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96" r:id="rId1"/>
  </p:sldMasterIdLst>
  <p:notesMasterIdLst>
    <p:notesMasterId r:id="rId127"/>
  </p:notesMasterIdLst>
  <p:handoutMasterIdLst>
    <p:handoutMasterId r:id="rId128"/>
  </p:handoutMasterIdLst>
  <p:sldIdLst>
    <p:sldId id="256" r:id="rId2"/>
    <p:sldId id="438" r:id="rId3"/>
    <p:sldId id="257" r:id="rId4"/>
    <p:sldId id="259" r:id="rId5"/>
    <p:sldId id="324" r:id="rId6"/>
    <p:sldId id="345" r:id="rId7"/>
    <p:sldId id="405" r:id="rId8"/>
    <p:sldId id="347" r:id="rId9"/>
    <p:sldId id="459" r:id="rId10"/>
    <p:sldId id="349" r:id="rId11"/>
    <p:sldId id="350" r:id="rId12"/>
    <p:sldId id="439" r:id="rId13"/>
    <p:sldId id="440" r:id="rId14"/>
    <p:sldId id="406" r:id="rId15"/>
    <p:sldId id="262" r:id="rId16"/>
    <p:sldId id="263" r:id="rId17"/>
    <p:sldId id="264" r:id="rId18"/>
    <p:sldId id="265" r:id="rId19"/>
    <p:sldId id="266" r:id="rId20"/>
    <p:sldId id="407" r:id="rId21"/>
    <p:sldId id="335" r:id="rId22"/>
    <p:sldId id="343" r:id="rId23"/>
    <p:sldId id="434" r:id="rId24"/>
    <p:sldId id="386" r:id="rId25"/>
    <p:sldId id="387" r:id="rId26"/>
    <p:sldId id="390" r:id="rId27"/>
    <p:sldId id="393" r:id="rId28"/>
    <p:sldId id="394" r:id="rId29"/>
    <p:sldId id="309" r:id="rId30"/>
    <p:sldId id="310" r:id="rId31"/>
    <p:sldId id="311" r:id="rId32"/>
    <p:sldId id="312" r:id="rId33"/>
    <p:sldId id="308" r:id="rId34"/>
    <p:sldId id="294" r:id="rId35"/>
    <p:sldId id="325" r:id="rId36"/>
    <p:sldId id="326" r:id="rId37"/>
    <p:sldId id="327" r:id="rId38"/>
    <p:sldId id="328" r:id="rId39"/>
    <p:sldId id="329" r:id="rId40"/>
    <p:sldId id="332" r:id="rId41"/>
    <p:sldId id="333" r:id="rId42"/>
    <p:sldId id="362" r:id="rId43"/>
    <p:sldId id="366" r:id="rId44"/>
    <p:sldId id="273" r:id="rId45"/>
    <p:sldId id="274" r:id="rId46"/>
    <p:sldId id="275" r:id="rId47"/>
    <p:sldId id="410" r:id="rId48"/>
    <p:sldId id="411" r:id="rId49"/>
    <p:sldId id="412" r:id="rId50"/>
    <p:sldId id="413" r:id="rId51"/>
    <p:sldId id="414" r:id="rId52"/>
    <p:sldId id="415" r:id="rId53"/>
    <p:sldId id="416" r:id="rId54"/>
    <p:sldId id="417" r:id="rId55"/>
    <p:sldId id="418" r:id="rId56"/>
    <p:sldId id="420" r:id="rId57"/>
    <p:sldId id="421" r:id="rId58"/>
    <p:sldId id="422" r:id="rId59"/>
    <p:sldId id="423" r:id="rId60"/>
    <p:sldId id="419" r:id="rId61"/>
    <p:sldId id="424" r:id="rId62"/>
    <p:sldId id="425" r:id="rId63"/>
    <p:sldId id="267" r:id="rId64"/>
    <p:sldId id="270" r:id="rId65"/>
    <p:sldId id="268" r:id="rId66"/>
    <p:sldId id="269" r:id="rId67"/>
    <p:sldId id="277" r:id="rId68"/>
    <p:sldId id="281" r:id="rId69"/>
    <p:sldId id="280" r:id="rId70"/>
    <p:sldId id="279" r:id="rId71"/>
    <p:sldId id="283" r:id="rId72"/>
    <p:sldId id="282" r:id="rId73"/>
    <p:sldId id="278" r:id="rId74"/>
    <p:sldId id="426" r:id="rId75"/>
    <p:sldId id="427" r:id="rId76"/>
    <p:sldId id="428" r:id="rId77"/>
    <p:sldId id="429" r:id="rId78"/>
    <p:sldId id="430" r:id="rId79"/>
    <p:sldId id="431" r:id="rId80"/>
    <p:sldId id="432" r:id="rId81"/>
    <p:sldId id="433" r:id="rId82"/>
    <p:sldId id="344" r:id="rId83"/>
    <p:sldId id="442" r:id="rId84"/>
    <p:sldId id="443" r:id="rId85"/>
    <p:sldId id="444" r:id="rId86"/>
    <p:sldId id="445" r:id="rId87"/>
    <p:sldId id="369" r:id="rId88"/>
    <p:sldId id="446" r:id="rId89"/>
    <p:sldId id="447" r:id="rId90"/>
    <p:sldId id="448" r:id="rId91"/>
    <p:sldId id="449" r:id="rId92"/>
    <p:sldId id="450" r:id="rId93"/>
    <p:sldId id="451" r:id="rId94"/>
    <p:sldId id="452" r:id="rId95"/>
    <p:sldId id="453" r:id="rId96"/>
    <p:sldId id="454" r:id="rId97"/>
    <p:sldId id="455" r:id="rId98"/>
    <p:sldId id="456" r:id="rId99"/>
    <p:sldId id="372" r:id="rId100"/>
    <p:sldId id="457" r:id="rId101"/>
    <p:sldId id="460" r:id="rId102"/>
    <p:sldId id="461" r:id="rId103"/>
    <p:sldId id="354" r:id="rId104"/>
    <p:sldId id="353" r:id="rId105"/>
    <p:sldId id="355" r:id="rId106"/>
    <p:sldId id="356" r:id="rId107"/>
    <p:sldId id="357" r:id="rId108"/>
    <p:sldId id="359" r:id="rId109"/>
    <p:sldId id="360" r:id="rId110"/>
    <p:sldId id="361" r:id="rId111"/>
    <p:sldId id="458" r:id="rId112"/>
    <p:sldId id="404" r:id="rId113"/>
    <p:sldId id="388" r:id="rId114"/>
    <p:sldId id="389" r:id="rId115"/>
    <p:sldId id="391" r:id="rId116"/>
    <p:sldId id="392" r:id="rId117"/>
    <p:sldId id="395" r:id="rId118"/>
    <p:sldId id="396" r:id="rId119"/>
    <p:sldId id="397" r:id="rId120"/>
    <p:sldId id="398" r:id="rId121"/>
    <p:sldId id="399" r:id="rId122"/>
    <p:sldId id="400" r:id="rId123"/>
    <p:sldId id="401" r:id="rId124"/>
    <p:sldId id="402" r:id="rId125"/>
    <p:sldId id="403" r:id="rId1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7326"/>
    <a:srgbClr val="DE8841"/>
    <a:srgbClr val="A54C9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autoAdjust="0"/>
    <p:restoredTop sz="94567" autoAdjust="0"/>
  </p:normalViewPr>
  <p:slideViewPr>
    <p:cSldViewPr snapToGrid="0" snapToObjects="1">
      <p:cViewPr varScale="1">
        <p:scale>
          <a:sx n="82" d="100"/>
          <a:sy n="82" d="100"/>
        </p:scale>
        <p:origin x="-1832" y="-112"/>
      </p:cViewPr>
      <p:guideLst>
        <p:guide orient="horz" pos="2160"/>
        <p:guide pos="2880"/>
      </p:guideLst>
    </p:cSldViewPr>
  </p:slideViewPr>
  <p:outlineViewPr>
    <p:cViewPr>
      <p:scale>
        <a:sx n="33" d="100"/>
        <a:sy n="33" d="100"/>
      </p:scale>
      <p:origin x="0" y="7432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notesMaster" Target="notesMasters/notesMaster1.xml"/><Relationship Id="rId128" Type="http://schemas.openxmlformats.org/officeDocument/2006/relationships/handoutMaster" Target="handoutMasters/handoutMaster1.xml"/><Relationship Id="rId12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presProps" Target="presProps.xml"/><Relationship Id="rId131" Type="http://schemas.openxmlformats.org/officeDocument/2006/relationships/viewProps" Target="viewProps.xml"/><Relationship Id="rId132" Type="http://schemas.openxmlformats.org/officeDocument/2006/relationships/theme" Target="theme/theme1.xml"/><Relationship Id="rId13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EDC1C2-B5D9-4741-AA18-1357A7F8E65A}" type="datetimeFigureOut">
              <a:rPr lang="en-US" smtClean="0"/>
              <a:t>11/11/13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4DE0AF-2AFD-0848-ABBB-64D08E48AF1E}" type="slidenum">
              <a:rPr lang="en-US" smtClean="0"/>
              <a:t>‹#›</a:t>
            </a:fld>
            <a:endParaRPr lang="en-US"/>
          </a:p>
        </p:txBody>
      </p:sp>
    </p:spTree>
    <p:extLst>
      <p:ext uri="{BB962C8B-B14F-4D97-AF65-F5344CB8AC3E}">
        <p14:creationId xmlns:p14="http://schemas.microsoft.com/office/powerpoint/2010/main" val="9095354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CCD5D9-4F74-054E-8D08-0399F943E488}" type="datetimeFigureOut">
              <a:rPr lang="en-US" smtClean="0"/>
              <a:t>11/11/13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695D1C-6B75-B940-9917-75501DFBC8A5}" type="slidenum">
              <a:rPr lang="en-US" smtClean="0"/>
              <a:t>‹#›</a:t>
            </a:fld>
            <a:endParaRPr lang="en-US"/>
          </a:p>
        </p:txBody>
      </p:sp>
    </p:spTree>
    <p:extLst>
      <p:ext uri="{BB962C8B-B14F-4D97-AF65-F5344CB8AC3E}">
        <p14:creationId xmlns:p14="http://schemas.microsoft.com/office/powerpoint/2010/main" val="279649830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7AA032-35F0-6846-9A7B-0ECA31939A10}" type="datetime1">
              <a:rPr lang="en-US" smtClean="0"/>
              <a:t>11/11/13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159618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6E2A6-A3C4-894B-9724-AAB967A50F3A}" type="datetime1">
              <a:rPr lang="en-US" smtClean="0"/>
              <a:t>11/11/13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264632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88C18-E9B3-FC45-89B2-A5F610B0A2D8}" type="datetime1">
              <a:rPr lang="en-US" smtClean="0"/>
              <a:t>11/11/13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295893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2EE97-A918-784B-B76B-455F9624974C}" type="datetime1">
              <a:rPr lang="en-US" smtClean="0"/>
              <a:t>11/11/13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350253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26B0AB-9E88-1343-B3CE-9559504C9397}" type="datetime1">
              <a:rPr lang="en-US" smtClean="0"/>
              <a:t>11/11/13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dirty="0"/>
          </a:p>
        </p:txBody>
      </p:sp>
    </p:spTree>
    <p:extLst>
      <p:ext uri="{BB962C8B-B14F-4D97-AF65-F5344CB8AC3E}">
        <p14:creationId xmlns:p14="http://schemas.microsoft.com/office/powerpoint/2010/main" val="1665820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39B94A-FD30-AF4E-873B-B357A81FCB7C}" type="datetime1">
              <a:rPr lang="en-US" smtClean="0"/>
              <a:t>11/11/13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928191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AB07F7-604D-D349-BC5B-4D53A84CEC69}" type="datetime1">
              <a:rPr lang="en-US" smtClean="0"/>
              <a:t>11/11/13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674617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4AB0E3-CEFE-ED41-ABC9-022C69B38A56}" type="datetime1">
              <a:rPr lang="en-US" smtClean="0"/>
              <a:t>11/11/13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444269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744EE-FB02-AF49-B9E7-F6DF9224C000}" type="datetime1">
              <a:rPr lang="en-US" smtClean="0"/>
              <a:t>11/11/13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1137459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2A887F-A478-FB46-8FC5-6EEA540B4C46}" type="datetime1">
              <a:rPr lang="en-US" smtClean="0"/>
              <a:t>11/11/13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309485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80D4A-EAE8-9047-AE5C-090183A480D0}" type="datetime1">
              <a:rPr lang="en-US" smtClean="0"/>
              <a:t>11/11/13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BE616F-279E-3646-8D0A-0FCACB4D929D}" type="slidenum">
              <a:rPr lang="en-US" smtClean="0"/>
              <a:t>‹#›</a:t>
            </a:fld>
            <a:endParaRPr lang="en-US" dirty="0"/>
          </a:p>
        </p:txBody>
      </p:sp>
    </p:spTree>
    <p:extLst>
      <p:ext uri="{BB962C8B-B14F-4D97-AF65-F5344CB8AC3E}">
        <p14:creationId xmlns:p14="http://schemas.microsoft.com/office/powerpoint/2010/main" val="23362675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2000">
              <a:schemeClr val="accent2">
                <a:lumMod val="40000"/>
                <a:lumOff val="60000"/>
                <a:alpha val="62000"/>
              </a:schemeClr>
            </a:gs>
            <a:gs pos="100000">
              <a:srgbClr val="FFFFFF">
                <a:alpha val="62000"/>
              </a:srgbClr>
            </a:gs>
            <a:gs pos="61000">
              <a:schemeClr val="accent2">
                <a:lumMod val="40000"/>
                <a:lumOff val="60000"/>
                <a:alpha val="59000"/>
              </a:schemeClr>
            </a:gs>
          </a:gsLst>
          <a:lin ang="876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A00BC-272F-834D-BD23-112DA0A364ED}" type="datetime1">
              <a:rPr lang="en-US" smtClean="0"/>
              <a:t>11/11/13</a:t>
            </a:fld>
            <a:endParaRPr lang="en-US" dirty="0"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bg2">
                    <a:lumMod val="50000"/>
                  </a:schemeClr>
                </a:solidFill>
              </a:defRPr>
            </a:lvl1pPr>
          </a:lstStyle>
          <a:p>
            <a:fld id="{0C1CA413-4CB5-3B48-8FE3-DB66A3C528AD}" type="slidenum">
              <a:rPr lang="en-US" smtClean="0"/>
              <a:pPr/>
              <a:t>‹#›</a:t>
            </a:fld>
            <a:endParaRPr lang="en-US" dirty="0"/>
          </a:p>
        </p:txBody>
      </p:sp>
    </p:spTree>
    <p:extLst>
      <p:ext uri="{BB962C8B-B14F-4D97-AF65-F5344CB8AC3E}">
        <p14:creationId xmlns:p14="http://schemas.microsoft.com/office/powerpoint/2010/main" val="3016767202"/>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eally-learn-english.com/english-grammar-articles.html"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alstatela.edu/faculty/jgarret/style7.ht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hinadaily.com.cn"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ords.journalism.ku.edu/attribute.html"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lumMod val="90000"/>
            </a:schemeClr>
          </a:solidFill>
          <a:ln>
            <a:solidFill>
              <a:schemeClr val="bg2">
                <a:lumMod val="25000"/>
              </a:schemeClr>
            </a:solidFill>
          </a:ln>
        </p:spPr>
        <p:txBody>
          <a:bodyPr vert="horz" lIns="91440" tIns="45720" rIns="91440" bIns="45720" rtlCol="0" anchor="ctr">
            <a:normAutofit/>
          </a:bodyPr>
          <a:lstStyle/>
          <a:p>
            <a:r>
              <a:rPr lang="en-US" dirty="0">
                <a:solidFill>
                  <a:schemeClr val="bg2">
                    <a:lumMod val="25000"/>
                  </a:schemeClr>
                </a:solidFill>
                <a:latin typeface="American Typewriter"/>
                <a:cs typeface="American Typewriter"/>
              </a:rPr>
              <a:t>Writing Like an Educated English Speaker</a:t>
            </a:r>
          </a:p>
        </p:txBody>
      </p:sp>
      <p:sp>
        <p:nvSpPr>
          <p:cNvPr id="3" name="Subtitle 2"/>
          <p:cNvSpPr>
            <a:spLocks noGrp="1"/>
          </p:cNvSpPr>
          <p:nvPr>
            <p:ph type="subTitle" idx="1"/>
          </p:nvPr>
        </p:nvSpPr>
        <p:spPr>
          <a:xfrm>
            <a:off x="1371600" y="3919624"/>
            <a:ext cx="6400800" cy="1752600"/>
          </a:xfrm>
        </p:spPr>
        <p:txBody>
          <a:bodyPr>
            <a:normAutofit/>
          </a:bodyPr>
          <a:lstStyle/>
          <a:p>
            <a:r>
              <a:rPr lang="en-US" sz="2400" dirty="0" smtClean="0">
                <a:solidFill>
                  <a:srgbClr val="072C62"/>
                </a:solidFill>
                <a:latin typeface="American Typewriter"/>
                <a:cs typeface="American Typewriter"/>
              </a:rPr>
              <a:t>Kathryn Minnick</a:t>
            </a:r>
          </a:p>
          <a:p>
            <a:r>
              <a:rPr lang="en-US" sz="2400" dirty="0" smtClean="0">
                <a:solidFill>
                  <a:srgbClr val="072C62"/>
                </a:solidFill>
                <a:latin typeface="American Typewriter"/>
                <a:cs typeface="American Typewriter"/>
              </a:rPr>
              <a:t>Nov. 8, 2013</a:t>
            </a:r>
          </a:p>
          <a:p>
            <a:r>
              <a:rPr lang="en-US" sz="2400" dirty="0" smtClean="0">
                <a:solidFill>
                  <a:srgbClr val="072C62"/>
                </a:solidFill>
                <a:latin typeface="American Typewriter"/>
                <a:cs typeface="American Typewriter"/>
              </a:rPr>
              <a:t>kathrynm@cashq.ac.cn</a:t>
            </a:r>
          </a:p>
          <a:p>
            <a:endParaRPr lang="en-US" sz="2400" dirty="0">
              <a:latin typeface="American Typewriter"/>
              <a:cs typeface="American Typewriter"/>
            </a:endParaRPr>
          </a:p>
        </p:txBody>
      </p:sp>
    </p:spTree>
    <p:extLst>
      <p:ext uri="{BB962C8B-B14F-4D97-AF65-F5344CB8AC3E}">
        <p14:creationId xmlns:p14="http://schemas.microsoft.com/office/powerpoint/2010/main" val="180390362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8812"/>
            <a:ext cx="8229600" cy="6077538"/>
          </a:xfrm>
          <a:ln w="12700" cmpd="sng">
            <a:solidFill>
              <a:schemeClr val="bg2">
                <a:lumMod val="50000"/>
              </a:schemeClr>
            </a:solidFill>
          </a:ln>
        </p:spPr>
        <p:txBody>
          <a:bodyPr>
            <a:normAutofit/>
          </a:bodyPr>
          <a:lstStyle/>
          <a:p>
            <a:pPr marL="0" indent="0">
              <a:lnSpc>
                <a:spcPct val="140000"/>
              </a:lnSpc>
              <a:buNone/>
            </a:pPr>
            <a:r>
              <a:rPr lang="en-US" sz="2000" b="1" dirty="0" smtClean="0">
                <a:solidFill>
                  <a:srgbClr val="072C62"/>
                </a:solidFill>
                <a:latin typeface="Arial"/>
                <a:cs typeface="Arial"/>
              </a:rPr>
              <a:t>CAS English language publications and Websites affect English readers’ opinion of CAS:</a:t>
            </a:r>
            <a:endParaRPr lang="en-US" sz="2000" b="1" dirty="0">
              <a:solidFill>
                <a:srgbClr val="072C62"/>
              </a:solidFill>
              <a:latin typeface="Arial"/>
              <a:cs typeface="Arial"/>
            </a:endParaRPr>
          </a:p>
          <a:p>
            <a:pPr lvl="1">
              <a:lnSpc>
                <a:spcPct val="140000"/>
              </a:lnSpc>
              <a:buFont typeface="Arial"/>
              <a:buChar char="•"/>
            </a:pPr>
            <a:r>
              <a:rPr lang="en-US" sz="1800" dirty="0" smtClean="0">
                <a:solidFill>
                  <a:srgbClr val="072C62"/>
                </a:solidFill>
                <a:latin typeface="Arial"/>
                <a:cs typeface="Arial"/>
              </a:rPr>
              <a:t>Strong English writing increases readers’ capacity to understand CAS and its achievements</a:t>
            </a:r>
          </a:p>
          <a:p>
            <a:pPr lvl="1">
              <a:lnSpc>
                <a:spcPct val="140000"/>
              </a:lnSpc>
              <a:buFont typeface="Arial"/>
              <a:buChar char="•"/>
            </a:pPr>
            <a:r>
              <a:rPr lang="en-US" sz="1800" dirty="0" smtClean="0">
                <a:solidFill>
                  <a:srgbClr val="072C62"/>
                </a:solidFill>
                <a:latin typeface="Arial"/>
                <a:cs typeface="Arial"/>
              </a:rPr>
              <a:t>English readers take English writing </a:t>
            </a:r>
            <a:r>
              <a:rPr lang="en-US" sz="1800" b="1" dirty="0" smtClean="0">
                <a:solidFill>
                  <a:srgbClr val="072C62"/>
                </a:solidFill>
                <a:latin typeface="Arial"/>
                <a:cs typeface="Arial"/>
              </a:rPr>
              <a:t>as an overall measure</a:t>
            </a:r>
            <a:r>
              <a:rPr lang="en-US" sz="1800" dirty="0" smtClean="0">
                <a:solidFill>
                  <a:srgbClr val="072C62"/>
                </a:solidFill>
                <a:latin typeface="Arial"/>
                <a:cs typeface="Arial"/>
              </a:rPr>
              <a:t> of CAS’s quality and professionalism</a:t>
            </a:r>
          </a:p>
          <a:p>
            <a:pPr lvl="1">
              <a:lnSpc>
                <a:spcPct val="140000"/>
              </a:lnSpc>
              <a:buFont typeface="Arial"/>
              <a:buChar char="•"/>
            </a:pPr>
            <a:r>
              <a:rPr lang="en-US" sz="1800" dirty="0" smtClean="0">
                <a:solidFill>
                  <a:srgbClr val="072C62"/>
                </a:solidFill>
                <a:latin typeface="Arial"/>
                <a:cs typeface="Arial"/>
              </a:rPr>
              <a:t>“Politically flavored” writing </a:t>
            </a:r>
            <a:r>
              <a:rPr lang="en-US" sz="1800" b="1" dirty="0" smtClean="0">
                <a:solidFill>
                  <a:srgbClr val="072C62"/>
                </a:solidFill>
                <a:latin typeface="Arial"/>
                <a:cs typeface="Arial"/>
              </a:rPr>
              <a:t>may suggest to some readers that CAS </a:t>
            </a:r>
            <a:r>
              <a:rPr lang="en-US" sz="1800" b="1" dirty="0">
                <a:solidFill>
                  <a:srgbClr val="072C62"/>
                </a:solidFill>
                <a:latin typeface="Arial"/>
                <a:cs typeface="Arial"/>
              </a:rPr>
              <a:t>is not free to do independent </a:t>
            </a:r>
            <a:r>
              <a:rPr lang="en-US" sz="1800" b="1" dirty="0" smtClean="0">
                <a:solidFill>
                  <a:srgbClr val="072C62"/>
                </a:solidFill>
                <a:latin typeface="Arial"/>
                <a:cs typeface="Arial"/>
              </a:rPr>
              <a:t>science </a:t>
            </a:r>
            <a:r>
              <a:rPr lang="en-US" sz="1800" dirty="0" smtClean="0">
                <a:solidFill>
                  <a:srgbClr val="072C62"/>
                </a:solidFill>
                <a:latin typeface="Arial"/>
                <a:cs typeface="Arial"/>
              </a:rPr>
              <a:t>since it places too much emphasis on politics/ideology </a:t>
            </a:r>
            <a:endParaRPr lang="en-US" sz="1800" dirty="0">
              <a:solidFill>
                <a:srgbClr val="072C62"/>
              </a:solidFill>
              <a:latin typeface="Arial"/>
              <a:cs typeface="Arial"/>
            </a:endParaRPr>
          </a:p>
          <a:p>
            <a:pPr marL="0" indent="0">
              <a:lnSpc>
                <a:spcPct val="140000"/>
              </a:lnSpc>
              <a:buNone/>
            </a:pPr>
            <a:r>
              <a:rPr lang="en-US" sz="2000" b="1" dirty="0" smtClean="0">
                <a:solidFill>
                  <a:srgbClr val="072C62"/>
                </a:solidFill>
                <a:latin typeface="Arial"/>
                <a:cs typeface="Arial"/>
              </a:rPr>
              <a:t>English readers’ opinions may affect CAS’s domestic standing:</a:t>
            </a:r>
          </a:p>
          <a:p>
            <a:pPr lvl="1">
              <a:lnSpc>
                <a:spcPct val="140000"/>
              </a:lnSpc>
              <a:buFont typeface="Arial"/>
              <a:buChar char="•"/>
            </a:pPr>
            <a:r>
              <a:rPr lang="en-US" sz="1800" dirty="0" smtClean="0">
                <a:solidFill>
                  <a:srgbClr val="072C62"/>
                </a:solidFill>
                <a:latin typeface="Arial"/>
                <a:cs typeface="Arial"/>
              </a:rPr>
              <a:t>A </a:t>
            </a:r>
            <a:r>
              <a:rPr lang="en-US" sz="1800" b="1" dirty="0" smtClean="0">
                <a:solidFill>
                  <a:srgbClr val="072C62"/>
                </a:solidFill>
                <a:latin typeface="Arial"/>
                <a:cs typeface="Arial"/>
              </a:rPr>
              <a:t>strong external reputation </a:t>
            </a:r>
            <a:r>
              <a:rPr lang="en-US" sz="1800" dirty="0" smtClean="0">
                <a:solidFill>
                  <a:srgbClr val="072C62"/>
                </a:solidFill>
                <a:latin typeface="Arial"/>
                <a:cs typeface="Arial"/>
              </a:rPr>
              <a:t>is likely to </a:t>
            </a:r>
            <a:r>
              <a:rPr lang="en-US" sz="1800" b="1" dirty="0" smtClean="0">
                <a:solidFill>
                  <a:srgbClr val="072C62"/>
                </a:solidFill>
                <a:latin typeface="Arial"/>
                <a:cs typeface="Arial"/>
              </a:rPr>
              <a:t>strengthen CAS’s reputation at home</a:t>
            </a:r>
            <a:r>
              <a:rPr lang="en-US" sz="1800" dirty="0" smtClean="0">
                <a:solidFill>
                  <a:srgbClr val="072C62"/>
                </a:solidFill>
                <a:latin typeface="Arial"/>
                <a:cs typeface="Arial"/>
              </a:rPr>
              <a:t> among government, Party and business leaders</a:t>
            </a:r>
          </a:p>
          <a:p>
            <a:pPr lvl="1">
              <a:lnSpc>
                <a:spcPct val="140000"/>
              </a:lnSpc>
              <a:buFont typeface="Arial"/>
              <a:buChar char="•"/>
            </a:pPr>
            <a:r>
              <a:rPr lang="en-US" sz="1800" b="1" dirty="0" smtClean="0">
                <a:solidFill>
                  <a:srgbClr val="072C62"/>
                </a:solidFill>
                <a:latin typeface="Arial"/>
                <a:cs typeface="Arial"/>
              </a:rPr>
              <a:t>Strong international reputation </a:t>
            </a:r>
            <a:r>
              <a:rPr lang="en-US" sz="1800" b="1" dirty="0" smtClean="0">
                <a:solidFill>
                  <a:srgbClr val="072C62"/>
                </a:solidFill>
                <a:latin typeface="Arial"/>
                <a:cs typeface="Arial"/>
                <a:sym typeface="Wingdings"/>
              </a:rPr>
              <a:t> better funding, more political support</a:t>
            </a:r>
            <a:endParaRPr lang="en-US" sz="1800" dirty="0" smtClean="0">
              <a:solidFill>
                <a:srgbClr val="072C62"/>
              </a:solidFill>
              <a:latin typeface="Arial"/>
              <a:cs typeface="Arial"/>
            </a:endParaRPr>
          </a:p>
          <a:p>
            <a:pPr lvl="1">
              <a:lnSpc>
                <a:spcPct val="140000"/>
              </a:lnSpc>
            </a:pPr>
            <a:endParaRPr lang="en-US" sz="1800" dirty="0" smtClean="0">
              <a:solidFill>
                <a:srgbClr val="072C62"/>
              </a:solidFill>
            </a:endParaRPr>
          </a:p>
        </p:txBody>
      </p:sp>
      <p:sp>
        <p:nvSpPr>
          <p:cNvPr id="2" name="Slide Number Placeholder 1"/>
          <p:cNvSpPr>
            <a:spLocks noGrp="1"/>
          </p:cNvSpPr>
          <p:nvPr>
            <p:ph type="sldNum" sz="quarter" idx="12"/>
          </p:nvPr>
        </p:nvSpPr>
        <p:spPr/>
        <p:txBody>
          <a:bodyPr/>
          <a:lstStyle/>
          <a:p>
            <a:fld id="{3EBE616F-279E-3646-8D0A-0FCACB4D929D}" type="slidenum">
              <a:rPr lang="en-US" smtClean="0"/>
              <a:t>10</a:t>
            </a:fld>
            <a:endParaRPr lang="en-US" dirty="0"/>
          </a:p>
        </p:txBody>
      </p:sp>
    </p:spTree>
    <p:extLst>
      <p:ext uri="{BB962C8B-B14F-4D97-AF65-F5344CB8AC3E}">
        <p14:creationId xmlns:p14="http://schemas.microsoft.com/office/powerpoint/2010/main" val="510694634"/>
      </p:ext>
    </p:extLst>
  </p:cSld>
  <p:clrMapOvr>
    <a:masterClrMapping/>
  </p:clrMapOvr>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0771"/>
            <a:ext cx="8229600" cy="6015580"/>
          </a:xfrm>
          <a:ln w="12700" cmpd="sng">
            <a:solidFill>
              <a:schemeClr val="bg2">
                <a:lumMod val="50000"/>
              </a:schemeClr>
            </a:solidFill>
          </a:ln>
        </p:spPr>
        <p:txBody>
          <a:bodyPr>
            <a:normAutofit fontScale="92500"/>
          </a:bodyPr>
          <a:lstStyle/>
          <a:p>
            <a:pPr marL="0" indent="0">
              <a:lnSpc>
                <a:spcPct val="120000"/>
              </a:lnSpc>
              <a:buNone/>
            </a:pPr>
            <a:r>
              <a:rPr lang="en-US" sz="2200" b="1" dirty="0">
                <a:solidFill>
                  <a:srgbClr val="072C62"/>
                </a:solidFill>
                <a:latin typeface="Arial"/>
                <a:cs typeface="Arial"/>
              </a:rPr>
              <a:t>PROBLEMS</a:t>
            </a:r>
            <a:r>
              <a:rPr lang="en-US" sz="2200" b="1" dirty="0" smtClean="0">
                <a:solidFill>
                  <a:srgbClr val="072C62"/>
                </a:solidFill>
                <a:latin typeface="Arial"/>
                <a:cs typeface="Arial"/>
              </a:rPr>
              <a:t>:</a:t>
            </a:r>
            <a:endParaRPr lang="en-US" sz="2200" dirty="0" smtClean="0">
              <a:solidFill>
                <a:srgbClr val="072C62"/>
              </a:solidFill>
              <a:latin typeface="Arial"/>
              <a:cs typeface="Arial"/>
            </a:endParaRPr>
          </a:p>
          <a:p>
            <a:pPr marL="0" indent="0">
              <a:lnSpc>
                <a:spcPct val="120000"/>
              </a:lnSpc>
              <a:buNone/>
            </a:pPr>
            <a:r>
              <a:rPr lang="en-US" sz="2200" dirty="0" smtClean="0">
                <a:solidFill>
                  <a:srgbClr val="072C62"/>
                </a:solidFill>
                <a:latin typeface="Arial"/>
                <a:cs typeface="Arial"/>
              </a:rPr>
              <a:t>“</a:t>
            </a:r>
            <a:r>
              <a:rPr lang="en-US" sz="2200" dirty="0">
                <a:solidFill>
                  <a:srgbClr val="072C62"/>
                </a:solidFill>
                <a:latin typeface="Arial"/>
                <a:cs typeface="Arial"/>
              </a:rPr>
              <a:t>Our job as educators is to </a:t>
            </a:r>
            <a:r>
              <a:rPr lang="en-US" sz="2200" dirty="0">
                <a:solidFill>
                  <a:srgbClr val="FF0000"/>
                </a:solidFill>
                <a:latin typeface="Arial"/>
                <a:cs typeface="Arial"/>
              </a:rPr>
              <a:t>inherit</a:t>
            </a:r>
            <a:r>
              <a:rPr lang="en-US" sz="2200" dirty="0">
                <a:latin typeface="Arial"/>
                <a:cs typeface="Arial"/>
              </a:rPr>
              <a:t> </a:t>
            </a:r>
            <a:r>
              <a:rPr lang="en-US" sz="2200" dirty="0">
                <a:solidFill>
                  <a:srgbClr val="072C62"/>
                </a:solidFill>
                <a:latin typeface="Arial"/>
                <a:cs typeface="Arial"/>
              </a:rPr>
              <a:t>what we have learned to the next generation,” the professor </a:t>
            </a:r>
            <a:r>
              <a:rPr lang="en-US" sz="2200" dirty="0" smtClean="0">
                <a:solidFill>
                  <a:srgbClr val="FF0000"/>
                </a:solidFill>
                <a:latin typeface="Arial"/>
                <a:cs typeface="Arial"/>
              </a:rPr>
              <a:t>emphasized</a:t>
            </a:r>
            <a:r>
              <a:rPr lang="en-US" sz="2200" dirty="0" smtClean="0">
                <a:solidFill>
                  <a:srgbClr val="072C62"/>
                </a:solidFill>
                <a:latin typeface="Arial"/>
                <a:cs typeface="Arial"/>
              </a:rPr>
              <a:t>. </a:t>
            </a:r>
            <a:r>
              <a:rPr lang="en-US" sz="2200" dirty="0">
                <a:solidFill>
                  <a:srgbClr val="072C62"/>
                </a:solidFill>
                <a:latin typeface="Arial"/>
                <a:cs typeface="Arial"/>
              </a:rPr>
              <a:t>“If we can’t get young people to learn what we know, what can we do?</a:t>
            </a:r>
            <a:r>
              <a:rPr lang="en-US" sz="2200" dirty="0" smtClean="0">
                <a:solidFill>
                  <a:srgbClr val="072C62"/>
                </a:solidFill>
                <a:latin typeface="Arial"/>
                <a:cs typeface="Arial"/>
              </a:rPr>
              <a:t>” He also said, </a:t>
            </a:r>
            <a:r>
              <a:rPr lang="en-US" sz="2200" dirty="0" smtClean="0">
                <a:solidFill>
                  <a:srgbClr val="FF0000"/>
                </a:solidFill>
                <a:latin typeface="Arial"/>
                <a:cs typeface="Arial"/>
              </a:rPr>
              <a:t>“We must give people training and give them inspiration and we must also make sure they can earn money from their work.”</a:t>
            </a:r>
          </a:p>
          <a:p>
            <a:pPr marL="0" indent="0">
              <a:lnSpc>
                <a:spcPct val="120000"/>
              </a:lnSpc>
              <a:buNone/>
            </a:pPr>
            <a:endParaRPr lang="en-US" sz="2200" dirty="0">
              <a:latin typeface="Arial"/>
              <a:cs typeface="Arial"/>
            </a:endParaRPr>
          </a:p>
          <a:p>
            <a:pPr marL="0" indent="0">
              <a:lnSpc>
                <a:spcPct val="120000"/>
              </a:lnSpc>
              <a:buNone/>
            </a:pPr>
            <a:r>
              <a:rPr lang="en-US" sz="2200" dirty="0" smtClean="0">
                <a:solidFill>
                  <a:srgbClr val="072C62"/>
                </a:solidFill>
                <a:latin typeface="Arial"/>
                <a:cs typeface="Arial"/>
              </a:rPr>
              <a:t>1) word usage; 2) attribution tag; 3) quality of direct quote</a:t>
            </a:r>
          </a:p>
          <a:p>
            <a:pPr marL="457200" indent="-457200">
              <a:lnSpc>
                <a:spcPct val="120000"/>
              </a:lnSpc>
              <a:buAutoNum type="arabicParenR"/>
            </a:pPr>
            <a:endParaRPr lang="en-US" sz="2200" dirty="0">
              <a:solidFill>
                <a:srgbClr val="072C62"/>
              </a:solidFill>
              <a:latin typeface="Arial"/>
              <a:cs typeface="Arial"/>
            </a:endParaRPr>
          </a:p>
          <a:p>
            <a:pPr marL="0" indent="0">
              <a:lnSpc>
                <a:spcPct val="120000"/>
              </a:lnSpc>
              <a:buNone/>
            </a:pPr>
            <a:r>
              <a:rPr lang="en-US" sz="2200" b="1" dirty="0" smtClean="0">
                <a:solidFill>
                  <a:srgbClr val="072C62"/>
                </a:solidFill>
                <a:latin typeface="Arial"/>
                <a:cs typeface="Arial"/>
              </a:rPr>
              <a:t>REVISION:</a:t>
            </a:r>
          </a:p>
          <a:p>
            <a:pPr marL="0" indent="0">
              <a:lnSpc>
                <a:spcPct val="120000"/>
              </a:lnSpc>
              <a:buNone/>
            </a:pPr>
            <a:r>
              <a:rPr lang="en-US" sz="2200" dirty="0" smtClean="0">
                <a:solidFill>
                  <a:srgbClr val="072C62"/>
                </a:solidFill>
                <a:latin typeface="Arial"/>
                <a:cs typeface="Arial"/>
              </a:rPr>
              <a:t>The professor said the</a:t>
            </a:r>
            <a:r>
              <a:rPr lang="en-US" sz="2200" dirty="0">
                <a:solidFill>
                  <a:srgbClr val="072C62"/>
                </a:solidFill>
                <a:latin typeface="Arial"/>
                <a:cs typeface="Arial"/>
              </a:rPr>
              <a:t> </a:t>
            </a:r>
            <a:r>
              <a:rPr lang="en-US" sz="2200" dirty="0" smtClean="0">
                <a:solidFill>
                  <a:srgbClr val="072C62"/>
                </a:solidFill>
                <a:latin typeface="Arial"/>
                <a:cs typeface="Arial"/>
              </a:rPr>
              <a:t>job of </a:t>
            </a:r>
            <a:r>
              <a:rPr lang="en-US" sz="2200" dirty="0">
                <a:solidFill>
                  <a:srgbClr val="072C62"/>
                </a:solidFill>
                <a:latin typeface="Arial"/>
                <a:cs typeface="Arial"/>
              </a:rPr>
              <a:t>educators is to </a:t>
            </a:r>
            <a:r>
              <a:rPr lang="en-US" sz="2200" dirty="0" smtClean="0">
                <a:solidFill>
                  <a:srgbClr val="072C62"/>
                </a:solidFill>
                <a:latin typeface="Arial"/>
                <a:cs typeface="Arial"/>
              </a:rPr>
              <a:t>pass down </a:t>
            </a:r>
            <a:r>
              <a:rPr lang="en-US" sz="2200" dirty="0">
                <a:solidFill>
                  <a:srgbClr val="072C62"/>
                </a:solidFill>
                <a:latin typeface="Arial"/>
                <a:cs typeface="Arial"/>
              </a:rPr>
              <a:t>what </a:t>
            </a:r>
            <a:r>
              <a:rPr lang="en-US" sz="2200" dirty="0" smtClean="0">
                <a:solidFill>
                  <a:srgbClr val="072C62"/>
                </a:solidFill>
                <a:latin typeface="Arial"/>
                <a:cs typeface="Arial"/>
              </a:rPr>
              <a:t>they know to </a:t>
            </a:r>
            <a:r>
              <a:rPr lang="en-US" sz="2200" dirty="0">
                <a:solidFill>
                  <a:srgbClr val="072C62"/>
                </a:solidFill>
                <a:latin typeface="Arial"/>
                <a:cs typeface="Arial"/>
              </a:rPr>
              <a:t>the next </a:t>
            </a:r>
            <a:r>
              <a:rPr lang="en-US" sz="2200" dirty="0" smtClean="0">
                <a:solidFill>
                  <a:srgbClr val="072C62"/>
                </a:solidFill>
                <a:latin typeface="Arial"/>
                <a:cs typeface="Arial"/>
              </a:rPr>
              <a:t>generation. </a:t>
            </a:r>
            <a:r>
              <a:rPr lang="en-US" sz="2200" dirty="0">
                <a:solidFill>
                  <a:srgbClr val="072C62"/>
                </a:solidFill>
                <a:latin typeface="Arial"/>
                <a:cs typeface="Arial"/>
              </a:rPr>
              <a:t>“If we can’t get young people to learn what we know, what can we do?” He also </a:t>
            </a:r>
            <a:r>
              <a:rPr lang="en-US" sz="2200" dirty="0" smtClean="0">
                <a:solidFill>
                  <a:srgbClr val="072C62"/>
                </a:solidFill>
                <a:latin typeface="Arial"/>
                <a:cs typeface="Arial"/>
              </a:rPr>
              <a:t>said teachers should give young people inspiration and ensure they can earn money from their work. </a:t>
            </a:r>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100</a:t>
            </a:fld>
            <a:endParaRPr lang="en-US" dirty="0"/>
          </a:p>
        </p:txBody>
      </p:sp>
    </p:spTree>
    <p:extLst>
      <p:ext uri="{BB962C8B-B14F-4D97-AF65-F5344CB8AC3E}">
        <p14:creationId xmlns:p14="http://schemas.microsoft.com/office/powerpoint/2010/main" val="310903432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10)</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buNone/>
            </a:pPr>
            <a:r>
              <a:rPr lang="en-US" sz="2400" b="1" dirty="0" smtClean="0">
                <a:solidFill>
                  <a:srgbClr val="072C62"/>
                </a:solidFill>
                <a:latin typeface="Arial"/>
                <a:cs typeface="Arial"/>
              </a:rPr>
              <a:t>HOW CAN YOU IMPROVE THIS SENTENCE?</a:t>
            </a:r>
          </a:p>
          <a:p>
            <a:pPr marL="0" indent="0">
              <a:buNone/>
            </a:pPr>
            <a:r>
              <a:rPr lang="en-US" sz="2400" dirty="0" smtClean="0">
                <a:solidFill>
                  <a:srgbClr val="072C62"/>
                </a:solidFill>
                <a:latin typeface="Arial"/>
                <a:cs typeface="Arial"/>
              </a:rPr>
              <a:t>(topic is how to organize molecules into crystals)</a:t>
            </a:r>
          </a:p>
          <a:p>
            <a:pPr marL="0" indent="0">
              <a:buNone/>
            </a:pPr>
            <a:endParaRPr lang="en-US" sz="2400" dirty="0">
              <a:solidFill>
                <a:srgbClr val="072C62"/>
              </a:solidFill>
              <a:latin typeface="Arial"/>
              <a:cs typeface="Arial"/>
            </a:endParaRPr>
          </a:p>
          <a:p>
            <a:pPr marL="0" indent="0">
              <a:buNone/>
            </a:pPr>
            <a:r>
              <a:rPr lang="en-US" sz="2400" dirty="0" smtClean="0">
                <a:solidFill>
                  <a:srgbClr val="072C62"/>
                </a:solidFill>
                <a:latin typeface="Arial"/>
                <a:cs typeface="Arial"/>
              </a:rPr>
              <a:t>Eventually</a:t>
            </a:r>
            <a:r>
              <a:rPr lang="en-US" sz="2400" dirty="0">
                <a:solidFill>
                  <a:srgbClr val="072C62"/>
                </a:solidFill>
                <a:latin typeface="Arial"/>
                <a:cs typeface="Arial"/>
              </a:rPr>
              <a:t>, however, with help from insights gained during the CXCR4 </a:t>
            </a:r>
            <a:r>
              <a:rPr lang="en-US" sz="2400" dirty="0" smtClean="0">
                <a:solidFill>
                  <a:srgbClr val="072C62"/>
                </a:solidFill>
                <a:latin typeface="Arial"/>
                <a:cs typeface="Arial"/>
              </a:rPr>
              <a:t>project</a:t>
            </a:r>
            <a:r>
              <a:rPr lang="en-US" sz="2400" dirty="0">
                <a:solidFill>
                  <a:srgbClr val="072C62"/>
                </a:solidFill>
                <a:latin typeface="Arial"/>
                <a:cs typeface="Arial"/>
              </a:rPr>
              <a:t>, Wu as a new professor and her young team of students used a novel “fusion partner” </a:t>
            </a:r>
            <a:r>
              <a:rPr lang="en-US" sz="2400" dirty="0" smtClean="0">
                <a:solidFill>
                  <a:srgbClr val="072C62"/>
                </a:solidFill>
                <a:latin typeface="Arial"/>
                <a:cs typeface="Arial"/>
              </a:rPr>
              <a:t>molecule </a:t>
            </a:r>
            <a:r>
              <a:rPr lang="en-US" sz="2400" dirty="0">
                <a:solidFill>
                  <a:srgbClr val="072C62"/>
                </a:solidFill>
                <a:latin typeface="Arial"/>
                <a:cs typeface="Arial"/>
              </a:rPr>
              <a:t>that would hold CCR5 proteins together enough to form usable crystals, together </a:t>
            </a:r>
            <a:r>
              <a:rPr lang="en-US" sz="2400" dirty="0" smtClean="0">
                <a:solidFill>
                  <a:srgbClr val="072C62"/>
                </a:solidFill>
                <a:latin typeface="Arial"/>
                <a:cs typeface="Arial"/>
              </a:rPr>
              <a:t>with </a:t>
            </a:r>
            <a:r>
              <a:rPr lang="en-US" sz="2400" dirty="0">
                <a:solidFill>
                  <a:srgbClr val="072C62"/>
                </a:solidFill>
                <a:latin typeface="Arial"/>
                <a:cs typeface="Arial"/>
              </a:rPr>
              <a:t>efforts of computational modeling, compound synthesis and cell signaling assays from </a:t>
            </a:r>
            <a:r>
              <a:rPr lang="en-US" sz="2400" dirty="0" smtClean="0">
                <a:solidFill>
                  <a:srgbClr val="072C62"/>
                </a:solidFill>
                <a:latin typeface="Arial"/>
                <a:cs typeface="Arial"/>
              </a:rPr>
              <a:t>Drs</a:t>
            </a:r>
            <a:r>
              <a:rPr lang="en-US" sz="2400" dirty="0">
                <a:solidFill>
                  <a:srgbClr val="072C62"/>
                </a:solidFill>
                <a:latin typeface="Arial"/>
                <a:cs typeface="Arial"/>
              </a:rPr>
              <a:t>. Hualiang Jiang, Hong Liu and Xin Xie’s groups, which led to the structure determination of CCR5. </a:t>
            </a:r>
          </a:p>
        </p:txBody>
      </p:sp>
      <p:sp>
        <p:nvSpPr>
          <p:cNvPr id="4" name="Slide Number Placeholder 3"/>
          <p:cNvSpPr>
            <a:spLocks noGrp="1"/>
          </p:cNvSpPr>
          <p:nvPr>
            <p:ph type="sldNum" sz="quarter" idx="12"/>
          </p:nvPr>
        </p:nvSpPr>
        <p:spPr/>
        <p:txBody>
          <a:bodyPr/>
          <a:lstStyle/>
          <a:p>
            <a:fld id="{3EBE616F-279E-3646-8D0A-0FCACB4D929D}" type="slidenum">
              <a:rPr lang="en-US" smtClean="0"/>
              <a:t>101</a:t>
            </a:fld>
            <a:endParaRPr lang="en-US" dirty="0"/>
          </a:p>
        </p:txBody>
      </p:sp>
    </p:spTree>
    <p:extLst>
      <p:ext uri="{BB962C8B-B14F-4D97-AF65-F5344CB8AC3E}">
        <p14:creationId xmlns:p14="http://schemas.microsoft.com/office/powerpoint/2010/main" val="2235895342"/>
      </p:ext>
    </p:extLst>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324"/>
            <a:ext cx="8229600" cy="6124006"/>
          </a:xfrm>
          <a:noFill/>
          <a:ln w="12700" cmpd="sng">
            <a:solidFill>
              <a:schemeClr val="bg2">
                <a:lumMod val="50000"/>
              </a:schemeClr>
            </a:solidFill>
          </a:ln>
        </p:spPr>
        <p:txBody>
          <a:bodyPr>
            <a:normAutofit/>
          </a:bodyPr>
          <a:lstStyle/>
          <a:p>
            <a:pPr marL="0" indent="0">
              <a:lnSpc>
                <a:spcPct val="120000"/>
              </a:lnSpc>
              <a:buNone/>
            </a:pPr>
            <a:r>
              <a:rPr lang="en-US" sz="1800" b="1" dirty="0">
                <a:solidFill>
                  <a:srgbClr val="072C62"/>
                </a:solidFill>
                <a:latin typeface="Arial"/>
                <a:cs typeface="Arial"/>
              </a:rPr>
              <a:t>PROBLEMS:</a:t>
            </a:r>
          </a:p>
          <a:p>
            <a:pPr marL="0" indent="0">
              <a:lnSpc>
                <a:spcPct val="120000"/>
              </a:lnSpc>
              <a:buNone/>
            </a:pPr>
            <a:r>
              <a:rPr lang="en-US" sz="1800" dirty="0" smtClean="0">
                <a:solidFill>
                  <a:schemeClr val="bg2">
                    <a:lumMod val="25000"/>
                  </a:schemeClr>
                </a:solidFill>
                <a:latin typeface="Arial"/>
                <a:cs typeface="Arial"/>
              </a:rPr>
              <a:t>Eventually</a:t>
            </a:r>
            <a:r>
              <a:rPr lang="en-US" sz="1800" dirty="0">
                <a:solidFill>
                  <a:schemeClr val="bg2">
                    <a:lumMod val="25000"/>
                  </a:schemeClr>
                </a:solidFill>
                <a:latin typeface="Arial"/>
                <a:cs typeface="Arial"/>
              </a:rPr>
              <a:t>, however, with help from insights gained during the CXCR4 project, Wu </a:t>
            </a:r>
            <a:r>
              <a:rPr lang="en-US" sz="1800" dirty="0">
                <a:solidFill>
                  <a:srgbClr val="FF0000"/>
                </a:solidFill>
                <a:latin typeface="Arial"/>
                <a:cs typeface="Arial"/>
              </a:rPr>
              <a:t>as a new professor </a:t>
            </a:r>
            <a:r>
              <a:rPr lang="en-US" sz="1800" dirty="0">
                <a:solidFill>
                  <a:srgbClr val="072C62"/>
                </a:solidFill>
                <a:latin typeface="Arial"/>
                <a:cs typeface="Arial"/>
              </a:rPr>
              <a:t>and her young team of students used a novel “fusion </a:t>
            </a:r>
            <a:r>
              <a:rPr lang="en-US" sz="1800" dirty="0">
                <a:solidFill>
                  <a:schemeClr val="bg2">
                    <a:lumMod val="25000"/>
                  </a:schemeClr>
                </a:solidFill>
                <a:latin typeface="Arial"/>
                <a:cs typeface="Arial"/>
              </a:rPr>
              <a:t>partner” molecule that would hold CCR5 proteins together enough to form </a:t>
            </a:r>
            <a:r>
              <a:rPr lang="en-US" sz="1800" dirty="0">
                <a:solidFill>
                  <a:srgbClr val="072C62"/>
                </a:solidFill>
                <a:latin typeface="Arial"/>
                <a:cs typeface="Arial"/>
              </a:rPr>
              <a:t>usable crystals,</a:t>
            </a:r>
            <a:r>
              <a:rPr lang="en-US" sz="1800" dirty="0">
                <a:latin typeface="Arial"/>
                <a:cs typeface="Arial"/>
              </a:rPr>
              <a:t> </a:t>
            </a:r>
            <a:r>
              <a:rPr lang="en-US" sz="1800" dirty="0">
                <a:solidFill>
                  <a:srgbClr val="FF0000"/>
                </a:solidFill>
                <a:latin typeface="Arial"/>
                <a:cs typeface="Arial"/>
              </a:rPr>
              <a:t>together</a:t>
            </a:r>
            <a:r>
              <a:rPr lang="en-US" sz="1800" dirty="0">
                <a:latin typeface="Arial"/>
                <a:cs typeface="Arial"/>
              </a:rPr>
              <a:t> </a:t>
            </a:r>
            <a:r>
              <a:rPr lang="en-US" sz="1800" dirty="0">
                <a:solidFill>
                  <a:srgbClr val="072C62"/>
                </a:solidFill>
                <a:latin typeface="Arial"/>
                <a:cs typeface="Arial"/>
              </a:rPr>
              <a:t>with efforts of computational modeling, compound synthesis and cell signaling assays from Drs. </a:t>
            </a:r>
            <a:r>
              <a:rPr lang="en-US" sz="1800" dirty="0" err="1">
                <a:solidFill>
                  <a:srgbClr val="072C62"/>
                </a:solidFill>
                <a:latin typeface="Arial"/>
                <a:cs typeface="Arial"/>
              </a:rPr>
              <a:t>Hualiang</a:t>
            </a:r>
            <a:r>
              <a:rPr lang="en-US" sz="1800" dirty="0">
                <a:solidFill>
                  <a:srgbClr val="072C62"/>
                </a:solidFill>
                <a:latin typeface="Arial"/>
                <a:cs typeface="Arial"/>
              </a:rPr>
              <a:t> Jiang, Hong Liu and </a:t>
            </a:r>
            <a:r>
              <a:rPr lang="en-US" sz="1800" dirty="0" err="1">
                <a:solidFill>
                  <a:srgbClr val="072C62"/>
                </a:solidFill>
                <a:latin typeface="Arial"/>
                <a:cs typeface="Arial"/>
              </a:rPr>
              <a:t>Xin</a:t>
            </a:r>
            <a:r>
              <a:rPr lang="en-US" sz="1800" dirty="0">
                <a:solidFill>
                  <a:srgbClr val="072C62"/>
                </a:solidFill>
                <a:latin typeface="Arial"/>
                <a:cs typeface="Arial"/>
              </a:rPr>
              <a:t> </a:t>
            </a:r>
            <a:r>
              <a:rPr lang="en-US" sz="1800" dirty="0" err="1">
                <a:solidFill>
                  <a:srgbClr val="072C62"/>
                </a:solidFill>
                <a:latin typeface="Arial"/>
                <a:cs typeface="Arial"/>
              </a:rPr>
              <a:t>Xie’s</a:t>
            </a:r>
            <a:r>
              <a:rPr lang="en-US" sz="1800" dirty="0">
                <a:solidFill>
                  <a:srgbClr val="072C62"/>
                </a:solidFill>
                <a:latin typeface="Arial"/>
                <a:cs typeface="Arial"/>
              </a:rPr>
              <a:t> groups,</a:t>
            </a:r>
            <a:r>
              <a:rPr lang="en-US" sz="1800" dirty="0">
                <a:latin typeface="Arial"/>
                <a:cs typeface="Arial"/>
              </a:rPr>
              <a:t> </a:t>
            </a:r>
            <a:r>
              <a:rPr lang="en-US" sz="1800" dirty="0">
                <a:solidFill>
                  <a:srgbClr val="FF0000"/>
                </a:solidFill>
                <a:latin typeface="Arial"/>
                <a:cs typeface="Arial"/>
              </a:rPr>
              <a:t>which</a:t>
            </a:r>
            <a:r>
              <a:rPr lang="en-US" sz="1800" dirty="0">
                <a:latin typeface="Arial"/>
                <a:cs typeface="Arial"/>
              </a:rPr>
              <a:t> </a:t>
            </a:r>
            <a:r>
              <a:rPr lang="en-US" sz="1800" dirty="0">
                <a:solidFill>
                  <a:srgbClr val="072C62"/>
                </a:solidFill>
                <a:latin typeface="Arial"/>
                <a:cs typeface="Arial"/>
              </a:rPr>
              <a:t>led to the structure determination of CCR5.</a:t>
            </a:r>
            <a:r>
              <a:rPr lang="en-US" sz="1800" dirty="0">
                <a:latin typeface="Arial"/>
                <a:cs typeface="Arial"/>
              </a:rPr>
              <a:t> </a:t>
            </a:r>
            <a:endParaRPr lang="en-US" sz="1800" dirty="0" smtClean="0">
              <a:latin typeface="Arial"/>
              <a:cs typeface="Arial"/>
            </a:endParaRPr>
          </a:p>
          <a:p>
            <a:pPr marL="0" indent="0">
              <a:lnSpc>
                <a:spcPct val="120000"/>
              </a:lnSpc>
              <a:buNone/>
            </a:pPr>
            <a:endParaRPr lang="en-US" sz="1800" b="1" dirty="0">
              <a:latin typeface="Arial"/>
              <a:cs typeface="Arial"/>
            </a:endParaRPr>
          </a:p>
          <a:p>
            <a:pPr marL="0" indent="0">
              <a:lnSpc>
                <a:spcPct val="120000"/>
              </a:lnSpc>
              <a:buNone/>
            </a:pPr>
            <a:r>
              <a:rPr lang="en-US" sz="1800" b="1" dirty="0" smtClean="0">
                <a:solidFill>
                  <a:srgbClr val="072C62"/>
                </a:solidFill>
                <a:latin typeface="Arial"/>
                <a:cs typeface="Arial"/>
              </a:rPr>
              <a:t>1) Improper punctuation; 2) too long; 3) improper modification</a:t>
            </a:r>
          </a:p>
          <a:p>
            <a:pPr marL="0" indent="0">
              <a:lnSpc>
                <a:spcPct val="120000"/>
              </a:lnSpc>
              <a:buNone/>
            </a:pPr>
            <a:endParaRPr lang="en-US" sz="1800" dirty="0" smtClean="0">
              <a:solidFill>
                <a:srgbClr val="072C62"/>
              </a:solidFill>
              <a:latin typeface="Arial"/>
              <a:cs typeface="Arial"/>
            </a:endParaRPr>
          </a:p>
          <a:p>
            <a:pPr marL="0" indent="0">
              <a:lnSpc>
                <a:spcPct val="120000"/>
              </a:lnSpc>
              <a:buNone/>
            </a:pPr>
            <a:r>
              <a:rPr lang="en-US" sz="1800" b="1" dirty="0" smtClean="0">
                <a:solidFill>
                  <a:srgbClr val="072C62"/>
                </a:solidFill>
                <a:latin typeface="Arial"/>
                <a:cs typeface="Arial"/>
              </a:rPr>
              <a:t>REVISION:</a:t>
            </a:r>
          </a:p>
          <a:p>
            <a:pPr marL="0" indent="0">
              <a:lnSpc>
                <a:spcPct val="120000"/>
              </a:lnSpc>
              <a:buNone/>
            </a:pPr>
            <a:r>
              <a:rPr lang="en-US" sz="1800" dirty="0" smtClean="0">
                <a:solidFill>
                  <a:srgbClr val="072C62"/>
                </a:solidFill>
                <a:latin typeface="Arial"/>
                <a:cs typeface="Arial"/>
              </a:rPr>
              <a:t>Wu</a:t>
            </a:r>
            <a:r>
              <a:rPr lang="en-US" sz="1800" dirty="0">
                <a:solidFill>
                  <a:srgbClr val="FF0000"/>
                </a:solidFill>
                <a:latin typeface="Arial"/>
                <a:cs typeface="Arial"/>
              </a:rPr>
              <a:t>, a new professor, </a:t>
            </a:r>
            <a:r>
              <a:rPr lang="en-US" sz="1800" dirty="0">
                <a:solidFill>
                  <a:srgbClr val="072C62"/>
                </a:solidFill>
                <a:latin typeface="Arial"/>
                <a:cs typeface="Arial"/>
              </a:rPr>
              <a:t>and her young team of students eventually solved this problem, however. Taking insights gained from the CXCR4 project, they used a novel “fusion partner” molecule to hold CCR5 proteins together. They </a:t>
            </a:r>
            <a:r>
              <a:rPr lang="en-US" sz="1800" dirty="0">
                <a:solidFill>
                  <a:srgbClr val="FF0000"/>
                </a:solidFill>
                <a:latin typeface="Arial"/>
                <a:cs typeface="Arial"/>
              </a:rPr>
              <a:t>also employed </a:t>
            </a:r>
            <a:r>
              <a:rPr lang="en-US" sz="1800" dirty="0">
                <a:solidFill>
                  <a:srgbClr val="072C62"/>
                </a:solidFill>
                <a:latin typeface="Arial"/>
                <a:cs typeface="Arial"/>
              </a:rPr>
              <a:t>computational modeling, compound synthesis and cell signaling assays from Drs. </a:t>
            </a:r>
            <a:r>
              <a:rPr lang="en-US" sz="1800" dirty="0" err="1">
                <a:solidFill>
                  <a:srgbClr val="072C62"/>
                </a:solidFill>
                <a:latin typeface="Arial"/>
                <a:cs typeface="Arial"/>
              </a:rPr>
              <a:t>Hualiang</a:t>
            </a:r>
            <a:r>
              <a:rPr lang="en-US" sz="1800" dirty="0">
                <a:solidFill>
                  <a:srgbClr val="072C62"/>
                </a:solidFill>
                <a:latin typeface="Arial"/>
                <a:cs typeface="Arial"/>
              </a:rPr>
              <a:t> </a:t>
            </a:r>
            <a:r>
              <a:rPr lang="en-US" sz="1800" dirty="0" err="1">
                <a:solidFill>
                  <a:srgbClr val="072C62"/>
                </a:solidFill>
                <a:latin typeface="Arial"/>
                <a:cs typeface="Arial"/>
              </a:rPr>
              <a:t>Jian</a:t>
            </a:r>
            <a:r>
              <a:rPr lang="en-US" sz="1800" dirty="0">
                <a:solidFill>
                  <a:srgbClr val="072C62"/>
                </a:solidFill>
                <a:latin typeface="Arial"/>
                <a:cs typeface="Arial"/>
              </a:rPr>
              <a:t>, Hong Liu and </a:t>
            </a:r>
            <a:r>
              <a:rPr lang="en-US" sz="1800" dirty="0" err="1">
                <a:solidFill>
                  <a:srgbClr val="072C62"/>
                </a:solidFill>
                <a:latin typeface="Arial"/>
                <a:cs typeface="Arial"/>
              </a:rPr>
              <a:t>Xin</a:t>
            </a:r>
            <a:r>
              <a:rPr lang="en-US" sz="1800" dirty="0">
                <a:solidFill>
                  <a:srgbClr val="072C62"/>
                </a:solidFill>
                <a:latin typeface="Arial"/>
                <a:cs typeface="Arial"/>
              </a:rPr>
              <a:t> </a:t>
            </a:r>
            <a:r>
              <a:rPr lang="en-US" sz="1800" dirty="0" err="1">
                <a:solidFill>
                  <a:srgbClr val="072C62"/>
                </a:solidFill>
                <a:latin typeface="Arial"/>
                <a:cs typeface="Arial"/>
              </a:rPr>
              <a:t>Xie’s</a:t>
            </a:r>
            <a:r>
              <a:rPr lang="en-US" sz="1800" dirty="0">
                <a:solidFill>
                  <a:srgbClr val="072C62"/>
                </a:solidFill>
                <a:latin typeface="Arial"/>
                <a:cs typeface="Arial"/>
              </a:rPr>
              <a:t> groups. Using these various tools</a:t>
            </a:r>
            <a:r>
              <a:rPr lang="en-US" sz="1800" dirty="0">
                <a:latin typeface="Arial"/>
                <a:cs typeface="Arial"/>
              </a:rPr>
              <a:t>, </a:t>
            </a:r>
            <a:r>
              <a:rPr lang="en-US" sz="1800" dirty="0">
                <a:solidFill>
                  <a:srgbClr val="FF0000"/>
                </a:solidFill>
                <a:latin typeface="Arial"/>
                <a:cs typeface="Arial"/>
              </a:rPr>
              <a:t>they were finally able to determine the structure </a:t>
            </a:r>
            <a:r>
              <a:rPr lang="en-US" sz="1800" dirty="0">
                <a:solidFill>
                  <a:srgbClr val="072C62"/>
                </a:solidFill>
                <a:latin typeface="Arial"/>
                <a:cs typeface="Arial"/>
              </a:rPr>
              <a:t>of CCR5. </a:t>
            </a:r>
          </a:p>
          <a:p>
            <a:pPr marL="0" indent="0">
              <a:buNone/>
            </a:pPr>
            <a:endParaRPr lang="en-US" sz="2000" dirty="0" smtClean="0"/>
          </a:p>
          <a:p>
            <a:pPr marL="0" indent="0">
              <a:buNone/>
            </a:pPr>
            <a:endParaRPr lang="en-US" sz="2000" dirty="0"/>
          </a:p>
          <a:p>
            <a:pPr marL="0" indent="0">
              <a:buNone/>
            </a:pPr>
            <a:endParaRPr lang="en-US" sz="2000" dirty="0"/>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102</a:t>
            </a:fld>
            <a:endParaRPr lang="en-US" dirty="0"/>
          </a:p>
        </p:txBody>
      </p:sp>
    </p:spTree>
    <p:extLst>
      <p:ext uri="{BB962C8B-B14F-4D97-AF65-F5344CB8AC3E}">
        <p14:creationId xmlns:p14="http://schemas.microsoft.com/office/powerpoint/2010/main" val="1122708535"/>
      </p:ext>
    </p:extLst>
  </p:cSld>
  <p:clrMapOvr>
    <a:masterClrMapping/>
  </p:clrMapOvr>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News </a:t>
            </a:r>
            <a:r>
              <a:rPr lang="en-US" dirty="0">
                <a:solidFill>
                  <a:srgbClr val="072C62"/>
                </a:solidFill>
                <a:latin typeface="American Typewriter"/>
                <a:cs typeface="American Typewriter"/>
              </a:rPr>
              <a:t>Writing </a:t>
            </a:r>
            <a:r>
              <a:rPr lang="en-US" dirty="0" smtClean="0">
                <a:solidFill>
                  <a:srgbClr val="072C62"/>
                </a:solidFill>
                <a:latin typeface="American Typewriter"/>
                <a:cs typeface="American Typewriter"/>
              </a:rPr>
              <a:t>Exercise</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fontScale="70000" lnSpcReduction="20000"/>
          </a:bodyPr>
          <a:lstStyle/>
          <a:p>
            <a:r>
              <a:rPr lang="en-US" sz="3400" dirty="0" smtClean="0"/>
              <a:t>The exercise is based on the following invented “facts”; you may also collect real information to amplify on these facts</a:t>
            </a:r>
          </a:p>
          <a:p>
            <a:r>
              <a:rPr lang="en-US" sz="3400" dirty="0" smtClean="0"/>
              <a:t>Identify the “news” suggested by the facts</a:t>
            </a:r>
          </a:p>
          <a:p>
            <a:r>
              <a:rPr lang="en-US" sz="3400" dirty="0" smtClean="0"/>
              <a:t>Write a lead for a news story</a:t>
            </a:r>
          </a:p>
          <a:p>
            <a:r>
              <a:rPr lang="en-US" sz="3400" dirty="0" smtClean="0"/>
              <a:t>Identify which information you would include in the rest of the story (by paragraph and in what order) for a story of 300-400 words, 7-10 paragraphs</a:t>
            </a:r>
          </a:p>
          <a:p>
            <a:r>
              <a:rPr lang="en-US" sz="3400" dirty="0" smtClean="0"/>
              <a:t>You do not have to use all the facts</a:t>
            </a:r>
          </a:p>
          <a:p>
            <a:r>
              <a:rPr lang="en-US" sz="3400" dirty="0" smtClean="0"/>
              <a:t>Prepare at least two direct, indirect or partial quotes (including attribution tags) for your story</a:t>
            </a:r>
          </a:p>
          <a:p>
            <a:r>
              <a:rPr lang="en-US" sz="3400" dirty="0" smtClean="0"/>
              <a:t>Write a headline for the news story</a:t>
            </a:r>
          </a:p>
          <a:p>
            <a:r>
              <a:rPr lang="en-US" sz="3400" dirty="0" smtClean="0"/>
              <a:t>If you want, you may write the full news story</a:t>
            </a:r>
          </a:p>
          <a:p>
            <a:pPr marL="0" indent="0">
              <a:buNone/>
            </a:pPr>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103</a:t>
            </a:fld>
            <a:endParaRPr lang="en-US" dirty="0"/>
          </a:p>
        </p:txBody>
      </p:sp>
    </p:spTree>
    <p:extLst>
      <p:ext uri="{BB962C8B-B14F-4D97-AF65-F5344CB8AC3E}">
        <p14:creationId xmlns:p14="http://schemas.microsoft.com/office/powerpoint/2010/main" val="4199590042"/>
      </p:ext>
    </p:extLst>
  </p:cSld>
  <p:clrMapOvr>
    <a:masterClrMapping/>
  </p:clrMapOvr>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3708"/>
            <a:ext cx="8229600" cy="5692455"/>
          </a:xfrm>
          <a:ln w="12700" cmpd="sng">
            <a:solidFill>
              <a:schemeClr val="bg2">
                <a:lumMod val="50000"/>
              </a:schemeClr>
            </a:solidFill>
          </a:ln>
        </p:spPr>
        <p:txBody>
          <a:bodyPr>
            <a:normAutofit lnSpcReduction="10000"/>
          </a:bodyPr>
          <a:lstStyle/>
          <a:p>
            <a:pPr marL="0" indent="0">
              <a:lnSpc>
                <a:spcPct val="130000"/>
              </a:lnSpc>
              <a:buNone/>
            </a:pPr>
            <a:r>
              <a:rPr lang="en-US" sz="2600" b="1" dirty="0" smtClean="0">
                <a:solidFill>
                  <a:schemeClr val="bg2">
                    <a:lumMod val="25000"/>
                  </a:schemeClr>
                </a:solidFill>
                <a:latin typeface="Arial"/>
                <a:cs typeface="Arial"/>
              </a:rPr>
              <a:t>Goals:</a:t>
            </a:r>
            <a:endParaRPr lang="en-US" sz="2600" dirty="0">
              <a:solidFill>
                <a:schemeClr val="bg2">
                  <a:lumMod val="25000"/>
                </a:schemeClr>
              </a:solidFill>
              <a:latin typeface="Arial"/>
              <a:cs typeface="Arial"/>
            </a:endParaRPr>
          </a:p>
          <a:p>
            <a:pPr>
              <a:lnSpc>
                <a:spcPct val="130000"/>
              </a:lnSpc>
            </a:pPr>
            <a:r>
              <a:rPr lang="en-US" sz="2600" dirty="0">
                <a:solidFill>
                  <a:schemeClr val="bg2">
                    <a:lumMod val="25000"/>
                  </a:schemeClr>
                </a:solidFill>
                <a:latin typeface="Arial"/>
                <a:cs typeface="Arial"/>
              </a:rPr>
              <a:t>Identify </a:t>
            </a:r>
            <a:r>
              <a:rPr lang="en-US" sz="2600" dirty="0" smtClean="0">
                <a:solidFill>
                  <a:schemeClr val="bg2">
                    <a:lumMod val="25000"/>
                  </a:schemeClr>
                </a:solidFill>
                <a:latin typeface="Arial"/>
                <a:cs typeface="Arial"/>
              </a:rPr>
              <a:t>what the </a:t>
            </a:r>
            <a:r>
              <a:rPr lang="en-US" sz="2600" dirty="0">
                <a:solidFill>
                  <a:schemeClr val="bg2">
                    <a:lumMod val="25000"/>
                  </a:schemeClr>
                </a:solidFill>
                <a:latin typeface="Arial"/>
                <a:cs typeface="Arial"/>
              </a:rPr>
              <a:t>“news</a:t>
            </a:r>
            <a:r>
              <a:rPr lang="en-US" sz="2600" dirty="0" smtClean="0">
                <a:solidFill>
                  <a:schemeClr val="bg2">
                    <a:lumMod val="25000"/>
                  </a:schemeClr>
                </a:solidFill>
                <a:latin typeface="Arial"/>
                <a:cs typeface="Arial"/>
              </a:rPr>
              <a:t>”</a:t>
            </a:r>
            <a:r>
              <a:rPr lang="en-US" sz="2600" dirty="0">
                <a:solidFill>
                  <a:schemeClr val="bg2">
                    <a:lumMod val="25000"/>
                  </a:schemeClr>
                </a:solidFill>
                <a:latin typeface="Arial"/>
                <a:cs typeface="Arial"/>
              </a:rPr>
              <a:t> </a:t>
            </a:r>
            <a:r>
              <a:rPr lang="en-US" sz="2600" dirty="0" smtClean="0">
                <a:solidFill>
                  <a:schemeClr val="bg2">
                    <a:lumMod val="25000"/>
                  </a:schemeClr>
                </a:solidFill>
                <a:latin typeface="Arial"/>
                <a:cs typeface="Arial"/>
              </a:rPr>
              <a:t>is</a:t>
            </a:r>
            <a:endParaRPr lang="en-US" sz="2600" dirty="0">
              <a:solidFill>
                <a:schemeClr val="bg2">
                  <a:lumMod val="25000"/>
                </a:schemeClr>
              </a:solidFill>
              <a:latin typeface="Arial"/>
              <a:cs typeface="Arial"/>
            </a:endParaRPr>
          </a:p>
          <a:p>
            <a:pPr>
              <a:lnSpc>
                <a:spcPct val="130000"/>
              </a:lnSpc>
            </a:pPr>
            <a:r>
              <a:rPr lang="en-US" sz="2600" dirty="0">
                <a:solidFill>
                  <a:schemeClr val="bg2">
                    <a:lumMod val="25000"/>
                  </a:schemeClr>
                </a:solidFill>
                <a:latin typeface="Arial"/>
                <a:cs typeface="Arial"/>
              </a:rPr>
              <a:t>Identify relevant information that should be included in story; </a:t>
            </a:r>
            <a:r>
              <a:rPr lang="en-US" sz="2600" dirty="0" smtClean="0">
                <a:solidFill>
                  <a:schemeClr val="bg2">
                    <a:lumMod val="25000"/>
                  </a:schemeClr>
                </a:solidFill>
                <a:latin typeface="Arial"/>
                <a:cs typeface="Arial"/>
              </a:rPr>
              <a:t>disregard unimportant information</a:t>
            </a:r>
            <a:endParaRPr lang="en-US" sz="2600" dirty="0">
              <a:solidFill>
                <a:schemeClr val="bg2">
                  <a:lumMod val="25000"/>
                </a:schemeClr>
              </a:solidFill>
              <a:latin typeface="Arial"/>
              <a:cs typeface="Arial"/>
            </a:endParaRPr>
          </a:p>
          <a:p>
            <a:pPr>
              <a:lnSpc>
                <a:spcPct val="130000"/>
              </a:lnSpc>
            </a:pPr>
            <a:r>
              <a:rPr lang="en-US" sz="2600" dirty="0">
                <a:solidFill>
                  <a:schemeClr val="bg2">
                    <a:lumMod val="25000"/>
                  </a:schemeClr>
                </a:solidFill>
                <a:latin typeface="Arial"/>
                <a:cs typeface="Arial"/>
              </a:rPr>
              <a:t>Select and edit </a:t>
            </a:r>
            <a:r>
              <a:rPr lang="en-US" sz="2600" dirty="0" smtClean="0">
                <a:solidFill>
                  <a:schemeClr val="bg2">
                    <a:lumMod val="25000"/>
                  </a:schemeClr>
                </a:solidFill>
                <a:latin typeface="Arial"/>
                <a:cs typeface="Arial"/>
              </a:rPr>
              <a:t>quotes </a:t>
            </a:r>
            <a:r>
              <a:rPr lang="en-US" sz="2600" dirty="0">
                <a:solidFill>
                  <a:schemeClr val="bg2">
                    <a:lumMod val="25000"/>
                  </a:schemeClr>
                </a:solidFill>
                <a:latin typeface="Arial"/>
                <a:cs typeface="Arial"/>
              </a:rPr>
              <a:t>to create compelling </a:t>
            </a:r>
            <a:r>
              <a:rPr lang="en-US" sz="2600" dirty="0" smtClean="0">
                <a:solidFill>
                  <a:schemeClr val="bg2">
                    <a:lumMod val="25000"/>
                  </a:schemeClr>
                </a:solidFill>
                <a:latin typeface="Arial"/>
                <a:cs typeface="Arial"/>
              </a:rPr>
              <a:t>quotes</a:t>
            </a:r>
          </a:p>
          <a:p>
            <a:pPr>
              <a:lnSpc>
                <a:spcPct val="130000"/>
              </a:lnSpc>
            </a:pPr>
            <a:r>
              <a:rPr lang="en-US" sz="2600" dirty="0">
                <a:solidFill>
                  <a:schemeClr val="bg2">
                    <a:lumMod val="25000"/>
                  </a:schemeClr>
                </a:solidFill>
                <a:latin typeface="Arial"/>
                <a:cs typeface="Arial"/>
              </a:rPr>
              <a:t>Use indirect quotes, as </a:t>
            </a:r>
            <a:r>
              <a:rPr lang="en-US" sz="2600" dirty="0" smtClean="0">
                <a:solidFill>
                  <a:schemeClr val="bg2">
                    <a:lumMod val="25000"/>
                  </a:schemeClr>
                </a:solidFill>
                <a:latin typeface="Arial"/>
                <a:cs typeface="Arial"/>
              </a:rPr>
              <a:t>necessary</a:t>
            </a:r>
            <a:endParaRPr lang="en-US" sz="2600" dirty="0">
              <a:solidFill>
                <a:schemeClr val="bg2">
                  <a:lumMod val="25000"/>
                </a:schemeClr>
              </a:solidFill>
              <a:latin typeface="Arial"/>
              <a:cs typeface="Arial"/>
            </a:endParaRPr>
          </a:p>
          <a:p>
            <a:pPr>
              <a:lnSpc>
                <a:spcPct val="130000"/>
              </a:lnSpc>
            </a:pPr>
            <a:r>
              <a:rPr lang="en-US" sz="2600" dirty="0">
                <a:solidFill>
                  <a:schemeClr val="bg2">
                    <a:lumMod val="25000"/>
                  </a:schemeClr>
                </a:solidFill>
                <a:latin typeface="Arial"/>
                <a:cs typeface="Arial"/>
              </a:rPr>
              <a:t>Create compelling </a:t>
            </a:r>
            <a:r>
              <a:rPr lang="en-US" sz="2600" dirty="0" smtClean="0">
                <a:solidFill>
                  <a:schemeClr val="bg2">
                    <a:lumMod val="25000"/>
                  </a:schemeClr>
                </a:solidFill>
                <a:latin typeface="Arial"/>
                <a:cs typeface="Arial"/>
              </a:rPr>
              <a:t>lead</a:t>
            </a:r>
            <a:r>
              <a:rPr lang="en-US" sz="2600" dirty="0">
                <a:solidFill>
                  <a:schemeClr val="bg2">
                    <a:lumMod val="25000"/>
                  </a:schemeClr>
                </a:solidFill>
                <a:latin typeface="Arial"/>
                <a:cs typeface="Arial"/>
              </a:rPr>
              <a:t> </a:t>
            </a:r>
          </a:p>
          <a:p>
            <a:pPr>
              <a:lnSpc>
                <a:spcPct val="130000"/>
              </a:lnSpc>
            </a:pPr>
            <a:r>
              <a:rPr lang="en-US" sz="2600" dirty="0" smtClean="0">
                <a:solidFill>
                  <a:schemeClr val="bg2">
                    <a:lumMod val="25000"/>
                  </a:schemeClr>
                </a:solidFill>
                <a:latin typeface="Arial"/>
                <a:cs typeface="Arial"/>
              </a:rPr>
              <a:t>Order </a:t>
            </a:r>
            <a:r>
              <a:rPr lang="en-US" sz="2600" dirty="0">
                <a:solidFill>
                  <a:schemeClr val="bg2">
                    <a:lumMod val="25000"/>
                  </a:schemeClr>
                </a:solidFill>
                <a:latin typeface="Arial"/>
                <a:cs typeface="Arial"/>
              </a:rPr>
              <a:t>information in a logical and appropriate </a:t>
            </a:r>
            <a:r>
              <a:rPr lang="en-US" sz="2600" dirty="0" smtClean="0">
                <a:solidFill>
                  <a:schemeClr val="bg2">
                    <a:lumMod val="25000"/>
                  </a:schemeClr>
                </a:solidFill>
                <a:latin typeface="Arial"/>
                <a:cs typeface="Arial"/>
              </a:rPr>
              <a:t>way</a:t>
            </a:r>
            <a:r>
              <a:rPr lang="en-US" sz="2600" dirty="0">
                <a:solidFill>
                  <a:schemeClr val="bg2">
                    <a:lumMod val="25000"/>
                  </a:schemeClr>
                </a:solidFill>
                <a:latin typeface="Arial"/>
                <a:cs typeface="Arial"/>
              </a:rPr>
              <a:t> </a:t>
            </a:r>
          </a:p>
          <a:p>
            <a:pPr>
              <a:lnSpc>
                <a:spcPct val="130000"/>
              </a:lnSpc>
            </a:pPr>
            <a:r>
              <a:rPr lang="en-US" sz="2600" dirty="0">
                <a:solidFill>
                  <a:schemeClr val="bg2">
                    <a:lumMod val="25000"/>
                  </a:schemeClr>
                </a:solidFill>
                <a:latin typeface="Arial"/>
                <a:cs typeface="Arial"/>
              </a:rPr>
              <a:t>Use correct grammar, diction and </a:t>
            </a:r>
            <a:r>
              <a:rPr lang="en-US" sz="2600" dirty="0" smtClean="0">
                <a:solidFill>
                  <a:schemeClr val="bg2">
                    <a:lumMod val="25000"/>
                  </a:schemeClr>
                </a:solidFill>
                <a:latin typeface="Arial"/>
                <a:cs typeface="Arial"/>
              </a:rPr>
              <a:t>tense</a:t>
            </a:r>
            <a:r>
              <a:rPr lang="en-US" sz="2600" dirty="0">
                <a:solidFill>
                  <a:schemeClr val="bg2">
                    <a:lumMod val="25000"/>
                  </a:schemeClr>
                </a:solidFill>
                <a:latin typeface="Arial"/>
                <a:cs typeface="Arial"/>
              </a:rPr>
              <a:t> </a:t>
            </a:r>
          </a:p>
          <a:p>
            <a:pPr>
              <a:lnSpc>
                <a:spcPct val="130000"/>
              </a:lnSpc>
            </a:pPr>
            <a:r>
              <a:rPr lang="en-US" sz="2600" dirty="0">
                <a:solidFill>
                  <a:schemeClr val="bg2">
                    <a:lumMod val="25000"/>
                  </a:schemeClr>
                </a:solidFill>
                <a:latin typeface="Arial"/>
                <a:cs typeface="Arial"/>
              </a:rPr>
              <a:t>Use style appropriate to a news story</a:t>
            </a:r>
          </a:p>
          <a:p>
            <a:endParaRPr lang="en-US" dirty="0"/>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104</a:t>
            </a:fld>
            <a:endParaRPr lang="en-US" dirty="0"/>
          </a:p>
        </p:txBody>
      </p:sp>
    </p:spTree>
    <p:extLst>
      <p:ext uri="{BB962C8B-B14F-4D97-AF65-F5344CB8AC3E}">
        <p14:creationId xmlns:p14="http://schemas.microsoft.com/office/powerpoint/2010/main" val="698724382"/>
      </p:ext>
    </p:extLst>
  </p:cSld>
  <p:clrMapOvr>
    <a:masterClrMapping/>
  </p:clrMapOvr>
  <p:timing>
    <p:tnLst>
      <p:par>
        <p:cTn xmlns:p14="http://schemas.microsoft.com/office/powerpoint/2010/mai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176"/>
            <a:ext cx="8229600" cy="5645987"/>
          </a:xfrm>
          <a:ln w="12700" cmpd="sng">
            <a:solidFill>
              <a:schemeClr val="bg2">
                <a:lumMod val="50000"/>
              </a:schemeClr>
            </a:solidFill>
          </a:ln>
        </p:spPr>
        <p:txBody>
          <a:bodyPr>
            <a:noAutofit/>
          </a:bodyPr>
          <a:lstStyle/>
          <a:p>
            <a:pPr marL="0" indent="0">
              <a:lnSpc>
                <a:spcPct val="130000"/>
              </a:lnSpc>
              <a:buNone/>
            </a:pPr>
            <a:r>
              <a:rPr lang="en-US" sz="2400" b="1" dirty="0">
                <a:solidFill>
                  <a:schemeClr val="bg2">
                    <a:lumMod val="25000"/>
                  </a:schemeClr>
                </a:solidFill>
                <a:latin typeface="Arial"/>
                <a:cs typeface="Arial"/>
              </a:rPr>
              <a:t>“Facts”</a:t>
            </a:r>
            <a:r>
              <a:rPr lang="en-US" sz="2400" b="1" dirty="0" smtClean="0">
                <a:solidFill>
                  <a:schemeClr val="bg2">
                    <a:lumMod val="25000"/>
                  </a:schemeClr>
                </a:solidFill>
                <a:latin typeface="Arial"/>
                <a:cs typeface="Arial"/>
              </a:rPr>
              <a:t>:</a:t>
            </a:r>
            <a:endParaRPr lang="en-US" sz="2400" dirty="0">
              <a:solidFill>
                <a:schemeClr val="bg2">
                  <a:lumMod val="25000"/>
                </a:schemeClr>
              </a:solidFill>
              <a:latin typeface="Arial"/>
              <a:cs typeface="Arial"/>
            </a:endParaRPr>
          </a:p>
          <a:p>
            <a:pPr>
              <a:lnSpc>
                <a:spcPct val="130000"/>
              </a:lnSpc>
            </a:pPr>
            <a:r>
              <a:rPr lang="en-US" sz="2000" dirty="0">
                <a:solidFill>
                  <a:schemeClr val="bg2">
                    <a:lumMod val="25000"/>
                  </a:schemeClr>
                </a:solidFill>
                <a:latin typeface="Arial"/>
                <a:cs typeface="Arial"/>
              </a:rPr>
              <a:t>Institute of Ornithology wins International Ornithology Association (IOA) </a:t>
            </a:r>
            <a:r>
              <a:rPr lang="en-US" sz="2000" dirty="0" smtClean="0">
                <a:solidFill>
                  <a:schemeClr val="bg2">
                    <a:lumMod val="25000"/>
                  </a:schemeClr>
                </a:solidFill>
                <a:latin typeface="Arial"/>
                <a:cs typeface="Arial"/>
              </a:rPr>
              <a:t>Prize</a:t>
            </a:r>
            <a:endParaRPr lang="en-US" sz="2000" dirty="0">
              <a:solidFill>
                <a:schemeClr val="bg2">
                  <a:lumMod val="25000"/>
                </a:schemeClr>
              </a:solidFill>
              <a:latin typeface="Arial"/>
              <a:cs typeface="Arial"/>
            </a:endParaRPr>
          </a:p>
          <a:p>
            <a:pPr>
              <a:lnSpc>
                <a:spcPct val="130000"/>
              </a:lnSpc>
            </a:pPr>
            <a:r>
              <a:rPr lang="en-US" sz="2000" dirty="0">
                <a:solidFill>
                  <a:schemeClr val="bg2">
                    <a:lumMod val="25000"/>
                  </a:schemeClr>
                </a:solidFill>
                <a:latin typeface="Arial"/>
                <a:cs typeface="Arial"/>
              </a:rPr>
              <a:t>Institute is known as </a:t>
            </a:r>
            <a:r>
              <a:rPr lang="en-US" sz="2000" dirty="0" smtClean="0">
                <a:solidFill>
                  <a:schemeClr val="bg2">
                    <a:lumMod val="25000"/>
                  </a:schemeClr>
                </a:solidFill>
                <a:latin typeface="Arial"/>
                <a:cs typeface="Arial"/>
              </a:rPr>
              <a:t>IOO</a:t>
            </a:r>
            <a:endParaRPr lang="en-US" sz="2000" dirty="0">
              <a:solidFill>
                <a:schemeClr val="bg2">
                  <a:lumMod val="25000"/>
                </a:schemeClr>
              </a:solidFill>
              <a:latin typeface="Arial"/>
              <a:cs typeface="Arial"/>
            </a:endParaRPr>
          </a:p>
          <a:p>
            <a:pPr>
              <a:lnSpc>
                <a:spcPct val="130000"/>
              </a:lnSpc>
            </a:pPr>
            <a:r>
              <a:rPr lang="en-US" sz="2000" dirty="0">
                <a:solidFill>
                  <a:schemeClr val="bg2">
                    <a:lumMod val="25000"/>
                  </a:schemeClr>
                </a:solidFill>
                <a:latin typeface="Arial"/>
                <a:cs typeface="Arial"/>
              </a:rPr>
              <a:t>Prize awarded for research study: “The Projected Effects of Climate Change on Migration Habits of North Asian Water Fowl</a:t>
            </a:r>
            <a:r>
              <a:rPr lang="en-US" sz="2000" dirty="0" smtClean="0">
                <a:solidFill>
                  <a:schemeClr val="bg2">
                    <a:lumMod val="25000"/>
                  </a:schemeClr>
                </a:solidFill>
                <a:latin typeface="Arial"/>
                <a:cs typeface="Arial"/>
              </a:rPr>
              <a:t>”</a:t>
            </a:r>
            <a:endParaRPr lang="en-US" sz="2000" dirty="0">
              <a:solidFill>
                <a:schemeClr val="bg2">
                  <a:lumMod val="25000"/>
                </a:schemeClr>
              </a:solidFill>
              <a:latin typeface="Arial"/>
              <a:cs typeface="Arial"/>
            </a:endParaRPr>
          </a:p>
          <a:p>
            <a:pPr>
              <a:lnSpc>
                <a:spcPct val="130000"/>
              </a:lnSpc>
            </a:pPr>
            <a:r>
              <a:rPr lang="en-US" sz="2000" dirty="0">
                <a:solidFill>
                  <a:schemeClr val="bg2">
                    <a:lumMod val="25000"/>
                  </a:schemeClr>
                </a:solidFill>
                <a:latin typeface="Arial"/>
                <a:cs typeface="Arial"/>
              </a:rPr>
              <a:t>The study was published in the Nov. 10, 2012 issue of </a:t>
            </a:r>
            <a:r>
              <a:rPr lang="en-US" sz="2000" i="1" dirty="0" smtClean="0">
                <a:solidFill>
                  <a:schemeClr val="bg2">
                    <a:lumMod val="25000"/>
                  </a:schemeClr>
                </a:solidFill>
                <a:latin typeface="Arial"/>
                <a:cs typeface="Arial"/>
              </a:rPr>
              <a:t>Science</a:t>
            </a:r>
            <a:endParaRPr lang="en-US" sz="2000" dirty="0">
              <a:solidFill>
                <a:schemeClr val="bg2">
                  <a:lumMod val="25000"/>
                </a:schemeClr>
              </a:solidFill>
              <a:latin typeface="Arial"/>
              <a:cs typeface="Arial"/>
            </a:endParaRPr>
          </a:p>
          <a:p>
            <a:pPr>
              <a:lnSpc>
                <a:spcPct val="130000"/>
              </a:lnSpc>
            </a:pPr>
            <a:r>
              <a:rPr lang="en-US" sz="2000" dirty="0">
                <a:solidFill>
                  <a:schemeClr val="bg2">
                    <a:lumMod val="25000"/>
                  </a:schemeClr>
                </a:solidFill>
                <a:latin typeface="Arial"/>
                <a:cs typeface="Arial"/>
              </a:rPr>
              <a:t>Institute of Ornithology founded in Nanjing in 1935, later moved to the Zhongguancun a</a:t>
            </a:r>
            <a:r>
              <a:rPr lang="en-US" sz="2000" dirty="0" smtClean="0">
                <a:solidFill>
                  <a:schemeClr val="bg2">
                    <a:lumMod val="25000"/>
                  </a:schemeClr>
                </a:solidFill>
                <a:latin typeface="Arial"/>
                <a:cs typeface="Arial"/>
              </a:rPr>
              <a:t>rea </a:t>
            </a:r>
            <a:r>
              <a:rPr lang="en-US" sz="2000" dirty="0">
                <a:solidFill>
                  <a:schemeClr val="bg2">
                    <a:lumMod val="25000"/>
                  </a:schemeClr>
                </a:solidFill>
                <a:latin typeface="Arial"/>
                <a:cs typeface="Arial"/>
              </a:rPr>
              <a:t>of Beijing in </a:t>
            </a:r>
            <a:r>
              <a:rPr lang="en-US" sz="2000" dirty="0" smtClean="0">
                <a:solidFill>
                  <a:schemeClr val="bg2">
                    <a:lumMod val="25000"/>
                  </a:schemeClr>
                </a:solidFill>
                <a:latin typeface="Arial"/>
                <a:cs typeface="Arial"/>
              </a:rPr>
              <a:t>1955</a:t>
            </a:r>
          </a:p>
          <a:p>
            <a:pPr>
              <a:lnSpc>
                <a:spcPct val="130000"/>
              </a:lnSpc>
            </a:pPr>
            <a:r>
              <a:rPr lang="en-US" sz="2000" dirty="0">
                <a:solidFill>
                  <a:srgbClr val="072C62"/>
                </a:solidFill>
                <a:latin typeface="Arial"/>
                <a:cs typeface="Arial"/>
              </a:rPr>
              <a:t>IOO recently built a new 15-story building in Beijing that famed European architect Ulrike </a:t>
            </a:r>
            <a:r>
              <a:rPr lang="en-US" sz="2000" dirty="0" err="1">
                <a:solidFill>
                  <a:srgbClr val="072C62"/>
                </a:solidFill>
                <a:latin typeface="Arial"/>
                <a:cs typeface="Arial"/>
              </a:rPr>
              <a:t>Linhof</a:t>
            </a:r>
            <a:r>
              <a:rPr lang="en-US" sz="2000" dirty="0">
                <a:solidFill>
                  <a:srgbClr val="072C62"/>
                </a:solidFill>
                <a:latin typeface="Arial"/>
                <a:cs typeface="Arial"/>
              </a:rPr>
              <a:t> has called, “a gem of eco-friendly and aspirational composition.”  </a:t>
            </a:r>
          </a:p>
          <a:p>
            <a:pPr marL="0" indent="0">
              <a:lnSpc>
                <a:spcPct val="130000"/>
              </a:lnSpc>
              <a:buNone/>
            </a:pPr>
            <a:endParaRPr lang="en-US" sz="2000" dirty="0">
              <a:solidFill>
                <a:schemeClr val="bg2">
                  <a:lumMod val="25000"/>
                </a:schemeClr>
              </a:solidFill>
              <a:latin typeface="Arial"/>
              <a:cs typeface="Arial"/>
            </a:endParaRPr>
          </a:p>
        </p:txBody>
      </p:sp>
      <p:sp>
        <p:nvSpPr>
          <p:cNvPr id="2" name="Slide Number Placeholder 1"/>
          <p:cNvSpPr>
            <a:spLocks noGrp="1"/>
          </p:cNvSpPr>
          <p:nvPr>
            <p:ph type="sldNum" sz="quarter" idx="12"/>
          </p:nvPr>
        </p:nvSpPr>
        <p:spPr/>
        <p:txBody>
          <a:bodyPr/>
          <a:lstStyle/>
          <a:p>
            <a:fld id="{3EBE616F-279E-3646-8D0A-0FCACB4D929D}" type="slidenum">
              <a:rPr lang="en-US" smtClean="0"/>
              <a:t>105</a:t>
            </a:fld>
            <a:endParaRPr lang="en-US" dirty="0"/>
          </a:p>
        </p:txBody>
      </p:sp>
    </p:spTree>
    <p:extLst>
      <p:ext uri="{BB962C8B-B14F-4D97-AF65-F5344CB8AC3E}">
        <p14:creationId xmlns:p14="http://schemas.microsoft.com/office/powerpoint/2010/main" val="1068101283"/>
      </p:ext>
    </p:extLst>
  </p:cSld>
  <p:clrMapOvr>
    <a:masterClrMapping/>
  </p:clrMapOvr>
  <p:timing>
    <p:tnLst>
      <p:par>
        <p:cTn xmlns:p14="http://schemas.microsoft.com/office/powerpoint/2010/mai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638"/>
            <a:ext cx="8229600" cy="5851525"/>
          </a:xfrm>
          <a:ln w="12700" cmpd="sng">
            <a:solidFill>
              <a:schemeClr val="bg2">
                <a:lumMod val="50000"/>
              </a:schemeClr>
            </a:solidFill>
          </a:ln>
        </p:spPr>
        <p:txBody>
          <a:bodyPr>
            <a:normAutofit fontScale="92500"/>
          </a:bodyPr>
          <a:lstStyle/>
          <a:p>
            <a:pPr>
              <a:lnSpc>
                <a:spcPct val="150000"/>
              </a:lnSpc>
            </a:pPr>
            <a:r>
              <a:rPr lang="en-US" sz="2300" dirty="0" smtClean="0">
                <a:solidFill>
                  <a:srgbClr val="072C62"/>
                </a:solidFill>
                <a:latin typeface="Arial"/>
                <a:cs typeface="Arial"/>
              </a:rPr>
              <a:t>The </a:t>
            </a:r>
            <a:r>
              <a:rPr lang="en-US" sz="2300" dirty="0">
                <a:solidFill>
                  <a:srgbClr val="072C62"/>
                </a:solidFill>
                <a:latin typeface="Arial"/>
                <a:cs typeface="Arial"/>
              </a:rPr>
              <a:t>Prize is the highest international prize in the field of ornithology.  </a:t>
            </a:r>
          </a:p>
          <a:p>
            <a:pPr>
              <a:lnSpc>
                <a:spcPct val="150000"/>
              </a:lnSpc>
            </a:pPr>
            <a:r>
              <a:rPr lang="en-US" sz="2300" dirty="0">
                <a:solidFill>
                  <a:srgbClr val="072C62"/>
                </a:solidFill>
                <a:latin typeface="Arial"/>
                <a:cs typeface="Arial"/>
              </a:rPr>
              <a:t>The research for which the prize was awarded was conducted from 2007-2011, in Guangdong, Zhejiang, Shandong, Liaoning, Shanghai and Jiangsu. A limited amount of research was done in Hubei</a:t>
            </a:r>
            <a:r>
              <a:rPr lang="en-US" sz="2300" dirty="0" smtClean="0">
                <a:solidFill>
                  <a:srgbClr val="072C62"/>
                </a:solidFill>
                <a:latin typeface="Arial"/>
                <a:cs typeface="Arial"/>
              </a:rPr>
              <a:t>.</a:t>
            </a:r>
          </a:p>
          <a:p>
            <a:pPr>
              <a:lnSpc>
                <a:spcPct val="150000"/>
              </a:lnSpc>
            </a:pPr>
            <a:r>
              <a:rPr lang="en-US" sz="2300" dirty="0">
                <a:solidFill>
                  <a:srgbClr val="072C62"/>
                </a:solidFill>
                <a:latin typeface="Arial"/>
                <a:cs typeface="Arial"/>
              </a:rPr>
              <a:t>Most of the research was conducted in </a:t>
            </a:r>
            <a:r>
              <a:rPr lang="en-US" sz="2300" dirty="0" smtClean="0">
                <a:solidFill>
                  <a:srgbClr val="072C62"/>
                </a:solidFill>
                <a:latin typeface="Arial"/>
                <a:cs typeface="Arial"/>
              </a:rPr>
              <a:t>wetlands</a:t>
            </a:r>
            <a:r>
              <a:rPr lang="en-US" sz="2300" dirty="0">
                <a:solidFill>
                  <a:srgbClr val="072C62"/>
                </a:solidFill>
                <a:latin typeface="Arial"/>
                <a:cs typeface="Arial"/>
              </a:rPr>
              <a:t> </a:t>
            </a:r>
          </a:p>
          <a:p>
            <a:pPr>
              <a:lnSpc>
                <a:spcPct val="150000"/>
              </a:lnSpc>
            </a:pPr>
            <a:r>
              <a:rPr lang="en-US" sz="2300" dirty="0">
                <a:solidFill>
                  <a:srgbClr val="072C62"/>
                </a:solidFill>
                <a:latin typeface="Arial"/>
                <a:cs typeface="Arial"/>
              </a:rPr>
              <a:t>Altogether, 25 scientists from IOO participated in the </a:t>
            </a:r>
            <a:r>
              <a:rPr lang="en-US" sz="2300" dirty="0" smtClean="0">
                <a:solidFill>
                  <a:srgbClr val="072C62"/>
                </a:solidFill>
                <a:latin typeface="Arial"/>
                <a:cs typeface="Arial"/>
              </a:rPr>
              <a:t>research</a:t>
            </a:r>
            <a:r>
              <a:rPr lang="en-US" sz="2300" dirty="0">
                <a:solidFill>
                  <a:srgbClr val="072C62"/>
                </a:solidFill>
              </a:rPr>
              <a:t> </a:t>
            </a:r>
            <a:endParaRPr lang="en-US" sz="2300" dirty="0" smtClean="0">
              <a:solidFill>
                <a:srgbClr val="072C62"/>
              </a:solidFill>
            </a:endParaRPr>
          </a:p>
          <a:p>
            <a:pPr>
              <a:lnSpc>
                <a:spcPct val="150000"/>
              </a:lnSpc>
            </a:pPr>
            <a:r>
              <a:rPr lang="en-US" sz="2300" dirty="0">
                <a:solidFill>
                  <a:srgbClr val="072C62"/>
                </a:solidFill>
                <a:latin typeface="Arial"/>
                <a:cs typeface="Arial"/>
              </a:rPr>
              <a:t>According to the IOA Website: “The IOA Prize honors cutting-edge research that advances the field of ornithology and has significance for the larger world.”</a:t>
            </a:r>
          </a:p>
          <a:p>
            <a:pPr>
              <a:lnSpc>
                <a:spcPct val="150000"/>
              </a:lnSpc>
            </a:pPr>
            <a:endParaRPr lang="en-US" sz="3100" dirty="0">
              <a:solidFill>
                <a:srgbClr val="072C62"/>
              </a:solidFill>
            </a:endParaRPr>
          </a:p>
          <a:p>
            <a:pPr>
              <a:lnSpc>
                <a:spcPct val="140000"/>
              </a:lnSpc>
            </a:pPr>
            <a:endParaRPr lang="en-US" sz="2900" dirty="0"/>
          </a:p>
          <a:p>
            <a:endParaRPr lang="en-US" dirty="0"/>
          </a:p>
          <a:p>
            <a:endParaRPr lang="en-US" dirty="0"/>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106</a:t>
            </a:fld>
            <a:endParaRPr lang="en-US" dirty="0"/>
          </a:p>
        </p:txBody>
      </p:sp>
    </p:spTree>
    <p:extLst>
      <p:ext uri="{BB962C8B-B14F-4D97-AF65-F5344CB8AC3E}">
        <p14:creationId xmlns:p14="http://schemas.microsoft.com/office/powerpoint/2010/main" val="41296865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9792"/>
            <a:ext cx="8229600" cy="6025436"/>
          </a:xfrm>
          <a:ln w="12700" cmpd="sng">
            <a:solidFill>
              <a:schemeClr val="bg2">
                <a:lumMod val="50000"/>
              </a:schemeClr>
            </a:solidFill>
          </a:ln>
        </p:spPr>
        <p:txBody>
          <a:bodyPr>
            <a:normAutofit fontScale="55000" lnSpcReduction="20000"/>
          </a:bodyPr>
          <a:lstStyle/>
          <a:p>
            <a:pPr>
              <a:lnSpc>
                <a:spcPct val="110000"/>
              </a:lnSpc>
            </a:pPr>
            <a:endParaRPr lang="en-US" sz="3400" dirty="0" smtClean="0"/>
          </a:p>
          <a:p>
            <a:pPr>
              <a:lnSpc>
                <a:spcPct val="140000"/>
              </a:lnSpc>
            </a:pPr>
            <a:r>
              <a:rPr lang="en-US" sz="4200" dirty="0" smtClean="0">
                <a:solidFill>
                  <a:srgbClr val="072C62"/>
                </a:solidFill>
                <a:latin typeface="Arial"/>
                <a:cs typeface="Arial"/>
              </a:rPr>
              <a:t>About </a:t>
            </a:r>
            <a:r>
              <a:rPr lang="en-US" sz="4200" dirty="0">
                <a:solidFill>
                  <a:srgbClr val="072C62"/>
                </a:solidFill>
                <a:latin typeface="Arial"/>
                <a:cs typeface="Arial"/>
              </a:rPr>
              <a:t>250 people attended the ceremony</a:t>
            </a:r>
          </a:p>
          <a:p>
            <a:pPr>
              <a:lnSpc>
                <a:spcPct val="140000"/>
              </a:lnSpc>
            </a:pPr>
            <a:r>
              <a:rPr lang="en-US" sz="4200" dirty="0">
                <a:solidFill>
                  <a:srgbClr val="072C62"/>
                </a:solidFill>
                <a:latin typeface="Arial"/>
                <a:cs typeface="Arial"/>
              </a:rPr>
              <a:t>IOO has 987 employees; 47 percent of employees are senior-level scientists with a Ph.D. or Master’s </a:t>
            </a:r>
            <a:r>
              <a:rPr lang="en-US" sz="4200" dirty="0" smtClean="0">
                <a:solidFill>
                  <a:srgbClr val="072C62"/>
                </a:solidFill>
                <a:latin typeface="Arial"/>
                <a:cs typeface="Arial"/>
              </a:rPr>
              <a:t>degree</a:t>
            </a:r>
            <a:endParaRPr lang="en-US" sz="4200" dirty="0">
              <a:solidFill>
                <a:srgbClr val="072C62"/>
              </a:solidFill>
              <a:latin typeface="Arial"/>
              <a:cs typeface="Arial"/>
            </a:endParaRPr>
          </a:p>
          <a:p>
            <a:pPr>
              <a:lnSpc>
                <a:spcPct val="140000"/>
              </a:lnSpc>
            </a:pPr>
            <a:r>
              <a:rPr lang="en-US" sz="4200" dirty="0" smtClean="0">
                <a:solidFill>
                  <a:srgbClr val="072C62"/>
                </a:solidFill>
                <a:latin typeface="Arial"/>
                <a:cs typeface="Arial"/>
              </a:rPr>
              <a:t>The </a:t>
            </a:r>
            <a:r>
              <a:rPr lang="en-US" sz="4200" dirty="0">
                <a:solidFill>
                  <a:srgbClr val="072C62"/>
                </a:solidFill>
                <a:latin typeface="Arial"/>
                <a:cs typeface="Arial"/>
              </a:rPr>
              <a:t>International Ornithology Association has more than 1,700 members, based in universities and institutes all over the world, but mainly in Europe, Asia and North America. It is working to expand its reach into Africa and South America</a:t>
            </a:r>
            <a:r>
              <a:rPr lang="en-US" sz="4200" dirty="0" smtClean="0">
                <a:solidFill>
                  <a:srgbClr val="072C62"/>
                </a:solidFill>
                <a:latin typeface="Arial"/>
                <a:cs typeface="Arial"/>
              </a:rPr>
              <a:t>.</a:t>
            </a:r>
            <a:r>
              <a:rPr lang="en-US" sz="4200" dirty="0">
                <a:solidFill>
                  <a:srgbClr val="072C62"/>
                </a:solidFill>
                <a:latin typeface="Arial"/>
                <a:cs typeface="Arial"/>
              </a:rPr>
              <a:t> </a:t>
            </a:r>
          </a:p>
          <a:p>
            <a:pPr>
              <a:lnSpc>
                <a:spcPct val="140000"/>
              </a:lnSpc>
            </a:pPr>
            <a:r>
              <a:rPr lang="en-US" sz="4200" dirty="0">
                <a:solidFill>
                  <a:srgbClr val="072C62"/>
                </a:solidFill>
                <a:latin typeface="Arial"/>
                <a:cs typeface="Arial"/>
              </a:rPr>
              <a:t>Many climate scientists fear that the average global temperature could rise by four degrees Celsius by </a:t>
            </a:r>
            <a:r>
              <a:rPr lang="en-US" sz="4200" dirty="0" smtClean="0">
                <a:solidFill>
                  <a:srgbClr val="072C62"/>
                </a:solidFill>
                <a:latin typeface="Arial"/>
                <a:cs typeface="Arial"/>
              </a:rPr>
              <a:t>2100</a:t>
            </a:r>
            <a:endParaRPr lang="en-US" sz="4200" dirty="0">
              <a:solidFill>
                <a:srgbClr val="072C62"/>
              </a:solidFill>
              <a:latin typeface="Arial"/>
              <a:cs typeface="Arial"/>
            </a:endParaRPr>
          </a:p>
          <a:p>
            <a:pPr>
              <a:lnSpc>
                <a:spcPct val="140000"/>
              </a:lnSpc>
            </a:pPr>
            <a:r>
              <a:rPr lang="en-US" sz="4200" dirty="0">
                <a:solidFill>
                  <a:srgbClr val="072C62"/>
                </a:solidFill>
                <a:latin typeface="Arial"/>
                <a:cs typeface="Arial"/>
              </a:rPr>
              <a:t>The link between ornithology and ecology is one of the cutting-edge areas of the field of </a:t>
            </a:r>
            <a:r>
              <a:rPr lang="en-US" sz="4200" dirty="0" smtClean="0">
                <a:solidFill>
                  <a:srgbClr val="072C62"/>
                </a:solidFill>
                <a:latin typeface="Arial"/>
                <a:cs typeface="Arial"/>
              </a:rPr>
              <a:t>ornithology</a:t>
            </a:r>
          </a:p>
          <a:p>
            <a:pPr>
              <a:lnSpc>
                <a:spcPct val="110000"/>
              </a:lnSpc>
            </a:pPr>
            <a:endParaRPr lang="en-US" dirty="0"/>
          </a:p>
          <a:p>
            <a:pPr>
              <a:lnSpc>
                <a:spcPct val="110000"/>
              </a:lnSpc>
            </a:pPr>
            <a:endParaRPr lang="en-US" sz="3600" dirty="0" smtClean="0"/>
          </a:p>
          <a:p>
            <a:pPr>
              <a:lnSpc>
                <a:spcPct val="110000"/>
              </a:lnSpc>
            </a:pPr>
            <a:endParaRPr lang="en-US" sz="6000" dirty="0" smtClean="0"/>
          </a:p>
          <a:p>
            <a:pPr>
              <a:lnSpc>
                <a:spcPct val="110000"/>
              </a:lnSpc>
            </a:pPr>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107</a:t>
            </a:fld>
            <a:endParaRPr lang="en-US" dirty="0"/>
          </a:p>
        </p:txBody>
      </p:sp>
    </p:spTree>
    <p:extLst>
      <p:ext uri="{BB962C8B-B14F-4D97-AF65-F5344CB8AC3E}">
        <p14:creationId xmlns:p14="http://schemas.microsoft.com/office/powerpoint/2010/main" val="107978405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0770"/>
            <a:ext cx="8229600" cy="6025437"/>
          </a:xfrm>
          <a:ln w="12700" cmpd="sng">
            <a:solidFill>
              <a:schemeClr val="bg2">
                <a:lumMod val="50000"/>
              </a:schemeClr>
            </a:solidFill>
          </a:ln>
        </p:spPr>
        <p:txBody>
          <a:bodyPr>
            <a:normAutofit/>
          </a:bodyPr>
          <a:lstStyle/>
          <a:p>
            <a:pPr>
              <a:lnSpc>
                <a:spcPct val="120000"/>
              </a:lnSpc>
            </a:pPr>
            <a:r>
              <a:rPr lang="en-US" sz="2400" dirty="0">
                <a:solidFill>
                  <a:srgbClr val="072C62"/>
                </a:solidFill>
                <a:latin typeface="Arial"/>
                <a:cs typeface="Arial"/>
              </a:rPr>
              <a:t>IOO is building a new RMB 30-million lab CAS key lab devoted to the study of migratory habits of North Asian waterfowl. The lab will be completed in 2014.</a:t>
            </a:r>
          </a:p>
          <a:p>
            <a:pPr>
              <a:lnSpc>
                <a:spcPct val="120000"/>
              </a:lnSpc>
            </a:pPr>
            <a:r>
              <a:rPr lang="en-US" sz="2400" dirty="0">
                <a:solidFill>
                  <a:srgbClr val="072C62"/>
                </a:solidFill>
                <a:latin typeface="Arial"/>
                <a:cs typeface="Arial"/>
              </a:rPr>
              <a:t>Two hundred workers are employed by IOO</a:t>
            </a:r>
          </a:p>
          <a:p>
            <a:pPr>
              <a:lnSpc>
                <a:spcPct val="120000"/>
              </a:lnSpc>
            </a:pPr>
            <a:r>
              <a:rPr lang="en-US" sz="2400" dirty="0">
                <a:solidFill>
                  <a:srgbClr val="072C62"/>
                </a:solidFill>
                <a:latin typeface="Arial"/>
                <a:cs typeface="Arial"/>
              </a:rPr>
              <a:t>The ceremony was held at 9:00 a.m., Sept. 12, 2013  </a:t>
            </a:r>
            <a:endParaRPr lang="en-US" sz="2400" dirty="0" smtClean="0">
              <a:solidFill>
                <a:srgbClr val="072C62"/>
              </a:solidFill>
              <a:latin typeface="Arial"/>
              <a:cs typeface="Arial"/>
            </a:endParaRPr>
          </a:p>
          <a:p>
            <a:pPr>
              <a:lnSpc>
                <a:spcPct val="120000"/>
              </a:lnSpc>
            </a:pPr>
            <a:r>
              <a:rPr lang="en-US" sz="2400" dirty="0" smtClean="0">
                <a:solidFill>
                  <a:srgbClr val="072C62"/>
                </a:solidFill>
                <a:latin typeface="Arial"/>
                <a:cs typeface="Arial"/>
              </a:rPr>
              <a:t>The </a:t>
            </a:r>
            <a:r>
              <a:rPr lang="en-US" sz="2400" dirty="0">
                <a:solidFill>
                  <a:srgbClr val="072C62"/>
                </a:solidFill>
                <a:latin typeface="Arial"/>
                <a:cs typeface="Arial"/>
              </a:rPr>
              <a:t>president of the International Ornithology Association (IOA) presented the prize </a:t>
            </a:r>
          </a:p>
          <a:p>
            <a:pPr>
              <a:lnSpc>
                <a:spcPct val="120000"/>
              </a:lnSpc>
            </a:pPr>
            <a:r>
              <a:rPr lang="en-US" sz="2400" dirty="0" smtClean="0">
                <a:solidFill>
                  <a:srgbClr val="072C62"/>
                </a:solidFill>
                <a:latin typeface="Arial"/>
                <a:cs typeface="Arial"/>
              </a:rPr>
              <a:t>IOO </a:t>
            </a:r>
            <a:r>
              <a:rPr lang="en-US" sz="2400" dirty="0">
                <a:solidFill>
                  <a:srgbClr val="072C62"/>
                </a:solidFill>
                <a:latin typeface="Arial"/>
                <a:cs typeface="Arial"/>
              </a:rPr>
              <a:t>has a museum of migratory North Asian waterfowl</a:t>
            </a:r>
          </a:p>
          <a:p>
            <a:pPr>
              <a:lnSpc>
                <a:spcPct val="120000"/>
              </a:lnSpc>
            </a:pPr>
            <a:r>
              <a:rPr lang="en-US" sz="2400" dirty="0">
                <a:solidFill>
                  <a:srgbClr val="072C62"/>
                </a:solidFill>
                <a:latin typeface="Arial"/>
                <a:cs typeface="Arial"/>
              </a:rPr>
              <a:t>The president of the IOA is Prof. Annika Steinberg of the Ornithology Lab at Cornell University </a:t>
            </a:r>
          </a:p>
          <a:p>
            <a:pPr>
              <a:lnSpc>
                <a:spcPct val="120000"/>
              </a:lnSpc>
            </a:pPr>
            <a:r>
              <a:rPr lang="en-US" sz="2400" dirty="0">
                <a:solidFill>
                  <a:srgbClr val="072C62"/>
                </a:solidFill>
                <a:latin typeface="Arial"/>
                <a:cs typeface="Arial"/>
              </a:rPr>
              <a:t>The remaining employees have a bachelor’s degree </a:t>
            </a:r>
          </a:p>
          <a:p>
            <a:pPr>
              <a:lnSpc>
                <a:spcPct val="120000"/>
              </a:lnSpc>
            </a:pPr>
            <a:r>
              <a:rPr lang="en-US" sz="2400" dirty="0">
                <a:solidFill>
                  <a:srgbClr val="072C62"/>
                </a:solidFill>
                <a:latin typeface="Arial"/>
                <a:cs typeface="Arial"/>
              </a:rPr>
              <a:t>H7N9 has been linked to North Asian </a:t>
            </a:r>
            <a:r>
              <a:rPr lang="en-US" sz="2400" dirty="0" smtClean="0">
                <a:solidFill>
                  <a:srgbClr val="072C62"/>
                </a:solidFill>
                <a:latin typeface="Arial"/>
                <a:cs typeface="Arial"/>
              </a:rPr>
              <a:t>waterfowl</a:t>
            </a:r>
          </a:p>
          <a:p>
            <a:endParaRPr lang="en-US" dirty="0"/>
          </a:p>
          <a:p>
            <a:endParaRPr lang="en-US" dirty="0"/>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108</a:t>
            </a:fld>
            <a:endParaRPr lang="en-US" dirty="0"/>
          </a:p>
        </p:txBody>
      </p:sp>
    </p:spTree>
    <p:extLst>
      <p:ext uri="{BB962C8B-B14F-4D97-AF65-F5344CB8AC3E}">
        <p14:creationId xmlns:p14="http://schemas.microsoft.com/office/powerpoint/2010/main" val="266223833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9792"/>
            <a:ext cx="8229600" cy="6046558"/>
          </a:xfrm>
          <a:ln w="12700" cmpd="sng">
            <a:solidFill>
              <a:schemeClr val="bg2">
                <a:lumMod val="50000"/>
              </a:schemeClr>
            </a:solidFill>
          </a:ln>
        </p:spPr>
        <p:txBody>
          <a:bodyPr>
            <a:normAutofit fontScale="77500" lnSpcReduction="20000"/>
          </a:bodyPr>
          <a:lstStyle/>
          <a:p>
            <a:pPr>
              <a:lnSpc>
                <a:spcPct val="130000"/>
              </a:lnSpc>
            </a:pPr>
            <a:r>
              <a:rPr lang="en-US" sz="2800" dirty="0">
                <a:solidFill>
                  <a:srgbClr val="072C62"/>
                </a:solidFill>
                <a:latin typeface="Arial"/>
                <a:cs typeface="Arial"/>
              </a:rPr>
              <a:t>“</a:t>
            </a:r>
            <a:r>
              <a:rPr lang="en-US" sz="2800" dirty="0" err="1">
                <a:solidFill>
                  <a:srgbClr val="072C62"/>
                </a:solidFill>
                <a:latin typeface="Arial"/>
                <a:cs typeface="Arial"/>
              </a:rPr>
              <a:t>Happy_fun_life</a:t>
            </a:r>
            <a:r>
              <a:rPr lang="en-US" sz="2800" dirty="0">
                <a:solidFill>
                  <a:srgbClr val="072C62"/>
                </a:solidFill>
                <a:latin typeface="Arial"/>
                <a:cs typeface="Arial"/>
              </a:rPr>
              <a:t>,” an account holder on </a:t>
            </a:r>
            <a:r>
              <a:rPr lang="en-US" sz="2800" dirty="0" err="1">
                <a:solidFill>
                  <a:srgbClr val="072C62"/>
                </a:solidFill>
                <a:latin typeface="Arial"/>
                <a:cs typeface="Arial"/>
              </a:rPr>
              <a:t>Sina</a:t>
            </a:r>
            <a:r>
              <a:rPr lang="en-US" sz="2800" dirty="0">
                <a:solidFill>
                  <a:srgbClr val="072C62"/>
                </a:solidFill>
                <a:latin typeface="Arial"/>
                <a:cs typeface="Arial"/>
              </a:rPr>
              <a:t> </a:t>
            </a:r>
            <a:r>
              <a:rPr lang="en-US" sz="2800" dirty="0" err="1">
                <a:solidFill>
                  <a:srgbClr val="072C62"/>
                </a:solidFill>
                <a:latin typeface="Arial"/>
                <a:cs typeface="Arial"/>
              </a:rPr>
              <a:t>Weibo</a:t>
            </a:r>
            <a:r>
              <a:rPr lang="en-US" sz="2800" dirty="0">
                <a:solidFill>
                  <a:srgbClr val="072C62"/>
                </a:solidFill>
                <a:latin typeface="Arial"/>
                <a:cs typeface="Arial"/>
              </a:rPr>
              <a:t>, said in May that the Chinese government should control water fowl since they may be responsible for H7N9</a:t>
            </a:r>
          </a:p>
          <a:p>
            <a:pPr>
              <a:lnSpc>
                <a:spcPct val="130000"/>
              </a:lnSpc>
            </a:pPr>
            <a:r>
              <a:rPr lang="en-US" sz="2800" dirty="0" smtClean="0">
                <a:solidFill>
                  <a:srgbClr val="072C62"/>
                </a:solidFill>
                <a:latin typeface="Arial"/>
                <a:cs typeface="Arial"/>
              </a:rPr>
              <a:t>Quote </a:t>
            </a:r>
            <a:r>
              <a:rPr lang="en-US" sz="2800" dirty="0">
                <a:solidFill>
                  <a:srgbClr val="072C62"/>
                </a:solidFill>
                <a:latin typeface="Arial"/>
                <a:cs typeface="Arial"/>
              </a:rPr>
              <a:t>by Prof. Wang XX, director of IOO: “I would like to thank the International Ornithology Association for awarding IOO this prize. We are very proud of this recognition. It is a great honor for our institute and we will try to continuously be worthy of this honor.</a:t>
            </a:r>
            <a:r>
              <a:rPr lang="en-US" sz="2800" dirty="0" smtClean="0">
                <a:solidFill>
                  <a:srgbClr val="072C62"/>
                </a:solidFill>
                <a:latin typeface="Arial"/>
                <a:cs typeface="Arial"/>
              </a:rPr>
              <a:t>”</a:t>
            </a:r>
          </a:p>
          <a:p>
            <a:pPr>
              <a:lnSpc>
                <a:spcPct val="130000"/>
              </a:lnSpc>
            </a:pPr>
            <a:r>
              <a:rPr lang="en-US" sz="2800" dirty="0" smtClean="0">
                <a:solidFill>
                  <a:srgbClr val="072C62"/>
                </a:solidFill>
                <a:latin typeface="Arial"/>
                <a:cs typeface="Arial"/>
              </a:rPr>
              <a:t>Quote </a:t>
            </a:r>
            <a:r>
              <a:rPr lang="en-US" sz="2800" dirty="0">
                <a:solidFill>
                  <a:srgbClr val="072C62"/>
                </a:solidFill>
                <a:latin typeface="Arial"/>
                <a:cs typeface="Arial"/>
              </a:rPr>
              <a:t>by Prof. Liu, scientist on project: “Our research shows the link between various ecosystems and the danger of an imbalance in any one of them.”</a:t>
            </a:r>
          </a:p>
          <a:p>
            <a:pPr>
              <a:lnSpc>
                <a:spcPct val="130000"/>
              </a:lnSpc>
            </a:pPr>
            <a:r>
              <a:rPr lang="en-US" sz="2800" dirty="0">
                <a:solidFill>
                  <a:srgbClr val="072C62"/>
                </a:solidFill>
                <a:latin typeface="Arial"/>
                <a:cs typeface="Arial"/>
              </a:rPr>
              <a:t>Award ceremony held in Leipzig, Germany at the Max Planck </a:t>
            </a:r>
            <a:r>
              <a:rPr lang="en-US" sz="2800" dirty="0" smtClean="0">
                <a:solidFill>
                  <a:srgbClr val="072C62"/>
                </a:solidFill>
                <a:latin typeface="Arial"/>
                <a:cs typeface="Arial"/>
              </a:rPr>
              <a:t>Institute</a:t>
            </a:r>
            <a:endParaRPr lang="en-US" sz="2800" dirty="0">
              <a:solidFill>
                <a:srgbClr val="072C62"/>
              </a:solidFill>
              <a:latin typeface="Arial"/>
              <a:cs typeface="Arial"/>
            </a:endParaRPr>
          </a:p>
          <a:p>
            <a:pPr>
              <a:lnSpc>
                <a:spcPct val="130000"/>
              </a:lnSpc>
            </a:pPr>
            <a:r>
              <a:rPr lang="en-US" sz="2800" dirty="0">
                <a:solidFill>
                  <a:srgbClr val="072C62"/>
                </a:solidFill>
                <a:latin typeface="Arial"/>
                <a:cs typeface="Arial"/>
              </a:rPr>
              <a:t>A delegation of 10 scientists and leaders from IOO traveled from China to attend the </a:t>
            </a:r>
            <a:r>
              <a:rPr lang="en-US" sz="2800" dirty="0" smtClean="0">
                <a:solidFill>
                  <a:srgbClr val="072C62"/>
                </a:solidFill>
                <a:latin typeface="Arial"/>
                <a:cs typeface="Arial"/>
              </a:rPr>
              <a:t>ceremony</a:t>
            </a:r>
            <a:endParaRPr lang="en-US" sz="2800" dirty="0">
              <a:solidFill>
                <a:srgbClr val="072C62"/>
              </a:solidFill>
              <a:latin typeface="Arial"/>
              <a:cs typeface="Arial"/>
            </a:endParaRPr>
          </a:p>
          <a:p>
            <a:endParaRPr lang="en-US" dirty="0"/>
          </a:p>
          <a:p>
            <a:endParaRPr lang="en-US" dirty="0"/>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109</a:t>
            </a:fld>
            <a:endParaRPr lang="en-US" dirty="0"/>
          </a:p>
        </p:txBody>
      </p:sp>
    </p:spTree>
    <p:extLst>
      <p:ext uri="{BB962C8B-B14F-4D97-AF65-F5344CB8AC3E}">
        <p14:creationId xmlns:p14="http://schemas.microsoft.com/office/powerpoint/2010/main" val="899564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519"/>
            <a:ext cx="8229600" cy="4060905"/>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Conclusion:</a:t>
            </a:r>
            <a:br>
              <a:rPr lang="en-US" dirty="0">
                <a:solidFill>
                  <a:srgbClr val="072C62"/>
                </a:solidFill>
                <a:latin typeface="American Typewriter"/>
                <a:cs typeface="American Typewriter"/>
              </a:rPr>
            </a:br>
            <a:r>
              <a:rPr lang="en-US" dirty="0">
                <a:solidFill>
                  <a:srgbClr val="072C62"/>
                </a:solidFill>
                <a:latin typeface="American Typewriter"/>
                <a:cs typeface="American Typewriter"/>
              </a:rPr>
              <a:t>What English Readers Think of CAS</a:t>
            </a:r>
            <a:br>
              <a:rPr lang="en-US" dirty="0">
                <a:solidFill>
                  <a:srgbClr val="072C62"/>
                </a:solidFill>
                <a:latin typeface="American Typewriter"/>
                <a:cs typeface="American Typewriter"/>
              </a:rPr>
            </a:br>
            <a:r>
              <a:rPr lang="en-US" b="1" dirty="0" smtClean="0">
                <a:solidFill>
                  <a:srgbClr val="072C62"/>
                </a:solidFill>
                <a:latin typeface="American Typewriter"/>
                <a:cs typeface="American Typewriter"/>
              </a:rPr>
              <a:t>MATTERS </a:t>
            </a:r>
            <a:br>
              <a:rPr lang="en-US" b="1" dirty="0" smtClean="0">
                <a:solidFill>
                  <a:srgbClr val="072C62"/>
                </a:solidFill>
                <a:latin typeface="American Typewriter"/>
                <a:cs typeface="American Typewriter"/>
              </a:rPr>
            </a:br>
            <a:r>
              <a:rPr lang="en-US" dirty="0" smtClean="0">
                <a:solidFill>
                  <a:srgbClr val="072C62"/>
                </a:solidFill>
                <a:latin typeface="American Typewriter"/>
                <a:cs typeface="American Typewriter"/>
              </a:rPr>
              <a:t>Both Abroad and in China</a:t>
            </a: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11</a:t>
            </a:fld>
            <a:endParaRPr lang="en-US" dirty="0"/>
          </a:p>
        </p:txBody>
      </p:sp>
    </p:spTree>
    <p:extLst>
      <p:ext uri="{BB962C8B-B14F-4D97-AF65-F5344CB8AC3E}">
        <p14:creationId xmlns:p14="http://schemas.microsoft.com/office/powerpoint/2010/main" val="4246259086"/>
      </p:ext>
    </p:extLst>
  </p:cSld>
  <p:clrMapOvr>
    <a:masterClrMapping/>
  </p:clrMapOvr>
  <p:timing>
    <p:tnLst>
      <p:par>
        <p:cTn xmlns:p14="http://schemas.microsoft.com/office/powerpoint/2010/mai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7240"/>
            <a:ext cx="8229600" cy="5738924"/>
          </a:xfrm>
          <a:ln w="12700" cmpd="sng">
            <a:solidFill>
              <a:schemeClr val="bg2">
                <a:lumMod val="50000"/>
              </a:schemeClr>
            </a:solidFill>
          </a:ln>
        </p:spPr>
        <p:txBody>
          <a:bodyPr>
            <a:normAutofit fontScale="92500"/>
          </a:bodyPr>
          <a:lstStyle/>
          <a:p>
            <a:pPr>
              <a:lnSpc>
                <a:spcPct val="120000"/>
              </a:lnSpc>
            </a:pPr>
            <a:r>
              <a:rPr lang="en-US" sz="2400" dirty="0">
                <a:solidFill>
                  <a:srgbClr val="072C62"/>
                </a:solidFill>
                <a:latin typeface="Arial"/>
                <a:cs typeface="Arial"/>
              </a:rPr>
              <a:t>On the day of the ceremony, there was a huge thunderstorm in Leipzig that made travel very difficult</a:t>
            </a:r>
          </a:p>
          <a:p>
            <a:pPr>
              <a:lnSpc>
                <a:spcPct val="120000"/>
              </a:lnSpc>
            </a:pPr>
            <a:r>
              <a:rPr lang="en-US" sz="2400" dirty="0" smtClean="0">
                <a:solidFill>
                  <a:srgbClr val="072C62"/>
                </a:solidFill>
                <a:latin typeface="Arial"/>
                <a:cs typeface="Arial"/>
              </a:rPr>
              <a:t>Quote </a:t>
            </a:r>
            <a:r>
              <a:rPr lang="en-US" sz="2400" dirty="0">
                <a:solidFill>
                  <a:srgbClr val="072C62"/>
                </a:solidFill>
                <a:latin typeface="Arial"/>
                <a:cs typeface="Arial"/>
              </a:rPr>
              <a:t>by Prof. Yang XX, lead scientist: “Changing migration habits of water fowl will have unexpected consequences on the ecology of numerous estuaries.</a:t>
            </a:r>
            <a:r>
              <a:rPr lang="en-US" sz="2400" dirty="0" smtClean="0">
                <a:solidFill>
                  <a:srgbClr val="072C62"/>
                </a:solidFill>
                <a:latin typeface="Arial"/>
                <a:cs typeface="Arial"/>
              </a:rPr>
              <a:t>”</a:t>
            </a:r>
          </a:p>
          <a:p>
            <a:pPr>
              <a:lnSpc>
                <a:spcPct val="120000"/>
              </a:lnSpc>
            </a:pPr>
            <a:r>
              <a:rPr lang="en-US" sz="2400" dirty="0" smtClean="0">
                <a:solidFill>
                  <a:srgbClr val="072C62"/>
                </a:solidFill>
                <a:latin typeface="Arial"/>
                <a:cs typeface="Arial"/>
              </a:rPr>
              <a:t>Jin </a:t>
            </a:r>
            <a:r>
              <a:rPr lang="en-US" sz="2400" dirty="0">
                <a:solidFill>
                  <a:srgbClr val="072C62"/>
                </a:solidFill>
                <a:latin typeface="Arial"/>
                <a:cs typeface="Arial"/>
              </a:rPr>
              <a:t>XX, S&amp;T officer of the Chinese Embassy in Germany, also attended the </a:t>
            </a:r>
            <a:r>
              <a:rPr lang="en-US" sz="2400" dirty="0" smtClean="0">
                <a:solidFill>
                  <a:srgbClr val="072C62"/>
                </a:solidFill>
                <a:latin typeface="Arial"/>
                <a:cs typeface="Arial"/>
              </a:rPr>
              <a:t>ceremony</a:t>
            </a:r>
          </a:p>
          <a:p>
            <a:pPr>
              <a:lnSpc>
                <a:spcPct val="120000"/>
              </a:lnSpc>
            </a:pPr>
            <a:r>
              <a:rPr lang="en-US" sz="2400" dirty="0" smtClean="0">
                <a:solidFill>
                  <a:srgbClr val="072C62"/>
                </a:solidFill>
                <a:latin typeface="Arial"/>
                <a:cs typeface="Arial"/>
              </a:rPr>
              <a:t>Jin </a:t>
            </a:r>
            <a:r>
              <a:rPr lang="en-US" sz="2400" dirty="0">
                <a:solidFill>
                  <a:srgbClr val="072C62"/>
                </a:solidFill>
                <a:latin typeface="Arial"/>
                <a:cs typeface="Arial"/>
              </a:rPr>
              <a:t>said, “This Prize is a great honor for China and proves China’s research capability in many areas is equal to the best in the world and brings much attention to China’s commitment to improving its innovative capability through numerous programs including those sponsored by both the government and industry. This is a great day for China.</a:t>
            </a:r>
            <a:r>
              <a:rPr lang="en-US" sz="2400" dirty="0" smtClean="0">
                <a:solidFill>
                  <a:srgbClr val="072C62"/>
                </a:solidFill>
                <a:latin typeface="Arial"/>
                <a:cs typeface="Arial"/>
              </a:rPr>
              <a:t>”</a:t>
            </a:r>
            <a:endParaRPr lang="en-US" sz="2400" dirty="0">
              <a:solidFill>
                <a:srgbClr val="072C62"/>
              </a:solidFill>
              <a:latin typeface="Arial"/>
              <a:cs typeface="Arial"/>
            </a:endParaRPr>
          </a:p>
          <a:p>
            <a:pPr>
              <a:lnSpc>
                <a:spcPct val="120000"/>
              </a:lnSpc>
            </a:pPr>
            <a:endParaRPr lang="en-US" dirty="0">
              <a:latin typeface="Arial"/>
              <a:cs typeface="Arial"/>
            </a:endParaRPr>
          </a:p>
        </p:txBody>
      </p:sp>
      <p:sp>
        <p:nvSpPr>
          <p:cNvPr id="2" name="Slide Number Placeholder 1"/>
          <p:cNvSpPr>
            <a:spLocks noGrp="1"/>
          </p:cNvSpPr>
          <p:nvPr>
            <p:ph type="sldNum" sz="quarter" idx="12"/>
          </p:nvPr>
        </p:nvSpPr>
        <p:spPr/>
        <p:txBody>
          <a:bodyPr/>
          <a:lstStyle/>
          <a:p>
            <a:fld id="{3EBE616F-279E-3646-8D0A-0FCACB4D929D}" type="slidenum">
              <a:rPr lang="en-US" smtClean="0"/>
              <a:t>110</a:t>
            </a:fld>
            <a:endParaRPr lang="en-US" dirty="0"/>
          </a:p>
        </p:txBody>
      </p:sp>
    </p:spTree>
    <p:extLst>
      <p:ext uri="{BB962C8B-B14F-4D97-AF65-F5344CB8AC3E}">
        <p14:creationId xmlns:p14="http://schemas.microsoft.com/office/powerpoint/2010/main" val="1628845718"/>
      </p:ext>
    </p:extLst>
  </p:cSld>
  <p:clrMapOvr>
    <a:masterClrMapping/>
  </p:clrMapOvr>
  <p:timing>
    <p:tnLst>
      <p:par>
        <p:cTn xmlns:p14="http://schemas.microsoft.com/office/powerpoint/2010/mai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7833"/>
            <a:ext cx="8229600" cy="6108517"/>
          </a:xfrm>
          <a:ln w="12700" cmpd="sng">
            <a:solidFill>
              <a:schemeClr val="bg2">
                <a:lumMod val="50000"/>
              </a:schemeClr>
            </a:solidFill>
          </a:ln>
        </p:spPr>
        <p:txBody>
          <a:bodyPr>
            <a:normAutofit fontScale="25000" lnSpcReduction="20000"/>
          </a:bodyPr>
          <a:lstStyle/>
          <a:p>
            <a:pPr marL="0" indent="0" algn="ctr">
              <a:buNone/>
            </a:pPr>
            <a:r>
              <a:rPr lang="en-US" sz="5600" b="1" dirty="0" smtClean="0">
                <a:solidFill>
                  <a:schemeClr val="bg2">
                    <a:lumMod val="25000"/>
                  </a:schemeClr>
                </a:solidFill>
                <a:latin typeface="Arial"/>
                <a:cs typeface="Arial"/>
              </a:rPr>
              <a:t>(Sample Story)  IOO </a:t>
            </a:r>
            <a:r>
              <a:rPr lang="en-US" sz="5600" b="1" dirty="0">
                <a:solidFill>
                  <a:schemeClr val="bg2">
                    <a:lumMod val="25000"/>
                  </a:schemeClr>
                </a:solidFill>
                <a:latin typeface="Arial"/>
                <a:cs typeface="Arial"/>
              </a:rPr>
              <a:t>Wins Top International Prize for Waterfowl </a:t>
            </a:r>
            <a:r>
              <a:rPr lang="en-US" sz="5600" b="1" dirty="0" smtClean="0">
                <a:solidFill>
                  <a:schemeClr val="bg2">
                    <a:lumMod val="25000"/>
                  </a:schemeClr>
                </a:solidFill>
                <a:latin typeface="Arial"/>
                <a:cs typeface="Arial"/>
              </a:rPr>
              <a:t>Studies</a:t>
            </a:r>
          </a:p>
          <a:p>
            <a:pPr marL="0" indent="0">
              <a:buNone/>
            </a:pPr>
            <a:endParaRPr lang="en-US" dirty="0">
              <a:solidFill>
                <a:schemeClr val="bg2">
                  <a:lumMod val="25000"/>
                </a:schemeClr>
              </a:solidFill>
              <a:latin typeface="Arial"/>
              <a:cs typeface="Arial"/>
            </a:endParaRPr>
          </a:p>
          <a:p>
            <a:pPr marL="0" indent="0">
              <a:lnSpc>
                <a:spcPct val="120000"/>
              </a:lnSpc>
              <a:buNone/>
            </a:pPr>
            <a:r>
              <a:rPr lang="en-US" sz="4800" b="1" dirty="0" smtClean="0">
                <a:solidFill>
                  <a:schemeClr val="bg2">
                    <a:lumMod val="25000"/>
                  </a:schemeClr>
                </a:solidFill>
                <a:latin typeface="Arial"/>
                <a:cs typeface="Arial"/>
              </a:rPr>
              <a:t>The </a:t>
            </a:r>
            <a:r>
              <a:rPr lang="en-US" sz="4800" b="1" dirty="0">
                <a:solidFill>
                  <a:schemeClr val="bg2">
                    <a:lumMod val="25000"/>
                  </a:schemeClr>
                </a:solidFill>
                <a:latin typeface="Arial"/>
                <a:cs typeface="Arial"/>
              </a:rPr>
              <a:t>Institute of Ornithology (IOO) received the avian world’s highest academic honor at a ceremony Sept. 12 at the Max Planck Institute in Leipzig, Germany. </a:t>
            </a:r>
          </a:p>
          <a:p>
            <a:pPr marL="0" indent="0">
              <a:lnSpc>
                <a:spcPct val="120000"/>
              </a:lnSpc>
              <a:buNone/>
            </a:pPr>
            <a:r>
              <a:rPr lang="en-US" sz="4800" dirty="0">
                <a:solidFill>
                  <a:schemeClr val="bg2">
                    <a:lumMod val="25000"/>
                  </a:schemeClr>
                </a:solidFill>
                <a:latin typeface="Arial"/>
                <a:cs typeface="Arial"/>
              </a:rPr>
              <a:t> </a:t>
            </a:r>
          </a:p>
          <a:p>
            <a:pPr marL="0" indent="0">
              <a:lnSpc>
                <a:spcPct val="120000"/>
              </a:lnSpc>
              <a:buNone/>
            </a:pPr>
            <a:r>
              <a:rPr lang="en-US" sz="4800" b="1" dirty="0">
                <a:solidFill>
                  <a:schemeClr val="bg2">
                    <a:lumMod val="25000"/>
                  </a:schemeClr>
                </a:solidFill>
                <a:latin typeface="Arial"/>
                <a:cs typeface="Arial"/>
              </a:rPr>
              <a:t>The International Ornithology Association (IOA) Prize was awarded to </a:t>
            </a:r>
            <a:r>
              <a:rPr lang="en-US" sz="4800" b="1" dirty="0" smtClean="0">
                <a:solidFill>
                  <a:schemeClr val="bg2">
                    <a:lumMod val="25000"/>
                  </a:schemeClr>
                </a:solidFill>
                <a:latin typeface="Arial"/>
                <a:cs typeface="Arial"/>
              </a:rPr>
              <a:t>the institute </a:t>
            </a:r>
            <a:r>
              <a:rPr lang="en-US" sz="4800" b="1" dirty="0">
                <a:solidFill>
                  <a:schemeClr val="bg2">
                    <a:lumMod val="25000"/>
                  </a:schemeClr>
                </a:solidFill>
                <a:latin typeface="Arial"/>
                <a:cs typeface="Arial"/>
              </a:rPr>
              <a:t>for research on how climate change is expected to affect the migratory habits of North Asian waterfowl. The study was published in the Nov. 10, 2012 issue of </a:t>
            </a:r>
            <a:r>
              <a:rPr lang="en-US" sz="4800" b="1" i="1" dirty="0">
                <a:solidFill>
                  <a:schemeClr val="bg2">
                    <a:lumMod val="25000"/>
                  </a:schemeClr>
                </a:solidFill>
                <a:latin typeface="Arial"/>
                <a:cs typeface="Arial"/>
              </a:rPr>
              <a:t>Science</a:t>
            </a:r>
            <a:r>
              <a:rPr lang="en-US" sz="4800" b="1" dirty="0">
                <a:solidFill>
                  <a:schemeClr val="bg2">
                    <a:lumMod val="25000"/>
                  </a:schemeClr>
                </a:solidFill>
                <a:latin typeface="Arial"/>
                <a:cs typeface="Arial"/>
              </a:rPr>
              <a:t>.</a:t>
            </a:r>
          </a:p>
          <a:p>
            <a:pPr marL="0" indent="0">
              <a:lnSpc>
                <a:spcPct val="120000"/>
              </a:lnSpc>
              <a:buNone/>
            </a:pPr>
            <a:r>
              <a:rPr lang="en-US" sz="4800" b="1" dirty="0">
                <a:solidFill>
                  <a:schemeClr val="bg2">
                    <a:lumMod val="25000"/>
                  </a:schemeClr>
                </a:solidFill>
                <a:latin typeface="Arial"/>
                <a:cs typeface="Arial"/>
              </a:rPr>
              <a:t> </a:t>
            </a:r>
          </a:p>
          <a:p>
            <a:pPr marL="0" indent="0">
              <a:lnSpc>
                <a:spcPct val="120000"/>
              </a:lnSpc>
              <a:buNone/>
            </a:pPr>
            <a:r>
              <a:rPr lang="en-US" sz="4800" b="1" dirty="0">
                <a:solidFill>
                  <a:schemeClr val="bg2">
                    <a:lumMod val="25000"/>
                  </a:schemeClr>
                </a:solidFill>
                <a:latin typeface="Arial"/>
                <a:cs typeface="Arial"/>
              </a:rPr>
              <a:t>The prize, which was awarded to the Chinese research team by IOA President Annika Steinberg of Cornell University, USA, is given annually to honor “cutting-edge research that advances the field of ornithology and has significance for the larger world,” according </a:t>
            </a:r>
            <a:r>
              <a:rPr lang="en-US" sz="4800" b="1" dirty="0" smtClean="0">
                <a:solidFill>
                  <a:schemeClr val="bg2">
                    <a:lumMod val="25000"/>
                  </a:schemeClr>
                </a:solidFill>
                <a:latin typeface="Arial"/>
                <a:cs typeface="Arial"/>
              </a:rPr>
              <a:t>to </a:t>
            </a:r>
            <a:r>
              <a:rPr lang="en-US" sz="4800" b="1" dirty="0">
                <a:solidFill>
                  <a:schemeClr val="bg2">
                    <a:lumMod val="25000"/>
                  </a:schemeClr>
                </a:solidFill>
                <a:latin typeface="Arial"/>
                <a:cs typeface="Arial"/>
              </a:rPr>
              <a:t>IOA.</a:t>
            </a:r>
          </a:p>
          <a:p>
            <a:pPr marL="0" indent="0">
              <a:lnSpc>
                <a:spcPct val="120000"/>
              </a:lnSpc>
              <a:buNone/>
            </a:pPr>
            <a:r>
              <a:rPr lang="en-US" sz="4800" b="1" dirty="0">
                <a:solidFill>
                  <a:schemeClr val="bg2">
                    <a:lumMod val="25000"/>
                  </a:schemeClr>
                </a:solidFill>
                <a:latin typeface="Arial"/>
                <a:cs typeface="Arial"/>
              </a:rPr>
              <a:t> </a:t>
            </a:r>
          </a:p>
          <a:p>
            <a:pPr marL="0" indent="0">
              <a:lnSpc>
                <a:spcPct val="120000"/>
              </a:lnSpc>
              <a:buNone/>
            </a:pPr>
            <a:r>
              <a:rPr lang="en-US" sz="4800" b="1" dirty="0">
                <a:solidFill>
                  <a:schemeClr val="bg2">
                    <a:lumMod val="25000"/>
                  </a:schemeClr>
                </a:solidFill>
                <a:latin typeface="Arial"/>
                <a:cs typeface="Arial"/>
              </a:rPr>
              <a:t>The research project was conducted by a team of 25 IOO scientists from 2007 to 2011 primarily in wetlands in six provincial-level areas along much of the eastern Chinese </a:t>
            </a:r>
            <a:r>
              <a:rPr lang="en-US" sz="4800" b="1" dirty="0" smtClean="0">
                <a:solidFill>
                  <a:schemeClr val="bg2">
                    <a:lumMod val="25000"/>
                  </a:schemeClr>
                </a:solidFill>
                <a:latin typeface="Arial"/>
                <a:cs typeface="Arial"/>
              </a:rPr>
              <a:t>coast </a:t>
            </a:r>
            <a:r>
              <a:rPr lang="en-US" sz="4800" b="1" dirty="0">
                <a:solidFill>
                  <a:schemeClr val="bg2">
                    <a:lumMod val="25000"/>
                  </a:schemeClr>
                </a:solidFill>
                <a:latin typeface="Arial"/>
                <a:cs typeface="Arial"/>
              </a:rPr>
              <a:t>as well as in one inland Chinese province.</a:t>
            </a:r>
          </a:p>
          <a:p>
            <a:pPr marL="0" indent="0">
              <a:lnSpc>
                <a:spcPct val="120000"/>
              </a:lnSpc>
              <a:buNone/>
            </a:pPr>
            <a:r>
              <a:rPr lang="en-US" sz="4800" b="1" dirty="0">
                <a:solidFill>
                  <a:schemeClr val="bg2">
                    <a:lumMod val="25000"/>
                  </a:schemeClr>
                </a:solidFill>
                <a:latin typeface="Arial"/>
                <a:cs typeface="Arial"/>
              </a:rPr>
              <a:t> </a:t>
            </a:r>
          </a:p>
          <a:p>
            <a:pPr marL="0" indent="0">
              <a:lnSpc>
                <a:spcPct val="120000"/>
              </a:lnSpc>
              <a:buNone/>
            </a:pPr>
            <a:r>
              <a:rPr lang="en-US" sz="4800" b="1" dirty="0">
                <a:solidFill>
                  <a:schemeClr val="bg2">
                    <a:lumMod val="25000"/>
                  </a:schemeClr>
                </a:solidFill>
                <a:latin typeface="Arial"/>
                <a:cs typeface="Arial"/>
              </a:rPr>
              <a:t>Lead scientist Professor Yang XX said the changing migratory habits of waterfowl will have “unexpected </a:t>
            </a:r>
            <a:r>
              <a:rPr lang="en-US" sz="4800" b="1" dirty="0" smtClean="0">
                <a:solidFill>
                  <a:schemeClr val="bg2">
                    <a:lumMod val="25000"/>
                  </a:schemeClr>
                </a:solidFill>
                <a:latin typeface="Arial"/>
                <a:cs typeface="Arial"/>
              </a:rPr>
              <a:t>consequences” for </a:t>
            </a:r>
            <a:r>
              <a:rPr lang="en-US" sz="4800" b="1" dirty="0">
                <a:solidFill>
                  <a:schemeClr val="bg2">
                    <a:lumMod val="25000"/>
                  </a:schemeClr>
                </a:solidFill>
                <a:latin typeface="Arial"/>
                <a:cs typeface="Arial"/>
              </a:rPr>
              <a:t>the ecology of numerous estuaries</a:t>
            </a:r>
            <a:r>
              <a:rPr lang="en-US" sz="4800" b="1" dirty="0" smtClean="0">
                <a:solidFill>
                  <a:schemeClr val="bg2">
                    <a:lumMod val="25000"/>
                  </a:schemeClr>
                </a:solidFill>
                <a:latin typeface="Arial"/>
                <a:cs typeface="Arial"/>
              </a:rPr>
              <a:t>.</a:t>
            </a:r>
            <a:endParaRPr lang="en-US" sz="4800" b="1" dirty="0">
              <a:solidFill>
                <a:schemeClr val="bg2">
                  <a:lumMod val="25000"/>
                </a:schemeClr>
              </a:solidFill>
              <a:latin typeface="Arial"/>
              <a:cs typeface="Arial"/>
            </a:endParaRPr>
          </a:p>
          <a:p>
            <a:pPr marL="0" indent="0">
              <a:lnSpc>
                <a:spcPct val="120000"/>
              </a:lnSpc>
              <a:buNone/>
            </a:pPr>
            <a:r>
              <a:rPr lang="en-US" sz="4800" b="1" dirty="0">
                <a:solidFill>
                  <a:schemeClr val="bg2">
                    <a:lumMod val="25000"/>
                  </a:schemeClr>
                </a:solidFill>
                <a:latin typeface="Arial"/>
                <a:cs typeface="Arial"/>
              </a:rPr>
              <a:t> </a:t>
            </a:r>
          </a:p>
          <a:p>
            <a:pPr marL="0" indent="0">
              <a:lnSpc>
                <a:spcPct val="120000"/>
              </a:lnSpc>
              <a:buNone/>
            </a:pPr>
            <a:r>
              <a:rPr lang="en-US" sz="4800" b="1" dirty="0">
                <a:solidFill>
                  <a:schemeClr val="bg2">
                    <a:lumMod val="25000"/>
                  </a:schemeClr>
                </a:solidFill>
                <a:latin typeface="Arial"/>
                <a:cs typeface="Arial"/>
              </a:rPr>
              <a:t>Prof. Liu XX, another researcher on the team, highlighted the “danger of an imbalance” in any particular ecosystem, given their linkage with other ecosystems.</a:t>
            </a:r>
          </a:p>
          <a:p>
            <a:pPr marL="0" indent="0">
              <a:lnSpc>
                <a:spcPct val="120000"/>
              </a:lnSpc>
              <a:buNone/>
            </a:pPr>
            <a:r>
              <a:rPr lang="en-US" sz="4800" b="1" dirty="0">
                <a:solidFill>
                  <a:schemeClr val="bg2">
                    <a:lumMod val="25000"/>
                  </a:schemeClr>
                </a:solidFill>
                <a:latin typeface="Arial"/>
                <a:cs typeface="Arial"/>
              </a:rPr>
              <a:t> </a:t>
            </a:r>
          </a:p>
          <a:p>
            <a:pPr marL="0" indent="0">
              <a:lnSpc>
                <a:spcPct val="120000"/>
              </a:lnSpc>
              <a:buNone/>
            </a:pPr>
            <a:r>
              <a:rPr lang="en-US" sz="4800" b="1" dirty="0">
                <a:solidFill>
                  <a:schemeClr val="bg2">
                    <a:lumMod val="25000"/>
                  </a:schemeClr>
                </a:solidFill>
                <a:latin typeface="Arial"/>
                <a:cs typeface="Arial"/>
              </a:rPr>
              <a:t>Research on the migration habits of North Asian waterfowl has been in the spotlight since human cases of H7N9 avian flu were first identified in East China in March. The flu outbreak was linked with species of migratory waterfowl seen in Chinese wetlands. The flu outbreak </a:t>
            </a:r>
            <a:r>
              <a:rPr lang="en-US" sz="4800" b="1" dirty="0" smtClean="0">
                <a:solidFill>
                  <a:schemeClr val="bg2">
                    <a:lumMod val="25000"/>
                  </a:schemeClr>
                </a:solidFill>
                <a:latin typeface="Arial"/>
                <a:cs typeface="Arial"/>
              </a:rPr>
              <a:t>infected </a:t>
            </a:r>
            <a:r>
              <a:rPr lang="en-US" sz="4800" b="1" dirty="0">
                <a:solidFill>
                  <a:schemeClr val="bg2">
                    <a:lumMod val="25000"/>
                  </a:schemeClr>
                </a:solidFill>
                <a:latin typeface="Arial"/>
                <a:cs typeface="Arial"/>
              </a:rPr>
              <a:t>over 130 people in China, killing 45. </a:t>
            </a:r>
          </a:p>
          <a:p>
            <a:pPr marL="0" indent="0">
              <a:lnSpc>
                <a:spcPct val="120000"/>
              </a:lnSpc>
              <a:buNone/>
            </a:pPr>
            <a:r>
              <a:rPr lang="en-US" sz="4800" b="1" dirty="0">
                <a:solidFill>
                  <a:schemeClr val="bg2">
                    <a:lumMod val="25000"/>
                  </a:schemeClr>
                </a:solidFill>
                <a:latin typeface="Arial"/>
                <a:cs typeface="Arial"/>
              </a:rPr>
              <a:t> </a:t>
            </a:r>
          </a:p>
          <a:p>
            <a:pPr marL="0" indent="0">
              <a:lnSpc>
                <a:spcPct val="120000"/>
              </a:lnSpc>
              <a:buNone/>
            </a:pPr>
            <a:r>
              <a:rPr lang="en-US" sz="4800" b="1" dirty="0">
                <a:solidFill>
                  <a:schemeClr val="bg2">
                    <a:lumMod val="25000"/>
                  </a:schemeClr>
                </a:solidFill>
                <a:latin typeface="Arial"/>
                <a:cs typeface="Arial"/>
              </a:rPr>
              <a:t>IOO has a strong focus on North Asian waterfowl. It is currently building a new 30-</a:t>
            </a:r>
            <a:r>
              <a:rPr lang="en-US" sz="4800" b="1" dirty="0" smtClean="0">
                <a:solidFill>
                  <a:schemeClr val="bg2">
                    <a:lumMod val="25000"/>
                  </a:schemeClr>
                </a:solidFill>
                <a:latin typeface="Arial"/>
                <a:cs typeface="Arial"/>
              </a:rPr>
              <a:t>million-yuan lab </a:t>
            </a:r>
            <a:r>
              <a:rPr lang="en-US" sz="4800" b="1" dirty="0">
                <a:solidFill>
                  <a:schemeClr val="bg2">
                    <a:lumMod val="25000"/>
                  </a:schemeClr>
                </a:solidFill>
                <a:latin typeface="Arial"/>
                <a:cs typeface="Arial"/>
              </a:rPr>
              <a:t>set to open next </a:t>
            </a:r>
            <a:r>
              <a:rPr lang="en-US" sz="4800" b="1" dirty="0" smtClean="0">
                <a:solidFill>
                  <a:schemeClr val="bg2">
                    <a:lumMod val="25000"/>
                  </a:schemeClr>
                </a:solidFill>
                <a:latin typeface="Arial"/>
                <a:cs typeface="Arial"/>
              </a:rPr>
              <a:t>year. The nearly 5-million-dollar lab </a:t>
            </a:r>
            <a:r>
              <a:rPr lang="en-US" sz="4800" b="1" dirty="0">
                <a:solidFill>
                  <a:schemeClr val="bg2">
                    <a:lumMod val="25000"/>
                  </a:schemeClr>
                </a:solidFill>
                <a:latin typeface="Arial"/>
                <a:cs typeface="Arial"/>
              </a:rPr>
              <a:t>will be devoted to research on </a:t>
            </a:r>
            <a:r>
              <a:rPr lang="en-US" sz="4800" b="1" dirty="0" smtClean="0">
                <a:solidFill>
                  <a:schemeClr val="bg2">
                    <a:lumMod val="25000"/>
                  </a:schemeClr>
                </a:solidFill>
                <a:latin typeface="Arial"/>
                <a:cs typeface="Arial"/>
              </a:rPr>
              <a:t>the birds’ </a:t>
            </a:r>
            <a:r>
              <a:rPr lang="en-US" sz="4800" b="1" dirty="0">
                <a:solidFill>
                  <a:schemeClr val="bg2">
                    <a:lumMod val="25000"/>
                  </a:schemeClr>
                </a:solidFill>
                <a:latin typeface="Arial"/>
                <a:cs typeface="Arial"/>
              </a:rPr>
              <a:t>migratory habits. In addition, the large Beijing-based </a:t>
            </a:r>
            <a:r>
              <a:rPr lang="en-US" sz="4800" b="1" dirty="0" smtClean="0">
                <a:solidFill>
                  <a:schemeClr val="bg2">
                    <a:lumMod val="25000"/>
                  </a:schemeClr>
                </a:solidFill>
                <a:latin typeface="Arial"/>
                <a:cs typeface="Arial"/>
              </a:rPr>
              <a:t>institute, which employs </a:t>
            </a:r>
            <a:r>
              <a:rPr lang="en-US" sz="4800" b="1" dirty="0">
                <a:solidFill>
                  <a:schemeClr val="bg2">
                    <a:lumMod val="25000"/>
                  </a:schemeClr>
                </a:solidFill>
                <a:latin typeface="Arial"/>
                <a:cs typeface="Arial"/>
              </a:rPr>
              <a:t>about 500 senior scientists, has its own museum focused on North Asian waterfowl.</a:t>
            </a:r>
          </a:p>
          <a:p>
            <a:pPr marL="0" indent="0">
              <a:lnSpc>
                <a:spcPct val="120000"/>
              </a:lnSpc>
              <a:buNone/>
            </a:pPr>
            <a:r>
              <a:rPr lang="en-US" sz="4800" b="1" dirty="0">
                <a:solidFill>
                  <a:schemeClr val="bg2">
                    <a:lumMod val="25000"/>
                  </a:schemeClr>
                </a:solidFill>
                <a:latin typeface="Arial"/>
                <a:cs typeface="Arial"/>
              </a:rPr>
              <a:t> </a:t>
            </a:r>
          </a:p>
          <a:p>
            <a:pPr marL="0" indent="0">
              <a:buNone/>
            </a:pPr>
            <a:r>
              <a:rPr lang="en-US" sz="4400" dirty="0"/>
              <a:t> </a:t>
            </a:r>
          </a:p>
        </p:txBody>
      </p:sp>
      <p:sp>
        <p:nvSpPr>
          <p:cNvPr id="2" name="Slide Number Placeholder 1"/>
          <p:cNvSpPr>
            <a:spLocks noGrp="1"/>
          </p:cNvSpPr>
          <p:nvPr>
            <p:ph type="sldNum" sz="quarter" idx="12"/>
          </p:nvPr>
        </p:nvSpPr>
        <p:spPr/>
        <p:txBody>
          <a:bodyPr/>
          <a:lstStyle/>
          <a:p>
            <a:fld id="{3EBE616F-279E-3646-8D0A-0FCACB4D929D}" type="slidenum">
              <a:rPr lang="en-US" smtClean="0"/>
              <a:t>111</a:t>
            </a:fld>
            <a:endParaRPr lang="en-US" dirty="0"/>
          </a:p>
        </p:txBody>
      </p:sp>
    </p:spTree>
    <p:extLst>
      <p:ext uri="{BB962C8B-B14F-4D97-AF65-F5344CB8AC3E}">
        <p14:creationId xmlns:p14="http://schemas.microsoft.com/office/powerpoint/2010/main" val="2624445209"/>
      </p:ext>
    </p:extLst>
  </p:cSld>
  <p:clrMapOvr>
    <a:masterClrMapping/>
  </p:clrMapOvr>
  <p:timing>
    <p:tnLst>
      <p:par>
        <p:cTn xmlns:p14="http://schemas.microsoft.com/office/powerpoint/2010/mai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Appendix</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r>
              <a:rPr lang="en-US" sz="2800" dirty="0" smtClean="0">
                <a:solidFill>
                  <a:srgbClr val="072C62"/>
                </a:solidFill>
                <a:latin typeface="Arial"/>
                <a:cs typeface="Arial"/>
              </a:rPr>
              <a:t>Additional information and examples</a:t>
            </a:r>
          </a:p>
          <a:p>
            <a:r>
              <a:rPr lang="en-US" sz="2800" dirty="0" smtClean="0">
                <a:solidFill>
                  <a:srgbClr val="072C62"/>
                </a:solidFill>
                <a:latin typeface="Arial"/>
                <a:cs typeface="Arial"/>
              </a:rPr>
              <a:t>Articles</a:t>
            </a:r>
          </a:p>
          <a:p>
            <a:r>
              <a:rPr lang="en-US" sz="2800" dirty="0" smtClean="0">
                <a:solidFill>
                  <a:srgbClr val="072C62"/>
                </a:solidFill>
                <a:latin typeface="Arial"/>
                <a:cs typeface="Arial"/>
              </a:rPr>
              <a:t>Prepositions</a:t>
            </a:r>
          </a:p>
          <a:p>
            <a:r>
              <a:rPr lang="en-US" sz="2800" dirty="0" smtClean="0">
                <a:solidFill>
                  <a:srgbClr val="072C62"/>
                </a:solidFill>
                <a:latin typeface="Arial"/>
                <a:cs typeface="Arial"/>
              </a:rPr>
              <a:t>Verb tenses</a:t>
            </a:r>
          </a:p>
          <a:p>
            <a:r>
              <a:rPr lang="en-US" sz="2800" dirty="0" smtClean="0">
                <a:solidFill>
                  <a:srgbClr val="072C62"/>
                </a:solidFill>
                <a:latin typeface="Arial"/>
                <a:cs typeface="Arial"/>
              </a:rPr>
              <a:t>Presentation writing example</a:t>
            </a:r>
          </a:p>
          <a:p>
            <a:r>
              <a:rPr lang="en-US" sz="2800" dirty="0" smtClean="0">
                <a:solidFill>
                  <a:srgbClr val="072C62"/>
                </a:solidFill>
                <a:latin typeface="Arial"/>
                <a:cs typeface="Arial"/>
              </a:rPr>
              <a:t>Letter example</a:t>
            </a:r>
            <a:endParaRPr lang="en-US" sz="2800"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112</a:t>
            </a:fld>
            <a:endParaRPr lang="en-US" dirty="0"/>
          </a:p>
        </p:txBody>
      </p:sp>
    </p:spTree>
    <p:extLst>
      <p:ext uri="{BB962C8B-B14F-4D97-AF65-F5344CB8AC3E}">
        <p14:creationId xmlns:p14="http://schemas.microsoft.com/office/powerpoint/2010/main" val="1273226133"/>
      </p:ext>
    </p:extLst>
  </p:cSld>
  <p:clrMapOvr>
    <a:masterClrMapping/>
  </p:clrMapOvr>
  <p:timing>
    <p:tnLst>
      <p:par>
        <p:cTn xmlns:p14="http://schemas.microsoft.com/office/powerpoint/2010/mai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Articles: the</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fontScale="92500" lnSpcReduction="10000"/>
          </a:bodyPr>
          <a:lstStyle/>
          <a:p>
            <a:pPr>
              <a:lnSpc>
                <a:spcPct val="120000"/>
              </a:lnSpc>
            </a:pPr>
            <a:r>
              <a:rPr lang="en-US" sz="1700" dirty="0" smtClean="0">
                <a:solidFill>
                  <a:schemeClr val="bg2">
                    <a:lumMod val="25000"/>
                  </a:schemeClr>
                </a:solidFill>
                <a:latin typeface="Arial"/>
                <a:cs typeface="Arial"/>
              </a:rPr>
              <a:t>Maybe the trickiest aspect of English grammar</a:t>
            </a:r>
          </a:p>
          <a:p>
            <a:pPr>
              <a:lnSpc>
                <a:spcPct val="120000"/>
              </a:lnSpc>
            </a:pPr>
            <a:r>
              <a:rPr lang="en-US" sz="1700" dirty="0">
                <a:solidFill>
                  <a:schemeClr val="bg2">
                    <a:lumMod val="25000"/>
                  </a:schemeClr>
                </a:solidFill>
                <a:latin typeface="Arial"/>
                <a:cs typeface="Arial"/>
              </a:rPr>
              <a:t>For </a:t>
            </a:r>
            <a:r>
              <a:rPr lang="en-US" sz="1700" dirty="0" smtClean="0">
                <a:solidFill>
                  <a:schemeClr val="bg2">
                    <a:lumMod val="25000"/>
                  </a:schemeClr>
                </a:solidFill>
                <a:latin typeface="Arial"/>
                <a:cs typeface="Arial"/>
              </a:rPr>
              <a:t>countable </a:t>
            </a:r>
            <a:r>
              <a:rPr lang="en-US" sz="1700" dirty="0">
                <a:solidFill>
                  <a:schemeClr val="bg2">
                    <a:lumMod val="25000"/>
                  </a:schemeClr>
                </a:solidFill>
                <a:latin typeface="Arial"/>
                <a:cs typeface="Arial"/>
              </a:rPr>
              <a:t>nouns, either “the” or “a” (“an”) must be used, depending on whether the item is specific or </a:t>
            </a:r>
            <a:r>
              <a:rPr lang="en-US" sz="1700" dirty="0" smtClean="0">
                <a:solidFill>
                  <a:schemeClr val="bg2">
                    <a:lumMod val="25000"/>
                  </a:schemeClr>
                </a:solidFill>
                <a:latin typeface="Arial"/>
                <a:cs typeface="Arial"/>
              </a:rPr>
              <a:t>not</a:t>
            </a:r>
          </a:p>
          <a:p>
            <a:pPr>
              <a:lnSpc>
                <a:spcPct val="120000"/>
              </a:lnSpc>
            </a:pPr>
            <a:r>
              <a:rPr lang="en-US" sz="1700" dirty="0" smtClean="0">
                <a:solidFill>
                  <a:schemeClr val="bg2">
                    <a:lumMod val="25000"/>
                  </a:schemeClr>
                </a:solidFill>
                <a:latin typeface="Arial"/>
                <a:cs typeface="Arial"/>
              </a:rPr>
              <a:t>“The” is used to refer to a specific person, place, animal or thing:</a:t>
            </a:r>
          </a:p>
          <a:p>
            <a:pPr marL="0" indent="0">
              <a:lnSpc>
                <a:spcPct val="120000"/>
              </a:lnSpc>
              <a:buNone/>
            </a:pPr>
            <a:r>
              <a:rPr lang="en-US" sz="1700" dirty="0">
                <a:solidFill>
                  <a:schemeClr val="bg2">
                    <a:lumMod val="25000"/>
                  </a:schemeClr>
                </a:solidFill>
                <a:latin typeface="Arial"/>
                <a:cs typeface="Arial"/>
              </a:rPr>
              <a:t>	</a:t>
            </a:r>
            <a:r>
              <a:rPr lang="en-US" sz="1700" dirty="0" smtClean="0">
                <a:solidFill>
                  <a:schemeClr val="bg2">
                    <a:lumMod val="25000"/>
                  </a:schemeClr>
                </a:solidFill>
                <a:latin typeface="Arial"/>
                <a:cs typeface="Arial"/>
              </a:rPr>
              <a:t>I was impressed by </a:t>
            </a:r>
            <a:r>
              <a:rPr lang="en-US" sz="1700" dirty="0" smtClean="0">
                <a:solidFill>
                  <a:srgbClr val="FF0000"/>
                </a:solidFill>
                <a:latin typeface="Arial"/>
                <a:cs typeface="Arial"/>
              </a:rPr>
              <a:t>the</a:t>
            </a:r>
            <a:r>
              <a:rPr lang="en-US" sz="1700" dirty="0" smtClean="0">
                <a:latin typeface="Arial"/>
                <a:cs typeface="Arial"/>
              </a:rPr>
              <a:t> </a:t>
            </a:r>
            <a:r>
              <a:rPr lang="en-US" sz="1700" dirty="0" smtClean="0">
                <a:solidFill>
                  <a:srgbClr val="072C62"/>
                </a:solidFill>
                <a:latin typeface="Arial"/>
                <a:cs typeface="Arial"/>
              </a:rPr>
              <a:t>quantity of research </a:t>
            </a:r>
            <a:r>
              <a:rPr lang="en-US" sz="1700" dirty="0" smtClean="0">
                <a:solidFill>
                  <a:srgbClr val="FF0000"/>
                </a:solidFill>
                <a:latin typeface="Arial"/>
                <a:cs typeface="Arial"/>
              </a:rPr>
              <a:t>(not just any quantity)</a:t>
            </a:r>
          </a:p>
          <a:p>
            <a:pPr marL="0" indent="0">
              <a:lnSpc>
                <a:spcPct val="120000"/>
              </a:lnSpc>
              <a:buNone/>
            </a:pPr>
            <a:r>
              <a:rPr lang="en-US" sz="1700" dirty="0">
                <a:latin typeface="Arial"/>
                <a:cs typeface="Arial"/>
              </a:rPr>
              <a:t>	</a:t>
            </a:r>
            <a:r>
              <a:rPr lang="en-US" sz="1700" dirty="0" smtClean="0">
                <a:solidFill>
                  <a:srgbClr val="072C62"/>
                </a:solidFill>
                <a:latin typeface="Arial"/>
                <a:cs typeface="Arial"/>
              </a:rPr>
              <a:t>I went to </a:t>
            </a:r>
            <a:r>
              <a:rPr lang="en-US" sz="1700" dirty="0" smtClean="0">
                <a:solidFill>
                  <a:srgbClr val="FF0000"/>
                </a:solidFill>
                <a:latin typeface="Arial"/>
                <a:cs typeface="Arial"/>
              </a:rPr>
              <a:t>the</a:t>
            </a:r>
            <a:r>
              <a:rPr lang="en-US" sz="1700" dirty="0" smtClean="0">
                <a:latin typeface="Arial"/>
                <a:cs typeface="Arial"/>
              </a:rPr>
              <a:t> </a:t>
            </a:r>
            <a:r>
              <a:rPr lang="en-US" sz="1700" dirty="0" smtClean="0">
                <a:solidFill>
                  <a:srgbClr val="072C62"/>
                </a:solidFill>
                <a:latin typeface="Arial"/>
                <a:cs typeface="Arial"/>
              </a:rPr>
              <a:t>room. </a:t>
            </a:r>
            <a:r>
              <a:rPr lang="en-US" sz="1700" dirty="0" smtClean="0">
                <a:solidFill>
                  <a:srgbClr val="FF0000"/>
                </a:solidFill>
                <a:latin typeface="Arial"/>
                <a:cs typeface="Arial"/>
              </a:rPr>
              <a:t>(the context shows that it is a particular room)</a:t>
            </a:r>
          </a:p>
          <a:p>
            <a:pPr>
              <a:lnSpc>
                <a:spcPct val="120000"/>
              </a:lnSpc>
            </a:pPr>
            <a:r>
              <a:rPr lang="en-US" sz="1700" dirty="0" smtClean="0">
                <a:solidFill>
                  <a:srgbClr val="072C62"/>
                </a:solidFill>
                <a:latin typeface="Arial"/>
                <a:cs typeface="Arial"/>
              </a:rPr>
              <a:t>“The” can be used with noncount nouns or omitted depending on meaning:</a:t>
            </a:r>
          </a:p>
          <a:p>
            <a:pPr marL="0" indent="0">
              <a:lnSpc>
                <a:spcPct val="120000"/>
              </a:lnSpc>
              <a:buNone/>
            </a:pPr>
            <a:r>
              <a:rPr lang="en-US" sz="1700" dirty="0" smtClean="0">
                <a:solidFill>
                  <a:srgbClr val="072C62"/>
                </a:solidFill>
                <a:latin typeface="Arial"/>
                <a:cs typeface="Arial"/>
              </a:rPr>
              <a:t>	Research is difficult. </a:t>
            </a:r>
            <a:r>
              <a:rPr lang="en-US" sz="1700" dirty="0" smtClean="0">
                <a:solidFill>
                  <a:srgbClr val="FF0000"/>
                </a:solidFill>
                <a:latin typeface="Arial"/>
                <a:cs typeface="Arial"/>
              </a:rPr>
              <a:t>(all types of research are difficult)</a:t>
            </a:r>
          </a:p>
          <a:p>
            <a:pPr marL="0" indent="0">
              <a:lnSpc>
                <a:spcPct val="120000"/>
              </a:lnSpc>
              <a:buNone/>
            </a:pPr>
            <a:r>
              <a:rPr lang="en-US" sz="1700" dirty="0">
                <a:solidFill>
                  <a:srgbClr val="000000"/>
                </a:solidFill>
                <a:latin typeface="Arial"/>
                <a:cs typeface="Arial"/>
              </a:rPr>
              <a:t>	</a:t>
            </a:r>
            <a:r>
              <a:rPr lang="en-US" sz="1700" dirty="0" smtClean="0">
                <a:solidFill>
                  <a:srgbClr val="072C62"/>
                </a:solidFill>
                <a:latin typeface="Arial"/>
                <a:cs typeface="Arial"/>
              </a:rPr>
              <a:t>The research is difficult. </a:t>
            </a:r>
            <a:r>
              <a:rPr lang="en-US" sz="1700" dirty="0" smtClean="0">
                <a:solidFill>
                  <a:srgbClr val="FF0000"/>
                </a:solidFill>
                <a:latin typeface="Arial"/>
                <a:cs typeface="Arial"/>
              </a:rPr>
              <a:t>(research on a particular problem is difficult)</a:t>
            </a:r>
          </a:p>
          <a:p>
            <a:pPr>
              <a:lnSpc>
                <a:spcPct val="120000"/>
              </a:lnSpc>
            </a:pPr>
            <a:r>
              <a:rPr lang="en-US" sz="1700" dirty="0" smtClean="0">
                <a:solidFill>
                  <a:srgbClr val="072C62"/>
                </a:solidFill>
                <a:latin typeface="Arial"/>
                <a:cs typeface="Arial"/>
              </a:rPr>
              <a:t>“The” is not used with most countries and cities</a:t>
            </a:r>
          </a:p>
          <a:p>
            <a:pPr>
              <a:lnSpc>
                <a:spcPct val="120000"/>
              </a:lnSpc>
            </a:pPr>
            <a:r>
              <a:rPr lang="en-US" sz="1700" dirty="0" smtClean="0">
                <a:solidFill>
                  <a:srgbClr val="072C62"/>
                </a:solidFill>
                <a:latin typeface="Arial"/>
                <a:cs typeface="Arial"/>
              </a:rPr>
              <a:t>“The” is usually used with proper names, with some exceptions:</a:t>
            </a:r>
          </a:p>
          <a:p>
            <a:pPr marL="0" indent="0">
              <a:lnSpc>
                <a:spcPct val="120000"/>
              </a:lnSpc>
              <a:buNone/>
            </a:pPr>
            <a:r>
              <a:rPr lang="en-US" sz="1700" dirty="0">
                <a:latin typeface="Arial"/>
                <a:cs typeface="Arial"/>
              </a:rPr>
              <a:t>	</a:t>
            </a:r>
            <a:r>
              <a:rPr lang="en-US" sz="1700" dirty="0">
                <a:solidFill>
                  <a:srgbClr val="072C62"/>
                </a:solidFill>
                <a:latin typeface="Arial"/>
                <a:cs typeface="Arial"/>
              </a:rPr>
              <a:t>	</a:t>
            </a:r>
            <a:r>
              <a:rPr lang="en-US" sz="1700" dirty="0" smtClean="0">
                <a:solidFill>
                  <a:srgbClr val="072C62"/>
                </a:solidFill>
                <a:latin typeface="Arial"/>
                <a:cs typeface="Arial"/>
              </a:rPr>
              <a:t>the University of Michigan </a:t>
            </a:r>
            <a:r>
              <a:rPr lang="en-US" sz="1700" dirty="0" smtClean="0">
                <a:solidFill>
                  <a:srgbClr val="008000"/>
                </a:solidFill>
                <a:latin typeface="Arial"/>
                <a:cs typeface="Arial"/>
              </a:rPr>
              <a:t>(correct) </a:t>
            </a:r>
            <a:r>
              <a:rPr lang="en-US" sz="1700" dirty="0" smtClean="0">
                <a:solidFill>
                  <a:srgbClr val="FF0000"/>
                </a:solidFill>
                <a:latin typeface="Arial"/>
                <a:cs typeface="Arial"/>
              </a:rPr>
              <a:t>		</a:t>
            </a:r>
            <a:r>
              <a:rPr lang="en-US" sz="1700" dirty="0" smtClean="0">
                <a:solidFill>
                  <a:srgbClr val="072C62"/>
                </a:solidFill>
                <a:latin typeface="Arial"/>
                <a:cs typeface="Arial"/>
              </a:rPr>
              <a:t>the Lenovo Group </a:t>
            </a:r>
            <a:r>
              <a:rPr lang="en-US" sz="1700" dirty="0" smtClean="0">
                <a:solidFill>
                  <a:srgbClr val="008000"/>
                </a:solidFill>
                <a:latin typeface="Arial"/>
                <a:cs typeface="Arial"/>
              </a:rPr>
              <a:t>(correct)</a:t>
            </a:r>
          </a:p>
          <a:p>
            <a:pPr marL="0" indent="0">
              <a:lnSpc>
                <a:spcPct val="120000"/>
              </a:lnSpc>
              <a:buNone/>
            </a:pPr>
            <a:r>
              <a:rPr lang="en-US" sz="1700" dirty="0">
                <a:latin typeface="Arial"/>
                <a:cs typeface="Arial"/>
              </a:rPr>
              <a:t>		</a:t>
            </a:r>
            <a:r>
              <a:rPr lang="en-US" sz="1700" dirty="0" smtClean="0">
                <a:solidFill>
                  <a:srgbClr val="072C62"/>
                </a:solidFill>
                <a:latin typeface="Arial"/>
                <a:cs typeface="Arial"/>
              </a:rPr>
              <a:t>the Chinese Academy of Sciences </a:t>
            </a:r>
            <a:r>
              <a:rPr lang="en-US" sz="1700" dirty="0" smtClean="0">
                <a:solidFill>
                  <a:srgbClr val="008000"/>
                </a:solidFill>
                <a:latin typeface="Arial"/>
                <a:cs typeface="Arial"/>
              </a:rPr>
              <a:t>(correct)</a:t>
            </a:r>
            <a:r>
              <a:rPr lang="en-US" sz="1700" dirty="0" smtClean="0">
                <a:solidFill>
                  <a:srgbClr val="FF0000"/>
                </a:solidFill>
                <a:latin typeface="Arial"/>
                <a:cs typeface="Arial"/>
              </a:rPr>
              <a:t>	</a:t>
            </a:r>
            <a:r>
              <a:rPr lang="en-US" sz="1700" dirty="0" smtClean="0">
                <a:solidFill>
                  <a:srgbClr val="072C62"/>
                </a:solidFill>
                <a:latin typeface="Arial"/>
                <a:cs typeface="Arial"/>
              </a:rPr>
              <a:t>the iPhone 5 </a:t>
            </a:r>
            <a:r>
              <a:rPr lang="en-US" sz="1700" dirty="0" smtClean="0">
                <a:solidFill>
                  <a:srgbClr val="008000"/>
                </a:solidFill>
                <a:latin typeface="Arial"/>
                <a:cs typeface="Arial"/>
              </a:rPr>
              <a:t>(correct)</a:t>
            </a:r>
          </a:p>
          <a:p>
            <a:pPr marL="0" indent="0">
              <a:lnSpc>
                <a:spcPct val="120000"/>
              </a:lnSpc>
              <a:buNone/>
            </a:pPr>
            <a:r>
              <a:rPr lang="en-US" sz="1700" dirty="0">
                <a:latin typeface="Arial"/>
                <a:cs typeface="Arial"/>
              </a:rPr>
              <a:t>		</a:t>
            </a:r>
            <a:r>
              <a:rPr lang="en-US" sz="1700" dirty="0" smtClean="0">
                <a:solidFill>
                  <a:srgbClr val="072C62"/>
                </a:solidFill>
                <a:latin typeface="Arial"/>
                <a:cs typeface="Arial"/>
              </a:rPr>
              <a:t>Beijing University </a:t>
            </a:r>
            <a:r>
              <a:rPr lang="en-US" sz="1700" dirty="0" smtClean="0">
                <a:solidFill>
                  <a:srgbClr val="008000"/>
                </a:solidFill>
                <a:latin typeface="Arial"/>
                <a:cs typeface="Arial"/>
              </a:rPr>
              <a:t>(correct; not “the Beijing University”)</a:t>
            </a:r>
            <a:r>
              <a:rPr lang="en-US" sz="1700" dirty="0" smtClean="0">
                <a:solidFill>
                  <a:srgbClr val="FF0000"/>
                </a:solidFill>
                <a:latin typeface="Arial"/>
                <a:cs typeface="Arial"/>
              </a:rPr>
              <a:t>			</a:t>
            </a:r>
            <a:endParaRPr lang="en-US" sz="1700" dirty="0" smtClean="0">
              <a:solidFill>
                <a:srgbClr val="000000"/>
              </a:solidFill>
              <a:latin typeface="Arial"/>
              <a:cs typeface="Arial"/>
            </a:endParaRPr>
          </a:p>
          <a:p>
            <a:pPr marL="0" indent="0">
              <a:buNone/>
            </a:pPr>
            <a:r>
              <a:rPr lang="en-US" sz="2100" dirty="0"/>
              <a:t>	</a:t>
            </a:r>
            <a:r>
              <a:rPr lang="en-US" sz="2100" dirty="0" smtClean="0"/>
              <a:t>		</a:t>
            </a:r>
            <a:endParaRPr lang="en-US" sz="1800" dirty="0" smtClean="0"/>
          </a:p>
          <a:p>
            <a:pPr marL="0" indent="0">
              <a:buNone/>
            </a:pPr>
            <a:endParaRPr lang="en-US" sz="1800" dirty="0" smtClean="0"/>
          </a:p>
          <a:p>
            <a:pPr marL="0" indent="0">
              <a:buNone/>
            </a:pPr>
            <a:endParaRPr lang="en-US" sz="1800" dirty="0" smtClean="0"/>
          </a:p>
          <a:p>
            <a:endParaRPr lang="en-US" sz="1800" dirty="0"/>
          </a:p>
        </p:txBody>
      </p:sp>
      <p:sp>
        <p:nvSpPr>
          <p:cNvPr id="4" name="Slide Number Placeholder 3"/>
          <p:cNvSpPr>
            <a:spLocks noGrp="1"/>
          </p:cNvSpPr>
          <p:nvPr>
            <p:ph type="sldNum" sz="quarter" idx="12"/>
          </p:nvPr>
        </p:nvSpPr>
        <p:spPr/>
        <p:txBody>
          <a:bodyPr/>
          <a:lstStyle/>
          <a:p>
            <a:fld id="{3EBE616F-279E-3646-8D0A-0FCACB4D929D}" type="slidenum">
              <a:rPr lang="en-US" smtClean="0"/>
              <a:t>113</a:t>
            </a:fld>
            <a:endParaRPr lang="en-US" dirty="0"/>
          </a:p>
        </p:txBody>
      </p:sp>
    </p:spTree>
    <p:extLst>
      <p:ext uri="{BB962C8B-B14F-4D97-AF65-F5344CB8AC3E}">
        <p14:creationId xmlns:p14="http://schemas.microsoft.com/office/powerpoint/2010/main" val="3878150671"/>
      </p:ext>
    </p:extLst>
  </p:cSld>
  <p:clrMapOvr>
    <a:masterClrMapping/>
  </p:clrMapOvr>
  <p:timing>
    <p:tnLst>
      <p:par>
        <p:cTn xmlns:p14="http://schemas.microsoft.com/office/powerpoint/2010/mai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Articles: a, an</a:t>
            </a:r>
          </a:p>
        </p:txBody>
      </p:sp>
      <p:sp>
        <p:nvSpPr>
          <p:cNvPr id="3" name="Content Placeholder 2"/>
          <p:cNvSpPr>
            <a:spLocks noGrp="1"/>
          </p:cNvSpPr>
          <p:nvPr>
            <p:ph idx="1"/>
          </p:nvPr>
        </p:nvSpPr>
        <p:spPr>
          <a:xfrm>
            <a:off x="457200" y="1600200"/>
            <a:ext cx="8229600" cy="4768683"/>
          </a:xfrm>
          <a:ln w="12700" cmpd="sng">
            <a:solidFill>
              <a:schemeClr val="bg2">
                <a:lumMod val="50000"/>
              </a:schemeClr>
            </a:solidFill>
          </a:ln>
        </p:spPr>
        <p:txBody>
          <a:bodyPr>
            <a:normAutofit/>
          </a:bodyPr>
          <a:lstStyle/>
          <a:p>
            <a:pPr>
              <a:lnSpc>
                <a:spcPct val="120000"/>
              </a:lnSpc>
            </a:pPr>
            <a:r>
              <a:rPr lang="en-US" sz="1800" dirty="0" smtClean="0">
                <a:solidFill>
                  <a:schemeClr val="bg2">
                    <a:lumMod val="25000"/>
                  </a:schemeClr>
                </a:solidFill>
                <a:latin typeface="Arial"/>
                <a:cs typeface="Arial"/>
              </a:rPr>
              <a:t>Only used with count nouns</a:t>
            </a:r>
          </a:p>
          <a:p>
            <a:pPr>
              <a:lnSpc>
                <a:spcPct val="120000"/>
              </a:lnSpc>
            </a:pPr>
            <a:r>
              <a:rPr lang="en-US" sz="1800" dirty="0" smtClean="0">
                <a:solidFill>
                  <a:schemeClr val="bg2">
                    <a:lumMod val="25000"/>
                  </a:schemeClr>
                </a:solidFill>
                <a:latin typeface="Arial"/>
                <a:cs typeface="Arial"/>
              </a:rPr>
              <a:t>Refers </a:t>
            </a:r>
            <a:r>
              <a:rPr lang="en-US" sz="1800" dirty="0">
                <a:solidFill>
                  <a:schemeClr val="bg2">
                    <a:lumMod val="25000"/>
                  </a:schemeClr>
                </a:solidFill>
                <a:latin typeface="Arial"/>
                <a:cs typeface="Arial"/>
              </a:rPr>
              <a:t>to any member of a </a:t>
            </a:r>
            <a:r>
              <a:rPr lang="en-US" sz="1800" dirty="0" smtClean="0">
                <a:solidFill>
                  <a:schemeClr val="bg2">
                    <a:lumMod val="25000"/>
                  </a:schemeClr>
                </a:solidFill>
                <a:latin typeface="Arial"/>
                <a:cs typeface="Arial"/>
              </a:rPr>
              <a:t>group (in contrast with “the,” which refers to a particular member of a group):</a:t>
            </a:r>
            <a:endParaRPr lang="en-US" sz="1800" dirty="0">
              <a:solidFill>
                <a:schemeClr val="bg2">
                  <a:lumMod val="25000"/>
                </a:schemeClr>
              </a:solidFill>
              <a:latin typeface="Arial"/>
              <a:cs typeface="Arial"/>
            </a:endParaRPr>
          </a:p>
          <a:p>
            <a:pPr marL="0" indent="0">
              <a:lnSpc>
                <a:spcPct val="120000"/>
              </a:lnSpc>
              <a:buNone/>
            </a:pPr>
            <a:r>
              <a:rPr lang="en-US" sz="1800" dirty="0">
                <a:solidFill>
                  <a:schemeClr val="bg2">
                    <a:lumMod val="25000"/>
                  </a:schemeClr>
                </a:solidFill>
                <a:latin typeface="Arial"/>
                <a:cs typeface="Arial"/>
              </a:rPr>
              <a:t>			  an iPhone (not a particular iPhone)</a:t>
            </a:r>
          </a:p>
          <a:p>
            <a:pPr marL="0" indent="0">
              <a:lnSpc>
                <a:spcPct val="120000"/>
              </a:lnSpc>
              <a:buNone/>
            </a:pPr>
            <a:r>
              <a:rPr lang="en-US" sz="1800" dirty="0">
                <a:solidFill>
                  <a:schemeClr val="bg2">
                    <a:lumMod val="25000"/>
                  </a:schemeClr>
                </a:solidFill>
                <a:latin typeface="Arial"/>
                <a:cs typeface="Arial"/>
              </a:rPr>
              <a:t>			  a research problem (not a particular research problem</a:t>
            </a:r>
            <a:r>
              <a:rPr lang="en-US" sz="1800" dirty="0" smtClean="0">
                <a:solidFill>
                  <a:schemeClr val="bg2">
                    <a:lumMod val="25000"/>
                  </a:schemeClr>
                </a:solidFill>
                <a:latin typeface="Arial"/>
                <a:cs typeface="Arial"/>
              </a:rPr>
              <a:t>)</a:t>
            </a:r>
          </a:p>
          <a:p>
            <a:pPr marL="0" indent="0">
              <a:lnSpc>
                <a:spcPct val="120000"/>
              </a:lnSpc>
              <a:buNone/>
            </a:pPr>
            <a:r>
              <a:rPr lang="en-US" sz="1800" dirty="0">
                <a:solidFill>
                  <a:schemeClr val="bg2">
                    <a:lumMod val="25000"/>
                  </a:schemeClr>
                </a:solidFill>
                <a:latin typeface="Arial"/>
                <a:cs typeface="Arial"/>
              </a:rPr>
              <a:t>	</a:t>
            </a:r>
            <a:r>
              <a:rPr lang="en-US" sz="1800" dirty="0" smtClean="0">
                <a:solidFill>
                  <a:schemeClr val="bg2">
                    <a:lumMod val="25000"/>
                  </a:schemeClr>
                </a:solidFill>
                <a:latin typeface="Arial"/>
                <a:cs typeface="Arial"/>
              </a:rPr>
              <a:t>		  a cup of coffee (not a particular cup of coffee)</a:t>
            </a:r>
            <a:endParaRPr lang="en-US" sz="1800" dirty="0">
              <a:solidFill>
                <a:schemeClr val="bg2">
                  <a:lumMod val="25000"/>
                </a:schemeClr>
              </a:solidFill>
              <a:latin typeface="Arial"/>
              <a:cs typeface="Arial"/>
            </a:endParaRPr>
          </a:p>
          <a:p>
            <a:pPr>
              <a:lnSpc>
                <a:spcPct val="120000"/>
              </a:lnSpc>
            </a:pPr>
            <a:r>
              <a:rPr lang="en-US" sz="1800" dirty="0" smtClean="0">
                <a:solidFill>
                  <a:schemeClr val="bg2">
                    <a:lumMod val="25000"/>
                  </a:schemeClr>
                </a:solidFill>
                <a:latin typeface="Arial"/>
                <a:cs typeface="Arial"/>
              </a:rPr>
              <a:t>“</a:t>
            </a:r>
            <a:r>
              <a:rPr lang="en-US" sz="1800" dirty="0">
                <a:solidFill>
                  <a:schemeClr val="bg2">
                    <a:lumMod val="25000"/>
                  </a:schemeClr>
                </a:solidFill>
                <a:latin typeface="Arial"/>
                <a:cs typeface="Arial"/>
              </a:rPr>
              <a:t>a” (“an”) is often used </a:t>
            </a:r>
            <a:r>
              <a:rPr lang="en-US" sz="1800" dirty="0" smtClean="0">
                <a:solidFill>
                  <a:schemeClr val="bg2">
                    <a:lumMod val="25000"/>
                  </a:schemeClr>
                </a:solidFill>
                <a:latin typeface="Arial"/>
                <a:cs typeface="Arial"/>
              </a:rPr>
              <a:t>before nouns that do not appear to be countable:</a:t>
            </a:r>
            <a:endParaRPr lang="en-US" altLang="zh-CN" sz="1800" dirty="0">
              <a:solidFill>
                <a:schemeClr val="bg2">
                  <a:lumMod val="25000"/>
                </a:schemeClr>
              </a:solidFill>
              <a:latin typeface="Arial"/>
              <a:cs typeface="Arial"/>
            </a:endParaRPr>
          </a:p>
          <a:p>
            <a:pPr marL="0" indent="0">
              <a:lnSpc>
                <a:spcPct val="120000"/>
              </a:lnSpc>
              <a:buNone/>
            </a:pPr>
            <a:r>
              <a:rPr lang="en-US" sz="1800" dirty="0">
                <a:solidFill>
                  <a:schemeClr val="bg2">
                    <a:lumMod val="25000"/>
                  </a:schemeClr>
                </a:solidFill>
                <a:latin typeface="Arial"/>
                <a:cs typeface="Arial"/>
              </a:rPr>
              <a:t>			 </a:t>
            </a:r>
            <a:r>
              <a:rPr lang="en-US" sz="1800" dirty="0" smtClean="0">
                <a:solidFill>
                  <a:schemeClr val="bg2">
                    <a:lumMod val="25000"/>
                  </a:schemeClr>
                </a:solidFill>
                <a:latin typeface="Arial"/>
                <a:cs typeface="Arial"/>
              </a:rPr>
              <a:t>She has </a:t>
            </a:r>
            <a:r>
              <a:rPr lang="en-US" sz="1800" dirty="0">
                <a:solidFill>
                  <a:schemeClr val="bg2">
                    <a:lumMod val="25000"/>
                  </a:schemeClr>
                </a:solidFill>
                <a:latin typeface="Arial"/>
                <a:cs typeface="Arial"/>
              </a:rPr>
              <a:t>a </a:t>
            </a:r>
            <a:r>
              <a:rPr lang="en-US" sz="1800" dirty="0" smtClean="0">
                <a:solidFill>
                  <a:schemeClr val="bg2">
                    <a:lumMod val="25000"/>
                  </a:schemeClr>
                </a:solidFill>
                <a:latin typeface="Arial"/>
                <a:cs typeface="Arial"/>
              </a:rPr>
              <a:t>capacity to inspire students.</a:t>
            </a:r>
            <a:endParaRPr lang="en-US" sz="1800" dirty="0">
              <a:solidFill>
                <a:schemeClr val="bg2">
                  <a:lumMod val="25000"/>
                </a:schemeClr>
              </a:solidFill>
              <a:latin typeface="Arial"/>
              <a:cs typeface="Arial"/>
            </a:endParaRPr>
          </a:p>
          <a:p>
            <a:pPr marL="0" indent="0">
              <a:lnSpc>
                <a:spcPct val="120000"/>
              </a:lnSpc>
              <a:buNone/>
            </a:pPr>
            <a:r>
              <a:rPr lang="en-US" sz="1800" dirty="0">
                <a:solidFill>
                  <a:schemeClr val="bg2">
                    <a:lumMod val="25000"/>
                  </a:schemeClr>
                </a:solidFill>
                <a:latin typeface="Arial"/>
                <a:cs typeface="Arial"/>
              </a:rPr>
              <a:t>                            </a:t>
            </a:r>
            <a:r>
              <a:rPr lang="en-US" sz="1800" dirty="0" smtClean="0">
                <a:solidFill>
                  <a:schemeClr val="bg2">
                    <a:lumMod val="25000"/>
                  </a:schemeClr>
                </a:solidFill>
                <a:latin typeface="Arial"/>
                <a:cs typeface="Arial"/>
              </a:rPr>
              <a:t>He has a strong commitment to his family.</a:t>
            </a:r>
            <a:endParaRPr lang="en-US" sz="1800" dirty="0">
              <a:solidFill>
                <a:schemeClr val="bg2">
                  <a:lumMod val="25000"/>
                </a:schemeClr>
              </a:solidFill>
              <a:latin typeface="Arial"/>
              <a:cs typeface="Arial"/>
            </a:endParaRPr>
          </a:p>
          <a:p>
            <a:pPr marL="0" indent="0">
              <a:lnSpc>
                <a:spcPct val="120000"/>
              </a:lnSpc>
              <a:buNone/>
            </a:pPr>
            <a:r>
              <a:rPr lang="en-US" sz="2000" dirty="0">
                <a:solidFill>
                  <a:schemeClr val="bg2">
                    <a:lumMod val="25000"/>
                  </a:schemeClr>
                </a:solidFill>
                <a:latin typeface="Arial"/>
                <a:cs typeface="Arial"/>
              </a:rPr>
              <a:t>			 </a:t>
            </a:r>
          </a:p>
          <a:p>
            <a:pPr marL="0" indent="0">
              <a:buNone/>
            </a:pPr>
            <a:endParaRPr lang="en-US" sz="2000" dirty="0"/>
          </a:p>
        </p:txBody>
      </p:sp>
      <p:sp>
        <p:nvSpPr>
          <p:cNvPr id="4" name="Rectangle 3"/>
          <p:cNvSpPr/>
          <p:nvPr/>
        </p:nvSpPr>
        <p:spPr>
          <a:xfrm>
            <a:off x="1464955" y="5445553"/>
            <a:ext cx="5864859" cy="923330"/>
          </a:xfrm>
          <a:prstGeom prst="rect">
            <a:avLst/>
          </a:prstGeom>
        </p:spPr>
        <p:txBody>
          <a:bodyPr wrap="square">
            <a:spAutoFit/>
          </a:bodyPr>
          <a:lstStyle/>
          <a:p>
            <a:r>
              <a:rPr lang="en-US" dirty="0">
                <a:hlinkClick r:id="rId2"/>
              </a:rPr>
              <a:t>http://www.really-learn-english.com/english-grammar-</a:t>
            </a:r>
            <a:r>
              <a:rPr lang="en-US" dirty="0" smtClean="0">
                <a:hlinkClick r:id="rId2"/>
              </a:rPr>
              <a:t>articles.html</a:t>
            </a:r>
            <a:endParaRPr lang="en-US" dirty="0" smtClean="0"/>
          </a:p>
          <a:p>
            <a:endParaRPr lang="en-US" dirty="0"/>
          </a:p>
        </p:txBody>
      </p:sp>
      <p:sp>
        <p:nvSpPr>
          <p:cNvPr id="5" name="Slide Number Placeholder 4"/>
          <p:cNvSpPr>
            <a:spLocks noGrp="1"/>
          </p:cNvSpPr>
          <p:nvPr>
            <p:ph type="sldNum" sz="quarter" idx="12"/>
          </p:nvPr>
        </p:nvSpPr>
        <p:spPr/>
        <p:txBody>
          <a:bodyPr/>
          <a:lstStyle/>
          <a:p>
            <a:fld id="{3EBE616F-279E-3646-8D0A-0FCACB4D929D}" type="slidenum">
              <a:rPr lang="en-US" smtClean="0"/>
              <a:t>114</a:t>
            </a:fld>
            <a:endParaRPr lang="en-US" dirty="0"/>
          </a:p>
        </p:txBody>
      </p:sp>
    </p:spTree>
    <p:extLst>
      <p:ext uri="{BB962C8B-B14F-4D97-AF65-F5344CB8AC3E}">
        <p14:creationId xmlns:p14="http://schemas.microsoft.com/office/powerpoint/2010/main" val="2548258124"/>
      </p:ext>
    </p:extLst>
  </p:cSld>
  <p:clrMapOvr>
    <a:masterClrMapping/>
  </p:clrMapOvr>
  <p:timing>
    <p:tnLst>
      <p:par>
        <p:cTn xmlns:p14="http://schemas.microsoft.com/office/powerpoint/2010/mai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Prepositions</a:t>
            </a:r>
          </a:p>
        </p:txBody>
      </p:sp>
      <p:sp>
        <p:nvSpPr>
          <p:cNvPr id="3" name="Content Placeholder 2"/>
          <p:cNvSpPr>
            <a:spLocks noGrp="1"/>
          </p:cNvSpPr>
          <p:nvPr>
            <p:ph idx="1"/>
          </p:nvPr>
        </p:nvSpPr>
        <p:spPr>
          <a:xfrm>
            <a:off x="457200" y="1600200"/>
            <a:ext cx="8229600" cy="4688559"/>
          </a:xfrm>
          <a:ln w="12700" cmpd="sng">
            <a:solidFill>
              <a:schemeClr val="bg2">
                <a:lumMod val="50000"/>
              </a:schemeClr>
            </a:solidFill>
          </a:ln>
        </p:spPr>
        <p:txBody>
          <a:bodyPr>
            <a:normAutofit lnSpcReduction="10000"/>
          </a:bodyPr>
          <a:lstStyle/>
          <a:p>
            <a:pPr>
              <a:lnSpc>
                <a:spcPct val="110000"/>
              </a:lnSpc>
            </a:pPr>
            <a:r>
              <a:rPr lang="en-US" sz="1400" dirty="0" smtClean="0">
                <a:solidFill>
                  <a:schemeClr val="bg2">
                    <a:lumMod val="25000"/>
                  </a:schemeClr>
                </a:solidFill>
                <a:latin typeface="Arial"/>
                <a:cs typeface="Arial"/>
              </a:rPr>
              <a:t>The </a:t>
            </a:r>
            <a:r>
              <a:rPr lang="en-US" sz="1400" dirty="0">
                <a:solidFill>
                  <a:schemeClr val="bg2">
                    <a:lumMod val="25000"/>
                  </a:schemeClr>
                </a:solidFill>
                <a:latin typeface="Arial"/>
                <a:cs typeface="Arial"/>
              </a:rPr>
              <a:t>most common prepositions are: </a:t>
            </a:r>
            <a:r>
              <a:rPr lang="en-US" sz="1400" b="1" dirty="0">
                <a:solidFill>
                  <a:schemeClr val="bg2">
                    <a:lumMod val="25000"/>
                  </a:schemeClr>
                </a:solidFill>
                <a:latin typeface="Arial"/>
                <a:cs typeface="Arial"/>
              </a:rPr>
              <a:t>about, above, across, after, against, along, among, around, at, before, behind, below, beneath, beside, between, beyond, but, by, despite, down, during, except, for, from, in, inside, into, like, near, of, off, on, onto, out, outside, over, past, since, through, throughout, till, to, toward, under, underneath, until, up, upon, with, within, </a:t>
            </a:r>
            <a:r>
              <a:rPr lang="en-US" sz="1400" b="1" dirty="0" smtClean="0">
                <a:solidFill>
                  <a:schemeClr val="bg2">
                    <a:lumMod val="25000"/>
                  </a:schemeClr>
                </a:solidFill>
                <a:latin typeface="Arial"/>
                <a:cs typeface="Arial"/>
              </a:rPr>
              <a:t>without</a:t>
            </a:r>
          </a:p>
          <a:p>
            <a:pPr>
              <a:lnSpc>
                <a:spcPct val="110000"/>
              </a:lnSpc>
            </a:pPr>
            <a:r>
              <a:rPr lang="en-US" sz="1400" dirty="0" smtClean="0">
                <a:solidFill>
                  <a:schemeClr val="bg2">
                    <a:lumMod val="25000"/>
                  </a:schemeClr>
                </a:solidFill>
                <a:latin typeface="Arial"/>
                <a:cs typeface="Arial"/>
              </a:rPr>
              <a:t>Different prepositions may change the meaning:</a:t>
            </a:r>
          </a:p>
          <a:p>
            <a:pPr marL="457200" lvl="1" indent="0">
              <a:lnSpc>
                <a:spcPct val="110000"/>
              </a:lnSpc>
              <a:buNone/>
            </a:pPr>
            <a:r>
              <a:rPr lang="en-US" sz="1400" dirty="0" smtClean="0">
                <a:solidFill>
                  <a:schemeClr val="bg2">
                    <a:lumMod val="25000"/>
                  </a:schemeClr>
                </a:solidFill>
                <a:latin typeface="Arial"/>
                <a:cs typeface="Arial"/>
              </a:rPr>
              <a:t>He did it</a:t>
            </a:r>
            <a:r>
              <a:rPr lang="en-US" sz="1400" dirty="0" smtClean="0">
                <a:latin typeface="Arial"/>
                <a:cs typeface="Arial"/>
              </a:rPr>
              <a:t> </a:t>
            </a:r>
            <a:r>
              <a:rPr lang="en-US" sz="1400" dirty="0" smtClean="0">
                <a:solidFill>
                  <a:srgbClr val="FF0000"/>
                </a:solidFill>
                <a:latin typeface="Arial"/>
                <a:cs typeface="Arial"/>
              </a:rPr>
              <a:t>by </a:t>
            </a:r>
            <a:r>
              <a:rPr lang="en-US" sz="1400" dirty="0" smtClean="0">
                <a:solidFill>
                  <a:srgbClr val="072C62"/>
                </a:solidFill>
                <a:latin typeface="Arial"/>
                <a:cs typeface="Arial"/>
              </a:rPr>
              <a:t>himself. </a:t>
            </a:r>
            <a:r>
              <a:rPr lang="en-US" sz="1400" dirty="0" smtClean="0">
                <a:solidFill>
                  <a:srgbClr val="FF0000"/>
                </a:solidFill>
                <a:latin typeface="Arial"/>
                <a:cs typeface="Arial"/>
              </a:rPr>
              <a:t>(He did it alone.)</a:t>
            </a:r>
          </a:p>
          <a:p>
            <a:pPr marL="457200" lvl="1" indent="0">
              <a:lnSpc>
                <a:spcPct val="110000"/>
              </a:lnSpc>
              <a:buNone/>
            </a:pPr>
            <a:r>
              <a:rPr lang="en-US" sz="1400" dirty="0" smtClean="0">
                <a:solidFill>
                  <a:srgbClr val="072C62"/>
                </a:solidFill>
                <a:latin typeface="Arial"/>
                <a:cs typeface="Arial"/>
              </a:rPr>
              <a:t>He did it </a:t>
            </a:r>
            <a:r>
              <a:rPr lang="en-US" sz="1400" dirty="0" smtClean="0">
                <a:solidFill>
                  <a:srgbClr val="FF0000"/>
                </a:solidFill>
                <a:latin typeface="Arial"/>
                <a:cs typeface="Arial"/>
              </a:rPr>
              <a:t>for</a:t>
            </a:r>
            <a:r>
              <a:rPr lang="en-US" sz="1400" dirty="0" smtClean="0">
                <a:latin typeface="Arial"/>
                <a:cs typeface="Arial"/>
              </a:rPr>
              <a:t> </a:t>
            </a:r>
            <a:r>
              <a:rPr lang="en-US" sz="1400" dirty="0" smtClean="0">
                <a:solidFill>
                  <a:srgbClr val="072C62"/>
                </a:solidFill>
                <a:latin typeface="Arial"/>
                <a:cs typeface="Arial"/>
              </a:rPr>
              <a:t>himself. </a:t>
            </a:r>
            <a:r>
              <a:rPr lang="en-US" sz="1400" dirty="0" smtClean="0">
                <a:solidFill>
                  <a:srgbClr val="FF0000"/>
                </a:solidFill>
                <a:latin typeface="Arial"/>
                <a:cs typeface="Arial"/>
              </a:rPr>
              <a:t>(He did it to benefit himself, but he did not necessarily do it alone.)</a:t>
            </a:r>
          </a:p>
          <a:p>
            <a:pPr>
              <a:lnSpc>
                <a:spcPct val="110000"/>
              </a:lnSpc>
            </a:pPr>
            <a:r>
              <a:rPr lang="en-US" sz="1400" dirty="0" smtClean="0">
                <a:solidFill>
                  <a:srgbClr val="072C62"/>
                </a:solidFill>
                <a:latin typeface="Arial"/>
                <a:cs typeface="Arial"/>
              </a:rPr>
              <a:t>Sometimes only one preposition is correct, sometimes more than one is correct:</a:t>
            </a:r>
          </a:p>
          <a:p>
            <a:pPr>
              <a:lnSpc>
                <a:spcPct val="110000"/>
              </a:lnSpc>
            </a:pPr>
            <a:endParaRPr lang="en-US" sz="1400" dirty="0">
              <a:latin typeface="Arial"/>
              <a:cs typeface="Arial"/>
            </a:endParaRPr>
          </a:p>
          <a:p>
            <a:pPr marL="0" indent="0">
              <a:lnSpc>
                <a:spcPct val="110000"/>
              </a:lnSpc>
              <a:buNone/>
            </a:pPr>
            <a:r>
              <a:rPr lang="en-US" sz="1400" b="1" dirty="0" smtClean="0">
                <a:solidFill>
                  <a:srgbClr val="072C62"/>
                </a:solidFill>
                <a:latin typeface="Arial"/>
                <a:cs typeface="Arial"/>
              </a:rPr>
              <a:t>ORIGINAL:</a:t>
            </a:r>
          </a:p>
          <a:p>
            <a:pPr marL="0" indent="0">
              <a:lnSpc>
                <a:spcPct val="110000"/>
              </a:lnSpc>
              <a:buNone/>
            </a:pPr>
            <a:r>
              <a:rPr lang="en-US" sz="1400" dirty="0" smtClean="0">
                <a:solidFill>
                  <a:srgbClr val="072C62"/>
                </a:solidFill>
                <a:latin typeface="Arial"/>
                <a:cs typeface="Arial"/>
              </a:rPr>
              <a:t>The scientist visited Germany </a:t>
            </a:r>
            <a:r>
              <a:rPr lang="en-US" sz="1400" dirty="0" smtClean="0">
                <a:solidFill>
                  <a:srgbClr val="FF0000"/>
                </a:solidFill>
                <a:latin typeface="Arial"/>
                <a:cs typeface="Arial"/>
              </a:rPr>
              <a:t>under</a:t>
            </a:r>
            <a:r>
              <a:rPr lang="en-US" sz="1400" dirty="0" smtClean="0">
                <a:latin typeface="Arial"/>
                <a:cs typeface="Arial"/>
              </a:rPr>
              <a:t> </a:t>
            </a:r>
            <a:r>
              <a:rPr lang="en-US" sz="1400" dirty="0">
                <a:solidFill>
                  <a:srgbClr val="072C62"/>
                </a:solidFill>
                <a:latin typeface="Arial"/>
                <a:cs typeface="Arial"/>
              </a:rPr>
              <a:t>the invitation of </a:t>
            </a:r>
            <a:r>
              <a:rPr lang="en-US" sz="1400" dirty="0" smtClean="0">
                <a:solidFill>
                  <a:srgbClr val="072C62"/>
                </a:solidFill>
                <a:latin typeface="Arial"/>
                <a:cs typeface="Arial"/>
              </a:rPr>
              <a:t>the Max Planck Institute</a:t>
            </a:r>
            <a:r>
              <a:rPr lang="en-US" sz="1400" dirty="0" smtClean="0">
                <a:latin typeface="Arial"/>
                <a:cs typeface="Arial"/>
              </a:rPr>
              <a:t>. </a:t>
            </a:r>
            <a:r>
              <a:rPr lang="en-US" sz="1400" dirty="0" smtClean="0">
                <a:solidFill>
                  <a:srgbClr val="FF0000"/>
                </a:solidFill>
                <a:latin typeface="Arial"/>
                <a:cs typeface="Arial"/>
              </a:rPr>
              <a:t>(incorrect)</a:t>
            </a:r>
          </a:p>
          <a:p>
            <a:pPr marL="0" indent="0">
              <a:lnSpc>
                <a:spcPct val="110000"/>
              </a:lnSpc>
              <a:buNone/>
            </a:pPr>
            <a:r>
              <a:rPr lang="en-US" sz="1400" b="1" dirty="0" smtClean="0">
                <a:latin typeface="Arial"/>
                <a:cs typeface="Arial"/>
              </a:rPr>
              <a:t>REVISION:</a:t>
            </a:r>
          </a:p>
          <a:p>
            <a:pPr marL="0" indent="0">
              <a:lnSpc>
                <a:spcPct val="110000"/>
              </a:lnSpc>
              <a:buNone/>
            </a:pPr>
            <a:r>
              <a:rPr lang="en-US" sz="1400" dirty="0" smtClean="0">
                <a:solidFill>
                  <a:schemeClr val="bg2">
                    <a:lumMod val="25000"/>
                  </a:schemeClr>
                </a:solidFill>
                <a:latin typeface="Arial"/>
                <a:cs typeface="Arial"/>
              </a:rPr>
              <a:t>The scientist visited Germany </a:t>
            </a:r>
            <a:r>
              <a:rPr lang="en-US" sz="1400" dirty="0" smtClean="0">
                <a:solidFill>
                  <a:srgbClr val="FF0000"/>
                </a:solidFill>
                <a:latin typeface="Arial"/>
                <a:cs typeface="Arial"/>
              </a:rPr>
              <a:t>at</a:t>
            </a:r>
            <a:r>
              <a:rPr lang="en-US" sz="1400" dirty="0" smtClean="0">
                <a:latin typeface="Arial"/>
                <a:cs typeface="Arial"/>
              </a:rPr>
              <a:t> </a:t>
            </a:r>
            <a:r>
              <a:rPr lang="en-US" sz="1400" dirty="0" smtClean="0">
                <a:solidFill>
                  <a:schemeClr val="bg2">
                    <a:lumMod val="25000"/>
                  </a:schemeClr>
                </a:solidFill>
                <a:latin typeface="Arial"/>
                <a:cs typeface="Arial"/>
              </a:rPr>
              <a:t>the invitation of the Max Planck Institute</a:t>
            </a:r>
            <a:r>
              <a:rPr lang="en-US" sz="1400" dirty="0" smtClean="0">
                <a:latin typeface="Arial"/>
                <a:cs typeface="Arial"/>
              </a:rPr>
              <a:t>. </a:t>
            </a:r>
            <a:r>
              <a:rPr lang="en-US" sz="1400" dirty="0" smtClean="0">
                <a:solidFill>
                  <a:srgbClr val="008000"/>
                </a:solidFill>
                <a:latin typeface="Arial"/>
                <a:cs typeface="Arial"/>
              </a:rPr>
              <a:t>(most common</a:t>
            </a:r>
            <a:r>
              <a:rPr lang="en-US" sz="1400" dirty="0" smtClean="0">
                <a:solidFill>
                  <a:srgbClr val="FF0000"/>
                </a:solidFill>
                <a:latin typeface="Arial"/>
                <a:cs typeface="Arial"/>
              </a:rPr>
              <a:t>)</a:t>
            </a:r>
          </a:p>
          <a:p>
            <a:pPr marL="0" indent="0">
              <a:lnSpc>
                <a:spcPct val="110000"/>
              </a:lnSpc>
              <a:buNone/>
            </a:pPr>
            <a:r>
              <a:rPr lang="en-US" sz="1400" dirty="0" smtClean="0">
                <a:solidFill>
                  <a:srgbClr val="072C62"/>
                </a:solidFill>
                <a:latin typeface="Arial"/>
                <a:cs typeface="Arial"/>
              </a:rPr>
              <a:t>The scientist visited Germany </a:t>
            </a:r>
            <a:r>
              <a:rPr lang="en-US" sz="1400" dirty="0" smtClean="0">
                <a:solidFill>
                  <a:srgbClr val="FF0000"/>
                </a:solidFill>
                <a:latin typeface="Arial"/>
                <a:cs typeface="Arial"/>
              </a:rPr>
              <a:t>upon</a:t>
            </a:r>
            <a:r>
              <a:rPr lang="en-US" sz="1400" dirty="0" smtClean="0">
                <a:latin typeface="Arial"/>
                <a:cs typeface="Arial"/>
              </a:rPr>
              <a:t> </a:t>
            </a:r>
            <a:r>
              <a:rPr lang="en-US" sz="1400" dirty="0" smtClean="0">
                <a:solidFill>
                  <a:schemeClr val="bg2">
                    <a:lumMod val="25000"/>
                  </a:schemeClr>
                </a:solidFill>
                <a:latin typeface="Arial"/>
                <a:cs typeface="Arial"/>
              </a:rPr>
              <a:t>the invitation of the Max Planck Institute. </a:t>
            </a:r>
            <a:r>
              <a:rPr lang="en-US" sz="1400" dirty="0" smtClean="0">
                <a:solidFill>
                  <a:srgbClr val="008000"/>
                </a:solidFill>
                <a:latin typeface="Arial"/>
                <a:cs typeface="Arial"/>
              </a:rPr>
              <a:t>(acceptable)</a:t>
            </a:r>
          </a:p>
          <a:p>
            <a:pPr marL="0" indent="0">
              <a:lnSpc>
                <a:spcPct val="110000"/>
              </a:lnSpc>
              <a:buNone/>
            </a:pPr>
            <a:endParaRPr lang="en-US" sz="1400" dirty="0">
              <a:latin typeface="Arial"/>
              <a:cs typeface="Arial"/>
            </a:endParaRPr>
          </a:p>
          <a:p>
            <a:pPr>
              <a:lnSpc>
                <a:spcPct val="110000"/>
              </a:lnSpc>
            </a:pPr>
            <a:r>
              <a:rPr lang="en-US" sz="1400" dirty="0" smtClean="0">
                <a:solidFill>
                  <a:srgbClr val="072C62"/>
                </a:solidFill>
                <a:latin typeface="Arial"/>
                <a:cs typeface="Arial"/>
              </a:rPr>
              <a:t>Use Google to check whether a phrase (e.g., </a:t>
            </a:r>
            <a:r>
              <a:rPr lang="en-US" sz="1400" dirty="0" smtClean="0">
                <a:solidFill>
                  <a:srgbClr val="FF0000"/>
                </a:solidFill>
                <a:latin typeface="Arial"/>
                <a:cs typeface="Arial"/>
              </a:rPr>
              <a:t>under the invitation</a:t>
            </a:r>
            <a:r>
              <a:rPr lang="en-US" sz="1400" dirty="0" smtClean="0">
                <a:solidFill>
                  <a:srgbClr val="072C62"/>
                </a:solidFill>
                <a:latin typeface="Arial"/>
                <a:cs typeface="Arial"/>
              </a:rPr>
              <a:t>) appears on native English websites. </a:t>
            </a:r>
            <a:r>
              <a:rPr lang="en-US" sz="1400" b="1" dirty="0" smtClean="0">
                <a:solidFill>
                  <a:srgbClr val="072C62"/>
                </a:solidFill>
                <a:latin typeface="Arial"/>
                <a:cs typeface="Arial"/>
              </a:rPr>
              <a:t>If it doesn’t appear, it is probably wrong!</a:t>
            </a:r>
            <a:endParaRPr lang="en-US" sz="1400" b="1" dirty="0">
              <a:solidFill>
                <a:srgbClr val="072C62"/>
              </a:solidFill>
              <a:latin typeface="Arial"/>
              <a:cs typeface="Arial"/>
            </a:endParaRPr>
          </a:p>
          <a:p>
            <a:pPr marL="0" indent="0">
              <a:buNone/>
            </a:pPr>
            <a:endParaRPr lang="en-US" sz="1800" b="1" dirty="0" smtClean="0">
              <a:solidFill>
                <a:srgbClr val="072C62"/>
              </a:solidFill>
            </a:endParaRPr>
          </a:p>
          <a:p>
            <a:pPr marL="0" indent="0">
              <a:buNone/>
            </a:pPr>
            <a:endParaRPr lang="en-US" sz="1800"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115</a:t>
            </a:fld>
            <a:endParaRPr lang="en-US" dirty="0"/>
          </a:p>
        </p:txBody>
      </p:sp>
    </p:spTree>
    <p:extLst>
      <p:ext uri="{BB962C8B-B14F-4D97-AF65-F5344CB8AC3E}">
        <p14:creationId xmlns:p14="http://schemas.microsoft.com/office/powerpoint/2010/main" val="355685504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Prepositions: Examples</a:t>
            </a:r>
          </a:p>
        </p:txBody>
      </p:sp>
      <p:sp>
        <p:nvSpPr>
          <p:cNvPr id="3" name="Content Placeholder 2"/>
          <p:cNvSpPr>
            <a:spLocks noGrp="1"/>
          </p:cNvSpPr>
          <p:nvPr>
            <p:ph idx="1"/>
          </p:nvPr>
        </p:nvSpPr>
        <p:spPr>
          <a:ln w="12700" cmpd="sng">
            <a:solidFill>
              <a:schemeClr val="bg2">
                <a:lumMod val="50000"/>
              </a:schemeClr>
            </a:solidFill>
          </a:ln>
        </p:spPr>
        <p:txBody>
          <a:bodyPr/>
          <a:lstStyle/>
          <a:p>
            <a:pPr marL="0" indent="0">
              <a:lnSpc>
                <a:spcPct val="120000"/>
              </a:lnSpc>
              <a:buNone/>
            </a:pPr>
            <a:r>
              <a:rPr lang="en-US" sz="1800" b="1" dirty="0" smtClean="0">
                <a:solidFill>
                  <a:schemeClr val="bg2">
                    <a:lumMod val="25000"/>
                  </a:schemeClr>
                </a:solidFill>
                <a:latin typeface="Arial"/>
                <a:cs typeface="Arial"/>
              </a:rPr>
              <a:t>ORIGINAL:</a:t>
            </a:r>
          </a:p>
          <a:p>
            <a:pPr marL="0" indent="0">
              <a:lnSpc>
                <a:spcPct val="120000"/>
              </a:lnSpc>
              <a:buNone/>
            </a:pPr>
            <a:r>
              <a:rPr lang="en-US" sz="1800" dirty="0" smtClean="0">
                <a:solidFill>
                  <a:schemeClr val="bg2">
                    <a:lumMod val="25000"/>
                  </a:schemeClr>
                </a:solidFill>
                <a:latin typeface="Arial"/>
                <a:cs typeface="Arial"/>
              </a:rPr>
              <a:t>This </a:t>
            </a:r>
            <a:r>
              <a:rPr lang="en-US" sz="1800" dirty="0">
                <a:solidFill>
                  <a:schemeClr val="bg2">
                    <a:lumMod val="25000"/>
                  </a:schemeClr>
                </a:solidFill>
                <a:latin typeface="Arial"/>
                <a:cs typeface="Arial"/>
              </a:rPr>
              <a:t>important </a:t>
            </a:r>
            <a:r>
              <a:rPr lang="en-US" sz="1800" dirty="0" smtClean="0">
                <a:solidFill>
                  <a:schemeClr val="bg2">
                    <a:lumMod val="25000"/>
                  </a:schemeClr>
                </a:solidFill>
                <a:latin typeface="Arial"/>
                <a:cs typeface="Arial"/>
              </a:rPr>
              <a:t>breakthrough </a:t>
            </a:r>
            <a:r>
              <a:rPr lang="en-US" sz="1800" dirty="0">
                <a:solidFill>
                  <a:schemeClr val="bg2">
                    <a:lumMod val="25000"/>
                  </a:schemeClr>
                </a:solidFill>
                <a:latin typeface="Arial"/>
                <a:cs typeface="Arial"/>
              </a:rPr>
              <a:t>news was released yesterday </a:t>
            </a:r>
            <a:r>
              <a:rPr lang="en-US" sz="1800" dirty="0">
                <a:solidFill>
                  <a:srgbClr val="FF0000"/>
                </a:solidFill>
                <a:latin typeface="Arial"/>
                <a:cs typeface="Arial"/>
              </a:rPr>
              <a:t>from</a:t>
            </a:r>
            <a:r>
              <a:rPr lang="en-US" sz="1800" dirty="0">
                <a:latin typeface="Arial"/>
                <a:cs typeface="Arial"/>
              </a:rPr>
              <a:t> </a:t>
            </a:r>
            <a:r>
              <a:rPr lang="en-US" sz="1800" i="1" dirty="0">
                <a:solidFill>
                  <a:srgbClr val="072C62"/>
                </a:solidFill>
                <a:latin typeface="Arial"/>
                <a:cs typeface="Arial"/>
              </a:rPr>
              <a:t>Science</a:t>
            </a:r>
            <a:r>
              <a:rPr lang="en-US" sz="1800" dirty="0">
                <a:solidFill>
                  <a:srgbClr val="072C62"/>
                </a:solidFill>
                <a:latin typeface="Arial"/>
                <a:cs typeface="Arial"/>
              </a:rPr>
              <a:t>-AAAS press </a:t>
            </a:r>
            <a:r>
              <a:rPr lang="en-US" sz="1800" dirty="0" smtClean="0">
                <a:solidFill>
                  <a:srgbClr val="072C62"/>
                </a:solidFill>
                <a:latin typeface="Arial"/>
                <a:cs typeface="Arial"/>
              </a:rPr>
              <a:t>conference </a:t>
            </a:r>
            <a:r>
              <a:rPr lang="en-US" sz="1800" dirty="0">
                <a:solidFill>
                  <a:srgbClr val="072C62"/>
                </a:solidFill>
                <a:latin typeface="Arial"/>
                <a:cs typeface="Arial"/>
              </a:rPr>
              <a:t>held</a:t>
            </a:r>
            <a:r>
              <a:rPr lang="en-US" sz="1800" dirty="0">
                <a:latin typeface="Arial"/>
                <a:cs typeface="Arial"/>
              </a:rPr>
              <a:t> </a:t>
            </a:r>
            <a:r>
              <a:rPr lang="en-US" sz="1800" dirty="0">
                <a:solidFill>
                  <a:srgbClr val="FF0000"/>
                </a:solidFill>
                <a:latin typeface="Arial"/>
                <a:cs typeface="Arial"/>
              </a:rPr>
              <a:t>in</a:t>
            </a:r>
            <a:r>
              <a:rPr lang="en-US" sz="1800" dirty="0">
                <a:latin typeface="Arial"/>
                <a:cs typeface="Arial"/>
              </a:rPr>
              <a:t> </a:t>
            </a:r>
            <a:r>
              <a:rPr lang="en-US" sz="1800" dirty="0">
                <a:solidFill>
                  <a:srgbClr val="072C62"/>
                </a:solidFill>
                <a:latin typeface="Arial"/>
                <a:cs typeface="Arial"/>
              </a:rPr>
              <a:t>Shanghai Institute of Materia Medica, Chinese Academy of Sciences. It </a:t>
            </a:r>
            <a:r>
              <a:rPr lang="en-US" sz="1800" dirty="0" smtClean="0">
                <a:solidFill>
                  <a:srgbClr val="072C62"/>
                </a:solidFill>
                <a:latin typeface="Arial"/>
                <a:cs typeface="Arial"/>
              </a:rPr>
              <a:t>is </a:t>
            </a:r>
            <a:r>
              <a:rPr lang="en-US" sz="1800" dirty="0">
                <a:solidFill>
                  <a:srgbClr val="072C62"/>
                </a:solidFill>
                <a:latin typeface="Arial"/>
                <a:cs typeface="Arial"/>
              </a:rPr>
              <a:t>the firs</a:t>
            </a:r>
            <a:r>
              <a:rPr lang="en-US" sz="1800" dirty="0">
                <a:latin typeface="Arial"/>
                <a:cs typeface="Arial"/>
              </a:rPr>
              <a:t>t </a:t>
            </a:r>
            <a:r>
              <a:rPr lang="en-US" sz="1800" dirty="0">
                <a:solidFill>
                  <a:srgbClr val="FF0000"/>
                </a:solidFill>
                <a:latin typeface="Arial"/>
                <a:cs typeface="Arial"/>
              </a:rPr>
              <a:t>time </a:t>
            </a:r>
            <a:r>
              <a:rPr lang="en-US" sz="1800" i="1" dirty="0">
                <a:solidFill>
                  <a:srgbClr val="FF0000"/>
                </a:solidFill>
                <a:latin typeface="Arial"/>
                <a:cs typeface="Arial"/>
              </a:rPr>
              <a:t>Science</a:t>
            </a:r>
            <a:r>
              <a:rPr lang="en-US" sz="1800" dirty="0">
                <a:solidFill>
                  <a:srgbClr val="FF0000"/>
                </a:solidFill>
                <a:latin typeface="Arial"/>
                <a:cs typeface="Arial"/>
              </a:rPr>
              <a:t>-AAAS holding </a:t>
            </a:r>
            <a:r>
              <a:rPr lang="en-US" sz="1800" dirty="0">
                <a:solidFill>
                  <a:srgbClr val="072C62"/>
                </a:solidFill>
                <a:latin typeface="Arial"/>
                <a:cs typeface="Arial"/>
              </a:rPr>
              <a:t>press conference in Shanghai. </a:t>
            </a:r>
            <a:endParaRPr lang="en-US" sz="1800" dirty="0" smtClean="0">
              <a:solidFill>
                <a:srgbClr val="072C62"/>
              </a:solidFill>
              <a:latin typeface="Arial"/>
              <a:cs typeface="Arial"/>
            </a:endParaRPr>
          </a:p>
          <a:p>
            <a:pPr marL="0" indent="0">
              <a:lnSpc>
                <a:spcPct val="120000"/>
              </a:lnSpc>
              <a:buNone/>
            </a:pPr>
            <a:endParaRPr lang="en-US" sz="1800" dirty="0">
              <a:latin typeface="Arial"/>
              <a:cs typeface="Arial"/>
            </a:endParaRPr>
          </a:p>
          <a:p>
            <a:pPr marL="0" indent="0">
              <a:lnSpc>
                <a:spcPct val="120000"/>
              </a:lnSpc>
              <a:buNone/>
            </a:pPr>
            <a:r>
              <a:rPr lang="en-US" sz="1800" b="1" dirty="0" smtClean="0">
                <a:solidFill>
                  <a:srgbClr val="072C62"/>
                </a:solidFill>
                <a:latin typeface="Arial"/>
                <a:cs typeface="Arial"/>
              </a:rPr>
              <a:t>REVISION:</a:t>
            </a:r>
          </a:p>
          <a:p>
            <a:pPr marL="0" indent="0">
              <a:lnSpc>
                <a:spcPct val="120000"/>
              </a:lnSpc>
              <a:buNone/>
            </a:pPr>
            <a:r>
              <a:rPr lang="en-US" sz="1800" dirty="0" smtClean="0">
                <a:solidFill>
                  <a:srgbClr val="072C62"/>
                </a:solidFill>
                <a:latin typeface="Arial"/>
                <a:cs typeface="Arial"/>
              </a:rPr>
              <a:t>This important breakthrough was announced yesterday at a </a:t>
            </a:r>
            <a:r>
              <a:rPr lang="en-US" sz="1800" i="1" dirty="0" smtClean="0">
                <a:solidFill>
                  <a:srgbClr val="072C62"/>
                </a:solidFill>
                <a:latin typeface="Arial"/>
                <a:cs typeface="Arial"/>
              </a:rPr>
              <a:t>Science</a:t>
            </a:r>
            <a:r>
              <a:rPr lang="en-US" sz="1800" dirty="0" smtClean="0">
                <a:solidFill>
                  <a:srgbClr val="072C62"/>
                </a:solidFill>
                <a:latin typeface="Arial"/>
                <a:cs typeface="Arial"/>
              </a:rPr>
              <a:t>-AAAS press conference held at the Shanghai Institute of Materia Medica of the Chinese Academy of Sciences. It is the first time for </a:t>
            </a:r>
            <a:r>
              <a:rPr lang="en-US" sz="1800" i="1" dirty="0" smtClean="0">
                <a:solidFill>
                  <a:srgbClr val="072C62"/>
                </a:solidFill>
                <a:latin typeface="Arial"/>
                <a:cs typeface="Arial"/>
              </a:rPr>
              <a:t>Science</a:t>
            </a:r>
            <a:r>
              <a:rPr lang="en-US" sz="1800" dirty="0" smtClean="0">
                <a:solidFill>
                  <a:srgbClr val="072C62"/>
                </a:solidFill>
                <a:latin typeface="Arial"/>
                <a:cs typeface="Arial"/>
              </a:rPr>
              <a:t>-AAAS to hold a press conference in Shanghai. (Or: It is the first time </a:t>
            </a:r>
            <a:r>
              <a:rPr lang="en-US" sz="1800" i="1" dirty="0" smtClean="0">
                <a:solidFill>
                  <a:srgbClr val="072C62"/>
                </a:solidFill>
                <a:latin typeface="Arial"/>
                <a:cs typeface="Arial"/>
              </a:rPr>
              <a:t>Science</a:t>
            </a:r>
            <a:r>
              <a:rPr lang="en-US" sz="1800" dirty="0" smtClean="0">
                <a:solidFill>
                  <a:srgbClr val="072C62"/>
                </a:solidFill>
                <a:latin typeface="Arial"/>
                <a:cs typeface="Arial"/>
              </a:rPr>
              <a:t>-AAAS has held a press conference in Shanghai.)</a:t>
            </a:r>
          </a:p>
          <a:p>
            <a:pPr marL="0" indent="0">
              <a:buNone/>
            </a:pPr>
            <a:endParaRPr lang="en-US" sz="2000" b="1"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116</a:t>
            </a:fld>
            <a:endParaRPr lang="en-US" dirty="0"/>
          </a:p>
        </p:txBody>
      </p:sp>
    </p:spTree>
    <p:extLst>
      <p:ext uri="{BB962C8B-B14F-4D97-AF65-F5344CB8AC3E}">
        <p14:creationId xmlns:p14="http://schemas.microsoft.com/office/powerpoint/2010/main" val="260242320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Verb </a:t>
            </a:r>
            <a:r>
              <a:rPr lang="en-US" dirty="0" smtClean="0">
                <a:solidFill>
                  <a:srgbClr val="072C62"/>
                </a:solidFill>
                <a:latin typeface="American Typewriter"/>
                <a:cs typeface="American Typewriter"/>
              </a:rPr>
              <a:t>Tense: Past</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a:lnSpc>
                <a:spcPct val="120000"/>
              </a:lnSpc>
            </a:pPr>
            <a:r>
              <a:rPr lang="en-US" sz="2000" dirty="0" smtClean="0">
                <a:solidFill>
                  <a:schemeClr val="bg2">
                    <a:lumMod val="25000"/>
                  </a:schemeClr>
                </a:solidFill>
                <a:latin typeface="Arial"/>
                <a:cs typeface="Arial"/>
              </a:rPr>
              <a:t>Past tense describes actions/state that are completed</a:t>
            </a:r>
          </a:p>
          <a:p>
            <a:pPr>
              <a:lnSpc>
                <a:spcPct val="120000"/>
              </a:lnSpc>
            </a:pPr>
            <a:r>
              <a:rPr lang="en-US" sz="2000" dirty="0" smtClean="0">
                <a:solidFill>
                  <a:schemeClr val="bg2">
                    <a:lumMod val="25000"/>
                  </a:schemeClr>
                </a:solidFill>
                <a:latin typeface="Arial"/>
                <a:cs typeface="Arial"/>
              </a:rPr>
              <a:t>Default tense for news stories (except when present perfect is required)</a:t>
            </a:r>
          </a:p>
          <a:p>
            <a:pPr>
              <a:lnSpc>
                <a:spcPct val="120000"/>
              </a:lnSpc>
            </a:pPr>
            <a:r>
              <a:rPr lang="en-US" sz="2000" dirty="0" smtClean="0">
                <a:solidFill>
                  <a:schemeClr val="bg2">
                    <a:lumMod val="25000"/>
                  </a:schemeClr>
                </a:solidFill>
                <a:latin typeface="Arial"/>
                <a:cs typeface="Arial"/>
              </a:rPr>
              <a:t>Past progressive emphasizes continuing nature of a past action</a:t>
            </a:r>
          </a:p>
          <a:p>
            <a:pPr marL="0" indent="0">
              <a:lnSpc>
                <a:spcPct val="120000"/>
              </a:lnSpc>
              <a:buNone/>
            </a:pPr>
            <a:endParaRPr lang="en-US" sz="2000" dirty="0" smtClean="0">
              <a:solidFill>
                <a:schemeClr val="bg2">
                  <a:lumMod val="25000"/>
                </a:schemeClr>
              </a:solidFill>
              <a:latin typeface="Arial"/>
              <a:cs typeface="Arial"/>
            </a:endParaRPr>
          </a:p>
          <a:p>
            <a:pPr marL="0" indent="0">
              <a:lnSpc>
                <a:spcPct val="120000"/>
              </a:lnSpc>
              <a:buNone/>
            </a:pPr>
            <a:r>
              <a:rPr lang="en-US" sz="2000" b="1" dirty="0" smtClean="0">
                <a:solidFill>
                  <a:schemeClr val="bg2">
                    <a:lumMod val="25000"/>
                  </a:schemeClr>
                </a:solidFill>
                <a:latin typeface="Arial"/>
                <a:cs typeface="Arial"/>
              </a:rPr>
              <a:t>EXAMPLE:</a:t>
            </a:r>
          </a:p>
          <a:p>
            <a:pPr marL="0" indent="0">
              <a:lnSpc>
                <a:spcPct val="120000"/>
              </a:lnSpc>
              <a:buNone/>
            </a:pPr>
            <a:r>
              <a:rPr lang="en-US" sz="2000" dirty="0" smtClean="0">
                <a:solidFill>
                  <a:schemeClr val="bg2">
                    <a:lumMod val="25000"/>
                  </a:schemeClr>
                </a:solidFill>
                <a:latin typeface="Arial"/>
                <a:cs typeface="Arial"/>
              </a:rPr>
              <a:t>Last year, the team </a:t>
            </a:r>
            <a:r>
              <a:rPr lang="en-US" sz="2000" dirty="0" smtClean="0">
                <a:solidFill>
                  <a:srgbClr val="FF0000"/>
                </a:solidFill>
                <a:latin typeface="Arial"/>
                <a:cs typeface="Arial"/>
              </a:rPr>
              <a:t>completed</a:t>
            </a:r>
            <a:r>
              <a:rPr lang="en-US" sz="2000" dirty="0" smtClean="0">
                <a:latin typeface="Arial"/>
                <a:cs typeface="Arial"/>
              </a:rPr>
              <a:t> </a:t>
            </a:r>
            <a:r>
              <a:rPr lang="en-US" sz="2000" dirty="0" smtClean="0">
                <a:solidFill>
                  <a:srgbClr val="072C62"/>
                </a:solidFill>
                <a:latin typeface="Arial"/>
                <a:cs typeface="Arial"/>
              </a:rPr>
              <a:t>the project. </a:t>
            </a:r>
            <a:r>
              <a:rPr lang="en-US" sz="2000" dirty="0" smtClean="0">
                <a:solidFill>
                  <a:srgbClr val="FF0000"/>
                </a:solidFill>
                <a:latin typeface="Arial"/>
                <a:cs typeface="Arial"/>
              </a:rPr>
              <a:t>(already done)</a:t>
            </a:r>
          </a:p>
          <a:p>
            <a:pPr marL="0" indent="0">
              <a:lnSpc>
                <a:spcPct val="120000"/>
              </a:lnSpc>
              <a:buNone/>
            </a:pPr>
            <a:r>
              <a:rPr lang="en-US" sz="2000" dirty="0" smtClean="0">
                <a:solidFill>
                  <a:srgbClr val="072C62"/>
                </a:solidFill>
                <a:latin typeface="Arial"/>
                <a:cs typeface="Arial"/>
              </a:rPr>
              <a:t>He</a:t>
            </a:r>
            <a:r>
              <a:rPr lang="en-US" sz="2000" dirty="0" smtClean="0">
                <a:solidFill>
                  <a:srgbClr val="000000"/>
                </a:solidFill>
                <a:latin typeface="Arial"/>
                <a:cs typeface="Arial"/>
              </a:rPr>
              <a:t> </a:t>
            </a:r>
            <a:r>
              <a:rPr lang="en-US" sz="2000" dirty="0" smtClean="0">
                <a:solidFill>
                  <a:srgbClr val="FF0000"/>
                </a:solidFill>
                <a:latin typeface="Arial"/>
                <a:cs typeface="Arial"/>
              </a:rPr>
              <a:t>was studying </a:t>
            </a:r>
            <a:r>
              <a:rPr lang="en-US" sz="2000" dirty="0" smtClean="0">
                <a:solidFill>
                  <a:srgbClr val="072C62"/>
                </a:solidFill>
                <a:latin typeface="Arial"/>
                <a:cs typeface="Arial"/>
              </a:rPr>
              <a:t>very hard when I saw him. </a:t>
            </a:r>
            <a:r>
              <a:rPr lang="en-US" sz="2000" dirty="0" smtClean="0">
                <a:solidFill>
                  <a:srgbClr val="FF0000"/>
                </a:solidFill>
                <a:latin typeface="Arial"/>
                <a:cs typeface="Arial"/>
              </a:rPr>
              <a:t>(already done, emphasizes continuous nature of action)</a:t>
            </a:r>
          </a:p>
          <a:p>
            <a:pPr marL="0" indent="0">
              <a:lnSpc>
                <a:spcPct val="120000"/>
              </a:lnSpc>
              <a:buNone/>
            </a:pPr>
            <a:r>
              <a:rPr lang="en-US" sz="2000" dirty="0" smtClean="0">
                <a:solidFill>
                  <a:srgbClr val="072C62"/>
                </a:solidFill>
                <a:latin typeface="Arial"/>
                <a:cs typeface="Arial"/>
              </a:rPr>
              <a:t>I</a:t>
            </a:r>
            <a:r>
              <a:rPr lang="en-US" sz="2000" dirty="0" smtClean="0">
                <a:solidFill>
                  <a:srgbClr val="000000"/>
                </a:solidFill>
                <a:latin typeface="Arial"/>
                <a:cs typeface="Arial"/>
              </a:rPr>
              <a:t> </a:t>
            </a:r>
            <a:r>
              <a:rPr lang="en-US" sz="2000" dirty="0" smtClean="0">
                <a:solidFill>
                  <a:srgbClr val="FF0000"/>
                </a:solidFill>
                <a:latin typeface="Arial"/>
                <a:cs typeface="Arial"/>
              </a:rPr>
              <a:t>was</a:t>
            </a:r>
            <a:r>
              <a:rPr lang="en-US" sz="2000" dirty="0" smtClean="0">
                <a:solidFill>
                  <a:srgbClr val="000000"/>
                </a:solidFill>
                <a:latin typeface="Arial"/>
                <a:cs typeface="Arial"/>
              </a:rPr>
              <a:t> </a:t>
            </a:r>
            <a:r>
              <a:rPr lang="en-US" sz="2000" dirty="0" smtClean="0">
                <a:solidFill>
                  <a:srgbClr val="072C62"/>
                </a:solidFill>
                <a:latin typeface="Arial"/>
                <a:cs typeface="Arial"/>
              </a:rPr>
              <a:t>in China for five years. </a:t>
            </a:r>
            <a:r>
              <a:rPr lang="en-US" sz="2000" dirty="0" smtClean="0">
                <a:solidFill>
                  <a:srgbClr val="FF0000"/>
                </a:solidFill>
                <a:latin typeface="Arial"/>
                <a:cs typeface="Arial"/>
              </a:rPr>
              <a:t>(I am no longer in China)</a:t>
            </a:r>
          </a:p>
          <a:p>
            <a:pPr marL="0" indent="0">
              <a:buNone/>
            </a:pPr>
            <a:endParaRPr lang="en-US" sz="2400" dirty="0" smtClean="0"/>
          </a:p>
        </p:txBody>
      </p:sp>
      <p:sp>
        <p:nvSpPr>
          <p:cNvPr id="4" name="Slide Number Placeholder 3"/>
          <p:cNvSpPr>
            <a:spLocks noGrp="1"/>
          </p:cNvSpPr>
          <p:nvPr>
            <p:ph type="sldNum" sz="quarter" idx="12"/>
          </p:nvPr>
        </p:nvSpPr>
        <p:spPr/>
        <p:txBody>
          <a:bodyPr/>
          <a:lstStyle/>
          <a:p>
            <a:fld id="{3EBE616F-279E-3646-8D0A-0FCACB4D929D}" type="slidenum">
              <a:rPr lang="en-US" smtClean="0"/>
              <a:t>117</a:t>
            </a:fld>
            <a:endParaRPr lang="en-US" dirty="0"/>
          </a:p>
        </p:txBody>
      </p:sp>
    </p:spTree>
    <p:extLst>
      <p:ext uri="{BB962C8B-B14F-4D97-AF65-F5344CB8AC3E}">
        <p14:creationId xmlns:p14="http://schemas.microsoft.com/office/powerpoint/2010/main" val="335822654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Verb Tense: Past</a:t>
            </a:r>
          </a:p>
        </p:txBody>
      </p:sp>
      <p:sp>
        <p:nvSpPr>
          <p:cNvPr id="3" name="Content Placeholder 2"/>
          <p:cNvSpPr>
            <a:spLocks noGrp="1"/>
          </p:cNvSpPr>
          <p:nvPr>
            <p:ph idx="1"/>
          </p:nvPr>
        </p:nvSpPr>
        <p:spPr>
          <a:xfrm>
            <a:off x="457200" y="1600200"/>
            <a:ext cx="8229600" cy="4781496"/>
          </a:xfrm>
          <a:ln w="12700" cmpd="sng">
            <a:solidFill>
              <a:schemeClr val="bg2">
                <a:lumMod val="50000"/>
              </a:schemeClr>
            </a:solidFill>
          </a:ln>
        </p:spPr>
        <p:txBody>
          <a:bodyPr>
            <a:normAutofit/>
          </a:bodyPr>
          <a:lstStyle/>
          <a:p>
            <a:pPr marL="0" indent="0">
              <a:lnSpc>
                <a:spcPct val="110000"/>
              </a:lnSpc>
              <a:buNone/>
            </a:pPr>
            <a:r>
              <a:rPr lang="en-US" sz="1500" b="1" dirty="0" smtClean="0">
                <a:solidFill>
                  <a:schemeClr val="bg2">
                    <a:lumMod val="25000"/>
                  </a:schemeClr>
                </a:solidFill>
                <a:latin typeface="Arial"/>
                <a:cs typeface="Arial"/>
              </a:rPr>
              <a:t>ORIGINAL:</a:t>
            </a:r>
          </a:p>
          <a:p>
            <a:pPr marL="0" indent="0">
              <a:lnSpc>
                <a:spcPct val="110000"/>
              </a:lnSpc>
              <a:buNone/>
            </a:pPr>
            <a:r>
              <a:rPr lang="en-US" sz="1500" dirty="0">
                <a:solidFill>
                  <a:schemeClr val="bg2">
                    <a:lumMod val="25000"/>
                  </a:schemeClr>
                </a:solidFill>
                <a:latin typeface="Arial"/>
                <a:cs typeface="Arial"/>
              </a:rPr>
              <a:t>SHEN </a:t>
            </a:r>
            <a:r>
              <a:rPr lang="en-US" sz="1500" dirty="0">
                <a:solidFill>
                  <a:srgbClr val="FF0000"/>
                </a:solidFill>
                <a:latin typeface="Arial"/>
                <a:cs typeface="Arial"/>
              </a:rPr>
              <a:t>is</a:t>
            </a:r>
            <a:r>
              <a:rPr lang="en-US" sz="1500" dirty="0">
                <a:latin typeface="Arial"/>
                <a:cs typeface="Arial"/>
              </a:rPr>
              <a:t> </a:t>
            </a:r>
            <a:r>
              <a:rPr lang="en-US" sz="1500" dirty="0">
                <a:solidFill>
                  <a:schemeClr val="bg2">
                    <a:lumMod val="25000"/>
                  </a:schemeClr>
                </a:solidFill>
                <a:latin typeface="Arial"/>
                <a:cs typeface="Arial"/>
              </a:rPr>
              <a:t>nominated for his innovative work on </a:t>
            </a:r>
            <a:r>
              <a:rPr lang="en-US" sz="1500" dirty="0" smtClean="0">
                <a:solidFill>
                  <a:schemeClr val="bg2">
                    <a:lumMod val="25000"/>
                  </a:schemeClr>
                </a:solidFill>
                <a:latin typeface="Arial"/>
                <a:cs typeface="Arial"/>
              </a:rPr>
              <a:t>the synthesis </a:t>
            </a:r>
            <a:r>
              <a:rPr lang="en-US" sz="1500" dirty="0">
                <a:solidFill>
                  <a:schemeClr val="bg2">
                    <a:lumMod val="25000"/>
                  </a:schemeClr>
                </a:solidFill>
                <a:latin typeface="Arial"/>
                <a:cs typeface="Arial"/>
              </a:rPr>
              <a:t>of novel magnetic </a:t>
            </a:r>
            <a:r>
              <a:rPr lang="en-US" sz="1500" dirty="0" smtClean="0">
                <a:solidFill>
                  <a:schemeClr val="bg2">
                    <a:lumMod val="25000"/>
                  </a:schemeClr>
                </a:solidFill>
                <a:latin typeface="Arial"/>
                <a:cs typeface="Arial"/>
              </a:rPr>
              <a:t>materials.</a:t>
            </a:r>
          </a:p>
          <a:p>
            <a:pPr marL="0" indent="0">
              <a:lnSpc>
                <a:spcPct val="110000"/>
              </a:lnSpc>
              <a:buNone/>
            </a:pPr>
            <a:endParaRPr lang="en-US" sz="1500" dirty="0" smtClean="0">
              <a:solidFill>
                <a:schemeClr val="bg2">
                  <a:lumMod val="25000"/>
                </a:schemeClr>
              </a:solidFill>
              <a:latin typeface="Arial"/>
              <a:cs typeface="Arial"/>
            </a:endParaRPr>
          </a:p>
          <a:p>
            <a:pPr marL="0" indent="0">
              <a:lnSpc>
                <a:spcPct val="110000"/>
              </a:lnSpc>
              <a:buNone/>
            </a:pPr>
            <a:r>
              <a:rPr lang="en-US" sz="1500" b="1" dirty="0" smtClean="0">
                <a:solidFill>
                  <a:schemeClr val="bg2">
                    <a:lumMod val="25000"/>
                  </a:schemeClr>
                </a:solidFill>
                <a:latin typeface="Arial"/>
                <a:cs typeface="Arial"/>
              </a:rPr>
              <a:t>REVISION:</a:t>
            </a:r>
          </a:p>
          <a:p>
            <a:pPr marL="0" indent="0">
              <a:lnSpc>
                <a:spcPct val="110000"/>
              </a:lnSpc>
              <a:buNone/>
            </a:pPr>
            <a:r>
              <a:rPr lang="en-US" sz="1500" dirty="0" smtClean="0">
                <a:solidFill>
                  <a:schemeClr val="bg2">
                    <a:lumMod val="25000"/>
                  </a:schemeClr>
                </a:solidFill>
                <a:latin typeface="Arial"/>
                <a:cs typeface="Arial"/>
              </a:rPr>
              <a:t>SHEN was nominated for his innovative work on the synthesis of novel magnetic materials.</a:t>
            </a:r>
          </a:p>
          <a:p>
            <a:pPr marL="0" indent="0">
              <a:lnSpc>
                <a:spcPct val="110000"/>
              </a:lnSpc>
              <a:buNone/>
            </a:pPr>
            <a:endParaRPr lang="en-US" sz="1500" dirty="0" smtClean="0">
              <a:solidFill>
                <a:schemeClr val="bg2">
                  <a:lumMod val="25000"/>
                </a:schemeClr>
              </a:solidFill>
              <a:latin typeface="Arial"/>
              <a:cs typeface="Arial"/>
            </a:endParaRPr>
          </a:p>
          <a:p>
            <a:pPr marL="0" indent="0">
              <a:lnSpc>
                <a:spcPct val="110000"/>
              </a:lnSpc>
              <a:buNone/>
            </a:pPr>
            <a:r>
              <a:rPr lang="en-US" sz="1500" b="1" dirty="0" smtClean="0">
                <a:solidFill>
                  <a:schemeClr val="bg2">
                    <a:lumMod val="25000"/>
                  </a:schemeClr>
                </a:solidFill>
                <a:latin typeface="Arial"/>
                <a:cs typeface="Arial"/>
              </a:rPr>
              <a:t>ORIGINAL:</a:t>
            </a:r>
          </a:p>
          <a:p>
            <a:pPr marL="0" indent="0">
              <a:lnSpc>
                <a:spcPct val="110000"/>
              </a:lnSpc>
              <a:buNone/>
            </a:pPr>
            <a:r>
              <a:rPr lang="en-US" sz="1500" dirty="0">
                <a:solidFill>
                  <a:schemeClr val="bg2">
                    <a:lumMod val="25000"/>
                  </a:schemeClr>
                </a:solidFill>
                <a:latin typeface="Arial"/>
                <a:cs typeface="Arial"/>
              </a:rPr>
              <a:t>He </a:t>
            </a:r>
            <a:r>
              <a:rPr lang="en-US" sz="1500" dirty="0">
                <a:solidFill>
                  <a:srgbClr val="FF0000"/>
                </a:solidFill>
                <a:latin typeface="Arial"/>
                <a:cs typeface="Arial"/>
              </a:rPr>
              <a:t>has won </a:t>
            </a:r>
            <a:r>
              <a:rPr lang="en-US" sz="1500" dirty="0">
                <a:solidFill>
                  <a:srgbClr val="072C62"/>
                </a:solidFill>
                <a:latin typeface="Arial"/>
                <a:cs typeface="Arial"/>
              </a:rPr>
              <a:t>the 2008 Outstanding Contribution Award in Management Science in China, and China’s Agriculture S&amp;T Award in 2007, to cite just two of many</a:t>
            </a:r>
            <a:r>
              <a:rPr lang="en-US" sz="1500" dirty="0" smtClean="0">
                <a:solidFill>
                  <a:srgbClr val="072C62"/>
                </a:solidFill>
                <a:latin typeface="Arial"/>
                <a:cs typeface="Arial"/>
              </a:rPr>
              <a:t>.</a:t>
            </a:r>
          </a:p>
          <a:p>
            <a:pPr marL="0" indent="0">
              <a:lnSpc>
                <a:spcPct val="110000"/>
              </a:lnSpc>
              <a:buNone/>
            </a:pPr>
            <a:endParaRPr lang="en-US" sz="1500" dirty="0" smtClean="0">
              <a:solidFill>
                <a:srgbClr val="072C62"/>
              </a:solidFill>
              <a:latin typeface="Arial"/>
              <a:cs typeface="Arial"/>
            </a:endParaRPr>
          </a:p>
          <a:p>
            <a:pPr marL="0" indent="0">
              <a:lnSpc>
                <a:spcPct val="110000"/>
              </a:lnSpc>
              <a:buNone/>
            </a:pPr>
            <a:r>
              <a:rPr lang="en-US" sz="1500" b="1" dirty="0" smtClean="0">
                <a:solidFill>
                  <a:srgbClr val="072C62"/>
                </a:solidFill>
                <a:latin typeface="Arial"/>
                <a:cs typeface="Arial"/>
              </a:rPr>
              <a:t>REVISIONS:</a:t>
            </a:r>
          </a:p>
          <a:p>
            <a:pPr marL="0" indent="0">
              <a:lnSpc>
                <a:spcPct val="110000"/>
              </a:lnSpc>
              <a:buNone/>
            </a:pPr>
            <a:r>
              <a:rPr lang="en-US" sz="1500" dirty="0" smtClean="0">
                <a:solidFill>
                  <a:srgbClr val="072C62"/>
                </a:solidFill>
                <a:latin typeface="Arial"/>
                <a:cs typeface="Arial"/>
              </a:rPr>
              <a:t>He </a:t>
            </a:r>
            <a:r>
              <a:rPr lang="en-US" sz="1500" dirty="0">
                <a:solidFill>
                  <a:srgbClr val="072C62"/>
                </a:solidFill>
                <a:latin typeface="Arial"/>
                <a:cs typeface="Arial"/>
              </a:rPr>
              <a:t>won the 2008 Outstanding Contribution Award in Management Science in China, and China’s Agriculture S&amp;T Award in 2007, to cite just two of many</a:t>
            </a:r>
            <a:r>
              <a:rPr lang="en-US" sz="1500" dirty="0" smtClean="0">
                <a:solidFill>
                  <a:srgbClr val="072C62"/>
                </a:solidFill>
                <a:latin typeface="Arial"/>
                <a:cs typeface="Arial"/>
              </a:rPr>
              <a:t>.</a:t>
            </a:r>
          </a:p>
          <a:p>
            <a:pPr marL="0" indent="0">
              <a:lnSpc>
                <a:spcPct val="110000"/>
              </a:lnSpc>
              <a:buNone/>
            </a:pPr>
            <a:endParaRPr lang="en-US" sz="1500" dirty="0" smtClean="0">
              <a:solidFill>
                <a:srgbClr val="072C62"/>
              </a:solidFill>
              <a:latin typeface="Arial"/>
              <a:cs typeface="Arial"/>
            </a:endParaRPr>
          </a:p>
          <a:p>
            <a:pPr marL="0" indent="0">
              <a:lnSpc>
                <a:spcPct val="110000"/>
              </a:lnSpc>
              <a:buNone/>
            </a:pPr>
            <a:r>
              <a:rPr lang="en-US" sz="1500" dirty="0" smtClean="0">
                <a:solidFill>
                  <a:srgbClr val="072C62"/>
                </a:solidFill>
                <a:latin typeface="Arial"/>
                <a:cs typeface="Arial"/>
              </a:rPr>
              <a:t>He has won numerous awards, including the </a:t>
            </a:r>
            <a:r>
              <a:rPr lang="en-US" sz="1500" dirty="0">
                <a:solidFill>
                  <a:srgbClr val="072C62"/>
                </a:solidFill>
                <a:latin typeface="Arial"/>
                <a:cs typeface="Arial"/>
              </a:rPr>
              <a:t>the 2008 Outstanding Contribution Award in Management Science in China, and China’s Agriculture S&amp;T Award in </a:t>
            </a:r>
            <a:r>
              <a:rPr lang="en-US" sz="1500" dirty="0" smtClean="0">
                <a:solidFill>
                  <a:srgbClr val="072C62"/>
                </a:solidFill>
                <a:latin typeface="Arial"/>
                <a:cs typeface="Arial"/>
              </a:rPr>
              <a:t>2007.</a:t>
            </a:r>
            <a:endParaRPr lang="en-US" sz="1500" dirty="0">
              <a:solidFill>
                <a:srgbClr val="072C62"/>
              </a:solidFill>
              <a:latin typeface="Arial"/>
              <a:cs typeface="Arial"/>
            </a:endParaRPr>
          </a:p>
          <a:p>
            <a:pPr marL="0" indent="0">
              <a:buNone/>
            </a:pPr>
            <a:endParaRPr lang="en-US" sz="1800" b="1" dirty="0"/>
          </a:p>
          <a:p>
            <a:pPr marL="0" indent="0">
              <a:buNone/>
            </a:pPr>
            <a:endParaRPr lang="en-US" sz="1800" dirty="0" smtClean="0"/>
          </a:p>
          <a:p>
            <a:pPr marL="0" indent="0">
              <a:buNone/>
            </a:pPr>
            <a:endParaRPr lang="en-US" sz="1800" b="1" dirty="0" smtClean="0"/>
          </a:p>
          <a:p>
            <a:pPr marL="0" indent="0">
              <a:buNone/>
            </a:pPr>
            <a:endParaRPr lang="en-US" sz="1800" b="1" dirty="0"/>
          </a:p>
        </p:txBody>
      </p:sp>
      <p:sp>
        <p:nvSpPr>
          <p:cNvPr id="4" name="Slide Number Placeholder 3"/>
          <p:cNvSpPr>
            <a:spLocks noGrp="1"/>
          </p:cNvSpPr>
          <p:nvPr>
            <p:ph type="sldNum" sz="quarter" idx="12"/>
          </p:nvPr>
        </p:nvSpPr>
        <p:spPr/>
        <p:txBody>
          <a:bodyPr/>
          <a:lstStyle/>
          <a:p>
            <a:fld id="{3EBE616F-279E-3646-8D0A-0FCACB4D929D}" type="slidenum">
              <a:rPr lang="en-US" smtClean="0"/>
              <a:t>118</a:t>
            </a:fld>
            <a:endParaRPr lang="en-US" dirty="0"/>
          </a:p>
        </p:txBody>
      </p:sp>
    </p:spTree>
    <p:extLst>
      <p:ext uri="{BB962C8B-B14F-4D97-AF65-F5344CB8AC3E}">
        <p14:creationId xmlns:p14="http://schemas.microsoft.com/office/powerpoint/2010/main" val="49633931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Verb Tense: Present Perfect</a:t>
            </a:r>
          </a:p>
        </p:txBody>
      </p:sp>
      <p:sp>
        <p:nvSpPr>
          <p:cNvPr id="3" name="Content Placeholder 2"/>
          <p:cNvSpPr>
            <a:spLocks noGrp="1"/>
          </p:cNvSpPr>
          <p:nvPr>
            <p:ph idx="1"/>
          </p:nvPr>
        </p:nvSpPr>
        <p:spPr>
          <a:xfrm>
            <a:off x="457200" y="1600200"/>
            <a:ext cx="8229600" cy="4750517"/>
          </a:xfrm>
          <a:ln w="12700" cmpd="sng">
            <a:solidFill>
              <a:schemeClr val="bg2">
                <a:lumMod val="50000"/>
              </a:schemeClr>
            </a:solidFill>
          </a:ln>
        </p:spPr>
        <p:txBody>
          <a:bodyPr>
            <a:normAutofit fontScale="92500"/>
          </a:bodyPr>
          <a:lstStyle/>
          <a:p>
            <a:pPr>
              <a:lnSpc>
                <a:spcPct val="110000"/>
              </a:lnSpc>
            </a:pPr>
            <a:r>
              <a:rPr lang="en-US" sz="1700" dirty="0">
                <a:solidFill>
                  <a:schemeClr val="bg2">
                    <a:lumMod val="25000"/>
                  </a:schemeClr>
                </a:solidFill>
                <a:latin typeface="Arial"/>
                <a:cs typeface="Arial"/>
              </a:rPr>
              <a:t>Present perfect tense describes actions/states that </a:t>
            </a:r>
            <a:r>
              <a:rPr lang="en-US" sz="1700" b="1" dirty="0">
                <a:solidFill>
                  <a:schemeClr val="bg2">
                    <a:lumMod val="25000"/>
                  </a:schemeClr>
                </a:solidFill>
                <a:latin typeface="Arial"/>
                <a:cs typeface="Arial"/>
              </a:rPr>
              <a:t>started in the past and are continuing </a:t>
            </a:r>
            <a:r>
              <a:rPr lang="en-US" sz="1700" b="1" dirty="0" smtClean="0">
                <a:solidFill>
                  <a:schemeClr val="bg2">
                    <a:lumMod val="25000"/>
                  </a:schemeClr>
                </a:solidFill>
                <a:latin typeface="Arial"/>
                <a:cs typeface="Arial"/>
              </a:rPr>
              <a:t>into </a:t>
            </a:r>
            <a:r>
              <a:rPr lang="en-US" sz="1700" b="1" dirty="0">
                <a:solidFill>
                  <a:schemeClr val="bg2">
                    <a:lumMod val="25000"/>
                  </a:schemeClr>
                </a:solidFill>
                <a:latin typeface="Arial"/>
                <a:cs typeface="Arial"/>
              </a:rPr>
              <a:t>the </a:t>
            </a:r>
            <a:r>
              <a:rPr lang="en-US" sz="1700" b="1" dirty="0" smtClean="0">
                <a:solidFill>
                  <a:schemeClr val="bg2">
                    <a:lumMod val="25000"/>
                  </a:schemeClr>
                </a:solidFill>
                <a:latin typeface="Arial"/>
                <a:cs typeface="Arial"/>
              </a:rPr>
              <a:t>present</a:t>
            </a:r>
          </a:p>
          <a:p>
            <a:pPr>
              <a:lnSpc>
                <a:spcPct val="110000"/>
              </a:lnSpc>
            </a:pPr>
            <a:r>
              <a:rPr lang="en-US" sz="1700" dirty="0" smtClean="0">
                <a:solidFill>
                  <a:schemeClr val="bg2">
                    <a:lumMod val="25000"/>
                  </a:schemeClr>
                </a:solidFill>
                <a:latin typeface="Arial"/>
                <a:cs typeface="Arial"/>
              </a:rPr>
              <a:t>Or indicates that something </a:t>
            </a:r>
            <a:r>
              <a:rPr lang="en-US" sz="1700" b="1" dirty="0" smtClean="0">
                <a:solidFill>
                  <a:schemeClr val="bg2">
                    <a:lumMod val="25000"/>
                  </a:schemeClr>
                </a:solidFill>
                <a:latin typeface="Arial"/>
                <a:cs typeface="Arial"/>
              </a:rPr>
              <a:t>happened at least once </a:t>
            </a:r>
            <a:r>
              <a:rPr lang="en-US" sz="1700" dirty="0" smtClean="0">
                <a:solidFill>
                  <a:schemeClr val="bg2">
                    <a:lumMod val="25000"/>
                  </a:schemeClr>
                </a:solidFill>
                <a:latin typeface="Arial"/>
                <a:cs typeface="Arial"/>
              </a:rPr>
              <a:t>(“He </a:t>
            </a:r>
            <a:r>
              <a:rPr lang="en-US" sz="1700" b="1" dirty="0" smtClean="0">
                <a:solidFill>
                  <a:schemeClr val="bg2">
                    <a:lumMod val="25000"/>
                  </a:schemeClr>
                </a:solidFill>
                <a:latin typeface="Arial"/>
                <a:cs typeface="Arial"/>
              </a:rPr>
              <a:t>has been </a:t>
            </a:r>
            <a:r>
              <a:rPr lang="en-US" sz="1700" dirty="0" smtClean="0">
                <a:solidFill>
                  <a:schemeClr val="bg2">
                    <a:lumMod val="25000"/>
                  </a:schemeClr>
                </a:solidFill>
                <a:latin typeface="Arial"/>
                <a:cs typeface="Arial"/>
              </a:rPr>
              <a:t>to China.”)</a:t>
            </a:r>
          </a:p>
          <a:p>
            <a:pPr>
              <a:lnSpc>
                <a:spcPct val="110000"/>
              </a:lnSpc>
            </a:pPr>
            <a:r>
              <a:rPr lang="en-US" sz="1700" dirty="0" smtClean="0">
                <a:solidFill>
                  <a:schemeClr val="bg2">
                    <a:lumMod val="25000"/>
                  </a:schemeClr>
                </a:solidFill>
                <a:latin typeface="Arial"/>
                <a:cs typeface="Arial"/>
              </a:rPr>
              <a:t>May be combined with continuous tense to emphasize ongoing nature of action/state</a:t>
            </a:r>
          </a:p>
          <a:p>
            <a:pPr>
              <a:lnSpc>
                <a:spcPct val="110000"/>
              </a:lnSpc>
            </a:pPr>
            <a:r>
              <a:rPr lang="en-US" sz="1700" dirty="0" smtClean="0">
                <a:solidFill>
                  <a:schemeClr val="bg2">
                    <a:lumMod val="25000"/>
                  </a:schemeClr>
                </a:solidFill>
                <a:latin typeface="Arial"/>
                <a:cs typeface="Arial"/>
              </a:rPr>
              <a:t>“since” is marker of present perfect tense</a:t>
            </a:r>
          </a:p>
          <a:p>
            <a:pPr marL="0" indent="0">
              <a:lnSpc>
                <a:spcPct val="110000"/>
              </a:lnSpc>
              <a:buNone/>
            </a:pPr>
            <a:endParaRPr lang="en-US" sz="1700" dirty="0" smtClean="0">
              <a:solidFill>
                <a:schemeClr val="bg2">
                  <a:lumMod val="25000"/>
                </a:schemeClr>
              </a:solidFill>
              <a:latin typeface="Arial"/>
              <a:cs typeface="Arial"/>
            </a:endParaRPr>
          </a:p>
          <a:p>
            <a:pPr marL="0" indent="0">
              <a:lnSpc>
                <a:spcPct val="110000"/>
              </a:lnSpc>
              <a:buNone/>
            </a:pPr>
            <a:r>
              <a:rPr lang="en-US" sz="1700" b="1" dirty="0" smtClean="0">
                <a:solidFill>
                  <a:schemeClr val="bg2">
                    <a:lumMod val="25000"/>
                  </a:schemeClr>
                </a:solidFill>
                <a:latin typeface="Arial"/>
                <a:cs typeface="Arial"/>
              </a:rPr>
              <a:t>EXAMPLES:</a:t>
            </a:r>
          </a:p>
          <a:p>
            <a:pPr marL="0" indent="0">
              <a:lnSpc>
                <a:spcPct val="110000"/>
              </a:lnSpc>
              <a:buNone/>
            </a:pPr>
            <a:r>
              <a:rPr lang="en-US" sz="1700" dirty="0" smtClean="0">
                <a:solidFill>
                  <a:srgbClr val="072C62"/>
                </a:solidFill>
                <a:latin typeface="Arial"/>
                <a:cs typeface="Arial"/>
              </a:rPr>
              <a:t>I</a:t>
            </a:r>
            <a:r>
              <a:rPr lang="en-US" sz="1700" dirty="0" smtClean="0">
                <a:latin typeface="Arial"/>
                <a:cs typeface="Arial"/>
              </a:rPr>
              <a:t> </a:t>
            </a:r>
            <a:r>
              <a:rPr lang="en-US" sz="1700" dirty="0" smtClean="0">
                <a:solidFill>
                  <a:srgbClr val="FF0000"/>
                </a:solidFill>
                <a:latin typeface="Arial"/>
                <a:cs typeface="Arial"/>
              </a:rPr>
              <a:t>have been </a:t>
            </a:r>
            <a:r>
              <a:rPr lang="en-US" sz="1700" dirty="0" smtClean="0">
                <a:solidFill>
                  <a:srgbClr val="072C62"/>
                </a:solidFill>
                <a:latin typeface="Arial"/>
                <a:cs typeface="Arial"/>
              </a:rPr>
              <a:t>in China five years. </a:t>
            </a:r>
            <a:r>
              <a:rPr lang="en-US" sz="1700" dirty="0" smtClean="0">
                <a:solidFill>
                  <a:srgbClr val="FF0000"/>
                </a:solidFill>
                <a:latin typeface="Arial"/>
                <a:cs typeface="Arial"/>
              </a:rPr>
              <a:t>(I am still here)</a:t>
            </a:r>
            <a:endParaRPr lang="en-US" sz="1700" dirty="0">
              <a:solidFill>
                <a:srgbClr val="FF0000"/>
              </a:solidFill>
              <a:latin typeface="Arial"/>
              <a:cs typeface="Arial"/>
            </a:endParaRPr>
          </a:p>
          <a:p>
            <a:pPr marL="0" indent="0">
              <a:lnSpc>
                <a:spcPct val="110000"/>
              </a:lnSpc>
              <a:buNone/>
            </a:pPr>
            <a:r>
              <a:rPr lang="en-US" sz="1700" dirty="0">
                <a:solidFill>
                  <a:srgbClr val="072C62"/>
                </a:solidFill>
                <a:latin typeface="Arial"/>
                <a:cs typeface="Arial"/>
              </a:rPr>
              <a:t>The team </a:t>
            </a:r>
            <a:r>
              <a:rPr lang="en-US" sz="1700" dirty="0">
                <a:solidFill>
                  <a:srgbClr val="FF0000"/>
                </a:solidFill>
                <a:latin typeface="Arial"/>
                <a:cs typeface="Arial"/>
              </a:rPr>
              <a:t>has </a:t>
            </a:r>
            <a:r>
              <a:rPr lang="en-US" sz="1700" dirty="0" smtClean="0">
                <a:solidFill>
                  <a:srgbClr val="FF0000"/>
                </a:solidFill>
                <a:latin typeface="Arial"/>
                <a:cs typeface="Arial"/>
              </a:rPr>
              <a:t>worked </a:t>
            </a:r>
            <a:r>
              <a:rPr lang="en-US" sz="1700" dirty="0">
                <a:solidFill>
                  <a:srgbClr val="072C62"/>
                </a:solidFill>
                <a:latin typeface="Arial"/>
                <a:cs typeface="Arial"/>
              </a:rPr>
              <a:t>on the project since 2010. </a:t>
            </a:r>
            <a:r>
              <a:rPr lang="en-US" sz="1700" dirty="0" smtClean="0">
                <a:solidFill>
                  <a:srgbClr val="FF0000"/>
                </a:solidFill>
                <a:latin typeface="Arial"/>
                <a:cs typeface="Arial"/>
              </a:rPr>
              <a:t>(action is not </a:t>
            </a:r>
            <a:r>
              <a:rPr lang="en-US" sz="1700" dirty="0">
                <a:solidFill>
                  <a:srgbClr val="FF0000"/>
                </a:solidFill>
                <a:latin typeface="Arial"/>
                <a:cs typeface="Arial"/>
              </a:rPr>
              <a:t>finished)</a:t>
            </a:r>
          </a:p>
          <a:p>
            <a:pPr marL="0" indent="0">
              <a:lnSpc>
                <a:spcPct val="110000"/>
              </a:lnSpc>
              <a:buNone/>
            </a:pPr>
            <a:r>
              <a:rPr lang="en-US" sz="1700" dirty="0">
                <a:solidFill>
                  <a:srgbClr val="072C62"/>
                </a:solidFill>
                <a:latin typeface="Arial"/>
                <a:cs typeface="Arial"/>
              </a:rPr>
              <a:t>The visiting professor </a:t>
            </a:r>
            <a:r>
              <a:rPr lang="en-US" sz="1700" dirty="0">
                <a:solidFill>
                  <a:srgbClr val="FF0000"/>
                </a:solidFill>
                <a:latin typeface="Arial"/>
                <a:cs typeface="Arial"/>
              </a:rPr>
              <a:t>has been </a:t>
            </a:r>
            <a:r>
              <a:rPr lang="en-US" sz="1700" dirty="0">
                <a:solidFill>
                  <a:srgbClr val="072C62"/>
                </a:solidFill>
                <a:latin typeface="Arial"/>
                <a:cs typeface="Arial"/>
              </a:rPr>
              <a:t>at the Institute of Physics for two years. </a:t>
            </a:r>
            <a:r>
              <a:rPr lang="en-US" sz="1700" dirty="0">
                <a:solidFill>
                  <a:srgbClr val="FF0000"/>
                </a:solidFill>
                <a:latin typeface="Arial"/>
                <a:cs typeface="Arial"/>
              </a:rPr>
              <a:t>(he/she is still there</a:t>
            </a:r>
            <a:r>
              <a:rPr lang="en-US" sz="1700" dirty="0" smtClean="0">
                <a:solidFill>
                  <a:srgbClr val="FF0000"/>
                </a:solidFill>
                <a:latin typeface="Arial"/>
                <a:cs typeface="Arial"/>
              </a:rPr>
              <a:t>)</a:t>
            </a:r>
          </a:p>
          <a:p>
            <a:pPr marL="0" indent="0">
              <a:lnSpc>
                <a:spcPct val="110000"/>
              </a:lnSpc>
              <a:buNone/>
            </a:pPr>
            <a:r>
              <a:rPr lang="en-US" sz="1700" dirty="0" smtClean="0">
                <a:solidFill>
                  <a:srgbClr val="072C62"/>
                </a:solidFill>
                <a:latin typeface="Arial"/>
                <a:cs typeface="Arial"/>
              </a:rPr>
              <a:t>She</a:t>
            </a:r>
            <a:r>
              <a:rPr lang="en-US" sz="1700" dirty="0" smtClean="0">
                <a:latin typeface="Arial"/>
                <a:cs typeface="Arial"/>
              </a:rPr>
              <a:t> </a:t>
            </a:r>
            <a:r>
              <a:rPr lang="en-US" sz="1700" dirty="0" smtClean="0">
                <a:solidFill>
                  <a:srgbClr val="FF0000"/>
                </a:solidFill>
                <a:latin typeface="Arial"/>
                <a:cs typeface="Arial"/>
              </a:rPr>
              <a:t>has been sitting </a:t>
            </a:r>
            <a:r>
              <a:rPr lang="en-US" sz="1700" dirty="0" smtClean="0">
                <a:solidFill>
                  <a:srgbClr val="072C62"/>
                </a:solidFill>
                <a:latin typeface="Arial"/>
                <a:cs typeface="Arial"/>
              </a:rPr>
              <a:t>in the lab all day. </a:t>
            </a:r>
            <a:r>
              <a:rPr lang="en-US" sz="1700" dirty="0" smtClean="0">
                <a:solidFill>
                  <a:srgbClr val="FF0000"/>
                </a:solidFill>
                <a:latin typeface="Arial"/>
                <a:cs typeface="Arial"/>
              </a:rPr>
              <a:t>(emphasizes the continuous nature of the action, and that it has not finished)</a:t>
            </a:r>
          </a:p>
          <a:p>
            <a:pPr marL="0" indent="0">
              <a:lnSpc>
                <a:spcPct val="110000"/>
              </a:lnSpc>
              <a:buNone/>
            </a:pPr>
            <a:r>
              <a:rPr lang="en-US" sz="1700" dirty="0" smtClean="0">
                <a:solidFill>
                  <a:srgbClr val="072C62"/>
                </a:solidFill>
                <a:latin typeface="Arial"/>
                <a:cs typeface="Arial"/>
              </a:rPr>
              <a:t>I</a:t>
            </a:r>
            <a:r>
              <a:rPr lang="en-US" sz="1700" dirty="0" smtClean="0">
                <a:latin typeface="Arial"/>
                <a:cs typeface="Arial"/>
              </a:rPr>
              <a:t> </a:t>
            </a:r>
            <a:r>
              <a:rPr lang="en-US" sz="1700" dirty="0" smtClean="0">
                <a:solidFill>
                  <a:srgbClr val="FF0000"/>
                </a:solidFill>
                <a:latin typeface="Arial"/>
                <a:cs typeface="Arial"/>
              </a:rPr>
              <a:t>have known </a:t>
            </a:r>
            <a:r>
              <a:rPr lang="en-US" sz="1700" dirty="0" smtClean="0">
                <a:solidFill>
                  <a:srgbClr val="072C62"/>
                </a:solidFill>
                <a:latin typeface="Arial"/>
                <a:cs typeface="Arial"/>
              </a:rPr>
              <a:t>him since 2010.</a:t>
            </a:r>
          </a:p>
          <a:p>
            <a:pPr marL="0" indent="0">
              <a:lnSpc>
                <a:spcPct val="110000"/>
              </a:lnSpc>
              <a:buNone/>
            </a:pPr>
            <a:r>
              <a:rPr lang="en-US" sz="1700" dirty="0">
                <a:solidFill>
                  <a:srgbClr val="FF0000"/>
                </a:solidFill>
                <a:latin typeface="Arial"/>
                <a:cs typeface="Arial"/>
              </a:rPr>
              <a:t>	</a:t>
            </a:r>
            <a:r>
              <a:rPr lang="en-US" sz="1700" dirty="0" smtClean="0">
                <a:solidFill>
                  <a:srgbClr val="072C62"/>
                </a:solidFill>
                <a:latin typeface="Arial"/>
                <a:cs typeface="Arial"/>
              </a:rPr>
              <a:t>Compare with: </a:t>
            </a:r>
            <a:r>
              <a:rPr lang="en-US" sz="1700" dirty="0" smtClean="0">
                <a:solidFill>
                  <a:srgbClr val="000000"/>
                </a:solidFill>
                <a:latin typeface="Arial"/>
                <a:cs typeface="Arial"/>
              </a:rPr>
              <a:t>I </a:t>
            </a:r>
            <a:r>
              <a:rPr lang="en-US" sz="1700" dirty="0" smtClean="0">
                <a:solidFill>
                  <a:srgbClr val="FF0000"/>
                </a:solidFill>
                <a:latin typeface="Arial"/>
                <a:cs typeface="Arial"/>
              </a:rPr>
              <a:t>knew</a:t>
            </a:r>
            <a:r>
              <a:rPr lang="en-US" sz="1700" dirty="0" smtClean="0">
                <a:solidFill>
                  <a:srgbClr val="000000"/>
                </a:solidFill>
                <a:latin typeface="Arial"/>
                <a:cs typeface="Arial"/>
              </a:rPr>
              <a:t> him since 2010. </a:t>
            </a:r>
            <a:r>
              <a:rPr lang="en-US" sz="1700" dirty="0" smtClean="0">
                <a:solidFill>
                  <a:srgbClr val="FF0000"/>
                </a:solidFill>
                <a:latin typeface="Arial"/>
                <a:cs typeface="Arial"/>
              </a:rPr>
              <a:t>(Incorrect)</a:t>
            </a:r>
            <a:endParaRPr lang="en-US" sz="1700" dirty="0">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119</a:t>
            </a:fld>
            <a:endParaRPr lang="en-US" dirty="0"/>
          </a:p>
        </p:txBody>
      </p:sp>
    </p:spTree>
    <p:extLst>
      <p:ext uri="{BB962C8B-B14F-4D97-AF65-F5344CB8AC3E}">
        <p14:creationId xmlns:p14="http://schemas.microsoft.com/office/powerpoint/2010/main" val="235382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CAS’s </a:t>
            </a:r>
            <a:r>
              <a:rPr lang="en-US" dirty="0" smtClean="0">
                <a:solidFill>
                  <a:srgbClr val="072C62"/>
                </a:solidFill>
                <a:latin typeface="American Typewriter"/>
                <a:cs typeface="American Typewriter"/>
              </a:rPr>
              <a:t>English Writing Goals</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lnSpcReduction="10000"/>
          </a:bodyPr>
          <a:lstStyle/>
          <a:p>
            <a:pPr>
              <a:lnSpc>
                <a:spcPct val="120000"/>
              </a:lnSpc>
            </a:pPr>
            <a:r>
              <a:rPr lang="en-US" sz="2600" dirty="0" smtClean="0">
                <a:solidFill>
                  <a:srgbClr val="072C62"/>
                </a:solidFill>
                <a:latin typeface="Arial"/>
                <a:cs typeface="Arial"/>
              </a:rPr>
              <a:t>Report scientific results to global S&amp;T community</a:t>
            </a:r>
          </a:p>
          <a:p>
            <a:pPr>
              <a:lnSpc>
                <a:spcPct val="120000"/>
              </a:lnSpc>
            </a:pPr>
            <a:r>
              <a:rPr lang="en-US" sz="2600" dirty="0" smtClean="0">
                <a:solidFill>
                  <a:srgbClr val="072C62"/>
                </a:solidFill>
                <a:latin typeface="Arial"/>
                <a:cs typeface="Arial"/>
              </a:rPr>
              <a:t>Disseminate achievements and other information to multiple audiences</a:t>
            </a:r>
          </a:p>
          <a:p>
            <a:pPr>
              <a:lnSpc>
                <a:spcPct val="120000"/>
              </a:lnSpc>
            </a:pPr>
            <a:r>
              <a:rPr lang="en-US" sz="2600" dirty="0" smtClean="0">
                <a:solidFill>
                  <a:srgbClr val="072C62"/>
                </a:solidFill>
                <a:latin typeface="Arial"/>
                <a:cs typeface="Arial"/>
              </a:rPr>
              <a:t>“PR” – increase CAS’s reputation among all audiences</a:t>
            </a:r>
          </a:p>
          <a:p>
            <a:pPr>
              <a:lnSpc>
                <a:spcPct val="120000"/>
              </a:lnSpc>
            </a:pPr>
            <a:r>
              <a:rPr lang="en-US" sz="2600" dirty="0" smtClean="0">
                <a:solidFill>
                  <a:srgbClr val="072C62"/>
                </a:solidFill>
                <a:latin typeface="Arial"/>
                <a:cs typeface="Arial"/>
              </a:rPr>
              <a:t>Attract partners for S&amp;T research and commercialization</a:t>
            </a:r>
          </a:p>
          <a:p>
            <a:pPr>
              <a:lnSpc>
                <a:spcPct val="120000"/>
              </a:lnSpc>
            </a:pPr>
            <a:r>
              <a:rPr lang="en-US" sz="2600" dirty="0" smtClean="0">
                <a:solidFill>
                  <a:srgbClr val="072C62"/>
                </a:solidFill>
                <a:latin typeface="Arial"/>
                <a:cs typeface="Arial"/>
              </a:rPr>
              <a:t>Communicate with international partners</a:t>
            </a:r>
          </a:p>
          <a:p>
            <a:pPr>
              <a:lnSpc>
                <a:spcPct val="120000"/>
              </a:lnSpc>
            </a:pPr>
            <a:r>
              <a:rPr lang="en-US" sz="2600" dirty="0" smtClean="0">
                <a:solidFill>
                  <a:srgbClr val="072C62"/>
                </a:solidFill>
                <a:latin typeface="Arial"/>
                <a:cs typeface="Arial"/>
              </a:rPr>
              <a:t>Increase China’s “soft power”</a:t>
            </a:r>
          </a:p>
          <a:p>
            <a:endParaRPr lang="en-US" dirty="0" smtClean="0">
              <a:cs typeface="Calibri"/>
            </a:endParaRPr>
          </a:p>
          <a:p>
            <a:endParaRPr lang="en-US" dirty="0">
              <a:cs typeface="Calibri"/>
            </a:endParaRP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12</a:t>
            </a:fld>
            <a:endParaRPr lang="en-US" dirty="0"/>
          </a:p>
        </p:txBody>
      </p:sp>
    </p:spTree>
    <p:extLst>
      <p:ext uri="{BB962C8B-B14F-4D97-AF65-F5344CB8AC3E}">
        <p14:creationId xmlns:p14="http://schemas.microsoft.com/office/powerpoint/2010/main" val="616678431"/>
      </p:ext>
    </p:extLst>
  </p:cSld>
  <p:clrMapOvr>
    <a:masterClrMapping/>
  </p:clrMapOvr>
  <p:timing>
    <p:tnLst>
      <p:par>
        <p:cTn xmlns:p14="http://schemas.microsoft.com/office/powerpoint/2010/mai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Verb Tense: Past Perfect</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a:lnSpc>
                <a:spcPct val="110000"/>
              </a:lnSpc>
            </a:pPr>
            <a:r>
              <a:rPr lang="en-US" sz="2400" b="1" dirty="0" smtClean="0">
                <a:solidFill>
                  <a:schemeClr val="bg2">
                    <a:lumMod val="25000"/>
                  </a:schemeClr>
                </a:solidFill>
                <a:latin typeface="Arial"/>
                <a:cs typeface="Arial"/>
              </a:rPr>
              <a:t>Very difficult to use correctly!!</a:t>
            </a:r>
          </a:p>
          <a:p>
            <a:pPr>
              <a:lnSpc>
                <a:spcPct val="110000"/>
              </a:lnSpc>
            </a:pPr>
            <a:r>
              <a:rPr lang="en-US" sz="2400" dirty="0" smtClean="0">
                <a:solidFill>
                  <a:schemeClr val="bg2">
                    <a:lumMod val="25000"/>
                  </a:schemeClr>
                </a:solidFill>
                <a:latin typeface="Arial"/>
                <a:cs typeface="Arial"/>
              </a:rPr>
              <a:t>Performs same function as present perfect performs in relation to the present, but does so </a:t>
            </a:r>
            <a:r>
              <a:rPr lang="en-US" sz="2400" b="1" dirty="0" smtClean="0">
                <a:solidFill>
                  <a:schemeClr val="bg2">
                    <a:lumMod val="25000"/>
                  </a:schemeClr>
                </a:solidFill>
                <a:latin typeface="Arial"/>
                <a:cs typeface="Arial"/>
              </a:rPr>
              <a:t>in relation to the past</a:t>
            </a:r>
          </a:p>
          <a:p>
            <a:pPr>
              <a:lnSpc>
                <a:spcPct val="110000"/>
              </a:lnSpc>
            </a:pPr>
            <a:r>
              <a:rPr lang="en-US" sz="2400" dirty="0" smtClean="0">
                <a:solidFill>
                  <a:schemeClr val="bg2">
                    <a:lumMod val="25000"/>
                  </a:schemeClr>
                </a:solidFill>
                <a:latin typeface="Arial"/>
                <a:cs typeface="Arial"/>
              </a:rPr>
              <a:t>Describes actions/states that </a:t>
            </a:r>
            <a:r>
              <a:rPr lang="en-US" sz="2400" b="1" dirty="0" smtClean="0">
                <a:solidFill>
                  <a:schemeClr val="bg2">
                    <a:lumMod val="25000"/>
                  </a:schemeClr>
                </a:solidFill>
                <a:latin typeface="Arial"/>
                <a:cs typeface="Arial"/>
              </a:rPr>
              <a:t>started in the past and continued up to a certain point in the past</a:t>
            </a:r>
          </a:p>
          <a:p>
            <a:pPr>
              <a:lnSpc>
                <a:spcPct val="110000"/>
              </a:lnSpc>
            </a:pPr>
            <a:r>
              <a:rPr lang="en-US" sz="2400" dirty="0" smtClean="0">
                <a:solidFill>
                  <a:schemeClr val="bg2">
                    <a:lumMod val="25000"/>
                  </a:schemeClr>
                </a:solidFill>
                <a:latin typeface="Arial"/>
                <a:cs typeface="Arial"/>
              </a:rPr>
              <a:t>Or shows that something has happened </a:t>
            </a:r>
            <a:r>
              <a:rPr lang="en-US" sz="2400" b="1" dirty="0" smtClean="0">
                <a:solidFill>
                  <a:schemeClr val="bg2">
                    <a:lumMod val="25000"/>
                  </a:schemeClr>
                </a:solidFill>
                <a:latin typeface="Arial"/>
                <a:cs typeface="Arial"/>
              </a:rPr>
              <a:t>at least once</a:t>
            </a:r>
            <a:r>
              <a:rPr lang="en-US" sz="2400" dirty="0" smtClean="0">
                <a:solidFill>
                  <a:schemeClr val="bg2">
                    <a:lumMod val="25000"/>
                  </a:schemeClr>
                </a:solidFill>
                <a:latin typeface="Arial"/>
                <a:cs typeface="Arial"/>
              </a:rPr>
              <a:t>, in reference to a certain point in the past</a:t>
            </a:r>
          </a:p>
          <a:p>
            <a:pPr>
              <a:lnSpc>
                <a:spcPct val="110000"/>
              </a:lnSpc>
            </a:pPr>
            <a:r>
              <a:rPr lang="en-US" sz="2400" dirty="0" smtClean="0">
                <a:solidFill>
                  <a:schemeClr val="bg2">
                    <a:lumMod val="25000"/>
                  </a:schemeClr>
                </a:solidFill>
                <a:latin typeface="Arial"/>
                <a:cs typeface="Arial"/>
              </a:rPr>
              <a:t>May be combined with progressive tense to emphasize the continuous nature of an action/state</a:t>
            </a:r>
          </a:p>
          <a:p>
            <a:endParaRPr lang="en-US" sz="2400" b="1" dirty="0"/>
          </a:p>
          <a:p>
            <a:pPr marL="0" indent="0">
              <a:buNone/>
            </a:pPr>
            <a:endParaRPr lang="en-US" sz="2400" b="1" dirty="0" smtClean="0"/>
          </a:p>
          <a:p>
            <a:pPr marL="0" indent="0">
              <a:buNone/>
            </a:pPr>
            <a:endParaRPr lang="en-US" sz="2400" b="1" dirty="0"/>
          </a:p>
        </p:txBody>
      </p:sp>
      <p:sp>
        <p:nvSpPr>
          <p:cNvPr id="4" name="Slide Number Placeholder 3"/>
          <p:cNvSpPr>
            <a:spLocks noGrp="1"/>
          </p:cNvSpPr>
          <p:nvPr>
            <p:ph type="sldNum" sz="quarter" idx="12"/>
          </p:nvPr>
        </p:nvSpPr>
        <p:spPr/>
        <p:txBody>
          <a:bodyPr/>
          <a:lstStyle/>
          <a:p>
            <a:fld id="{3EBE616F-279E-3646-8D0A-0FCACB4D929D}" type="slidenum">
              <a:rPr lang="en-US" smtClean="0"/>
              <a:t>120</a:t>
            </a:fld>
            <a:endParaRPr lang="en-US" dirty="0"/>
          </a:p>
        </p:txBody>
      </p:sp>
    </p:spTree>
    <p:extLst>
      <p:ext uri="{BB962C8B-B14F-4D97-AF65-F5344CB8AC3E}">
        <p14:creationId xmlns:p14="http://schemas.microsoft.com/office/powerpoint/2010/main" val="85024639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Examples: Past Perfect</a:t>
            </a:r>
          </a:p>
        </p:txBody>
      </p:sp>
      <p:sp>
        <p:nvSpPr>
          <p:cNvPr id="3" name="Content Placeholder 2"/>
          <p:cNvSpPr>
            <a:spLocks noGrp="1"/>
          </p:cNvSpPr>
          <p:nvPr>
            <p:ph idx="1"/>
          </p:nvPr>
        </p:nvSpPr>
        <p:spPr>
          <a:xfrm>
            <a:off x="457200" y="1600200"/>
            <a:ext cx="8229600" cy="4781496"/>
          </a:xfrm>
          <a:ln w="12700" cmpd="sng">
            <a:solidFill>
              <a:schemeClr val="bg2">
                <a:lumMod val="50000"/>
              </a:schemeClr>
            </a:solidFill>
          </a:ln>
        </p:spPr>
        <p:txBody>
          <a:bodyPr>
            <a:normAutofit fontScale="85000" lnSpcReduction="20000"/>
          </a:bodyPr>
          <a:lstStyle/>
          <a:p>
            <a:pPr marL="0" indent="0">
              <a:lnSpc>
                <a:spcPct val="110000"/>
              </a:lnSpc>
              <a:buNone/>
            </a:pPr>
            <a:r>
              <a:rPr lang="en-US" sz="1600" dirty="0">
                <a:solidFill>
                  <a:schemeClr val="bg2">
                    <a:lumMod val="25000"/>
                  </a:schemeClr>
                </a:solidFill>
                <a:latin typeface="Arial"/>
                <a:cs typeface="Arial"/>
              </a:rPr>
              <a:t>He</a:t>
            </a:r>
            <a:r>
              <a:rPr lang="en-US" sz="1600" dirty="0">
                <a:latin typeface="Arial"/>
                <a:cs typeface="Arial"/>
              </a:rPr>
              <a:t> </a:t>
            </a:r>
            <a:r>
              <a:rPr lang="en-US" sz="1600" dirty="0">
                <a:solidFill>
                  <a:srgbClr val="FF0000"/>
                </a:solidFill>
                <a:latin typeface="Arial"/>
                <a:cs typeface="Arial"/>
              </a:rPr>
              <a:t>had</a:t>
            </a:r>
            <a:r>
              <a:rPr lang="en-US" sz="1600" dirty="0">
                <a:latin typeface="Arial"/>
                <a:cs typeface="Arial"/>
              </a:rPr>
              <a:t> </a:t>
            </a:r>
            <a:r>
              <a:rPr lang="en-US" sz="1600" dirty="0">
                <a:solidFill>
                  <a:srgbClr val="072C62"/>
                </a:solidFill>
                <a:latin typeface="Arial"/>
                <a:cs typeface="Arial"/>
              </a:rPr>
              <a:t>already</a:t>
            </a:r>
            <a:r>
              <a:rPr lang="en-US" sz="1600" dirty="0">
                <a:latin typeface="Arial"/>
                <a:cs typeface="Arial"/>
              </a:rPr>
              <a:t> </a:t>
            </a:r>
            <a:r>
              <a:rPr lang="en-US" sz="1600" dirty="0">
                <a:solidFill>
                  <a:srgbClr val="FF0000"/>
                </a:solidFill>
                <a:latin typeface="Arial"/>
                <a:cs typeface="Arial"/>
              </a:rPr>
              <a:t>studied</a:t>
            </a:r>
            <a:r>
              <a:rPr lang="en-US" sz="1600" dirty="0">
                <a:latin typeface="Arial"/>
                <a:cs typeface="Arial"/>
              </a:rPr>
              <a:t> </a:t>
            </a:r>
            <a:r>
              <a:rPr lang="en-US" sz="1600" dirty="0">
                <a:solidFill>
                  <a:srgbClr val="072C62"/>
                </a:solidFill>
                <a:latin typeface="Arial"/>
                <a:cs typeface="Arial"/>
              </a:rPr>
              <a:t>five years of Chinese </a:t>
            </a:r>
            <a:r>
              <a:rPr lang="en-US" sz="1600" dirty="0">
                <a:solidFill>
                  <a:srgbClr val="FF0000"/>
                </a:solidFill>
                <a:latin typeface="Arial"/>
                <a:cs typeface="Arial"/>
              </a:rPr>
              <a:t>when I met him</a:t>
            </a:r>
            <a:r>
              <a:rPr lang="en-US" sz="1600" dirty="0">
                <a:latin typeface="Arial"/>
                <a:cs typeface="Arial"/>
              </a:rPr>
              <a:t>.</a:t>
            </a:r>
          </a:p>
          <a:p>
            <a:pPr marL="0" indent="0">
              <a:lnSpc>
                <a:spcPct val="110000"/>
              </a:lnSpc>
              <a:buNone/>
            </a:pPr>
            <a:r>
              <a:rPr lang="en-US" sz="1600" dirty="0" smtClean="0">
                <a:latin typeface="Arial"/>
                <a:cs typeface="Arial"/>
              </a:rPr>
              <a:t>	</a:t>
            </a:r>
            <a:r>
              <a:rPr lang="en-US" sz="1600" dirty="0" smtClean="0">
                <a:solidFill>
                  <a:srgbClr val="072C62"/>
                </a:solidFill>
                <a:latin typeface="Arial"/>
                <a:cs typeface="Arial"/>
              </a:rPr>
              <a:t>had </a:t>
            </a:r>
            <a:r>
              <a:rPr lang="en-US" sz="1600" dirty="0">
                <a:solidFill>
                  <a:srgbClr val="072C62"/>
                </a:solidFill>
                <a:latin typeface="Arial"/>
                <a:cs typeface="Arial"/>
              </a:rPr>
              <a:t>studied </a:t>
            </a:r>
            <a:r>
              <a:rPr lang="en-US" sz="1600" dirty="0">
                <a:solidFill>
                  <a:srgbClr val="072C62"/>
                </a:solidFill>
                <a:latin typeface="Arial"/>
                <a:cs typeface="Arial"/>
                <a:sym typeface="Wingdings"/>
              </a:rPr>
              <a:t>=</a:t>
            </a:r>
            <a:r>
              <a:rPr lang="en-US" sz="1600" dirty="0" smtClean="0">
                <a:solidFill>
                  <a:srgbClr val="072C62"/>
                </a:solidFill>
                <a:latin typeface="Arial"/>
                <a:cs typeface="Arial"/>
              </a:rPr>
              <a:t> </a:t>
            </a:r>
            <a:r>
              <a:rPr lang="en-US" sz="1600" b="1" dirty="0">
                <a:solidFill>
                  <a:srgbClr val="072C62"/>
                </a:solidFill>
                <a:latin typeface="Arial"/>
                <a:cs typeface="Arial"/>
              </a:rPr>
              <a:t>continuous action in the </a:t>
            </a:r>
            <a:r>
              <a:rPr lang="en-US" sz="1600" b="1" dirty="0" smtClean="0">
                <a:solidFill>
                  <a:srgbClr val="072C62"/>
                </a:solidFill>
                <a:latin typeface="Arial"/>
                <a:cs typeface="Arial"/>
              </a:rPr>
              <a:t>past</a:t>
            </a:r>
          </a:p>
          <a:p>
            <a:pPr marL="0" indent="0">
              <a:lnSpc>
                <a:spcPct val="110000"/>
              </a:lnSpc>
              <a:buNone/>
            </a:pPr>
            <a:r>
              <a:rPr lang="en-US" sz="1600" dirty="0" smtClean="0">
                <a:latin typeface="Arial"/>
                <a:cs typeface="Arial"/>
              </a:rPr>
              <a:t>	</a:t>
            </a:r>
            <a:r>
              <a:rPr lang="en-US" sz="1600" dirty="0" smtClean="0">
                <a:solidFill>
                  <a:srgbClr val="072C62"/>
                </a:solidFill>
                <a:latin typeface="Arial"/>
                <a:cs typeface="Arial"/>
              </a:rPr>
              <a:t>when </a:t>
            </a:r>
            <a:r>
              <a:rPr lang="en-US" sz="1600" dirty="0">
                <a:solidFill>
                  <a:srgbClr val="072C62"/>
                </a:solidFill>
                <a:latin typeface="Arial"/>
                <a:cs typeface="Arial"/>
              </a:rPr>
              <a:t>I met him </a:t>
            </a:r>
            <a:r>
              <a:rPr lang="en-US" sz="1600" dirty="0">
                <a:solidFill>
                  <a:srgbClr val="072C62"/>
                </a:solidFill>
                <a:latin typeface="Arial"/>
                <a:cs typeface="Arial"/>
                <a:sym typeface="Wingdings"/>
              </a:rPr>
              <a:t>=</a:t>
            </a:r>
            <a:r>
              <a:rPr lang="en-US" sz="1600" dirty="0" smtClean="0">
                <a:solidFill>
                  <a:srgbClr val="072C62"/>
                </a:solidFill>
                <a:latin typeface="Arial"/>
                <a:cs typeface="Arial"/>
              </a:rPr>
              <a:t> </a:t>
            </a:r>
            <a:r>
              <a:rPr lang="en-US" sz="1600" b="1" dirty="0">
                <a:solidFill>
                  <a:srgbClr val="072C62"/>
                </a:solidFill>
                <a:latin typeface="Arial"/>
                <a:cs typeface="Arial"/>
              </a:rPr>
              <a:t>the point in the past we are using as a reference </a:t>
            </a:r>
            <a:r>
              <a:rPr lang="en-US" sz="1600" b="1" dirty="0" smtClean="0">
                <a:solidFill>
                  <a:srgbClr val="072C62"/>
                </a:solidFill>
                <a:latin typeface="Arial"/>
                <a:cs typeface="Arial"/>
              </a:rPr>
              <a:t>point</a:t>
            </a:r>
          </a:p>
          <a:p>
            <a:pPr marL="0" indent="0">
              <a:lnSpc>
                <a:spcPct val="110000"/>
              </a:lnSpc>
              <a:buNone/>
            </a:pPr>
            <a:endParaRPr lang="en-US" sz="1600" dirty="0">
              <a:latin typeface="Arial"/>
              <a:cs typeface="Arial"/>
            </a:endParaRPr>
          </a:p>
          <a:p>
            <a:pPr marL="0" indent="0">
              <a:lnSpc>
                <a:spcPct val="110000"/>
              </a:lnSpc>
              <a:buNone/>
            </a:pPr>
            <a:r>
              <a:rPr lang="en-US" sz="1600" dirty="0" smtClean="0">
                <a:solidFill>
                  <a:srgbClr val="072C62"/>
                </a:solidFill>
                <a:latin typeface="Arial"/>
                <a:cs typeface="Arial"/>
              </a:rPr>
              <a:t>He</a:t>
            </a:r>
            <a:r>
              <a:rPr lang="en-US" sz="1600" dirty="0" smtClean="0">
                <a:latin typeface="Arial"/>
                <a:cs typeface="Arial"/>
              </a:rPr>
              <a:t> </a:t>
            </a:r>
            <a:r>
              <a:rPr lang="en-US" sz="1600" b="1" dirty="0" smtClean="0">
                <a:solidFill>
                  <a:srgbClr val="FF0000"/>
                </a:solidFill>
                <a:latin typeface="Arial"/>
                <a:cs typeface="Arial"/>
              </a:rPr>
              <a:t>had</a:t>
            </a:r>
            <a:r>
              <a:rPr lang="en-US" sz="1600" dirty="0" smtClean="0">
                <a:latin typeface="Arial"/>
                <a:cs typeface="Arial"/>
              </a:rPr>
              <a:t> already </a:t>
            </a:r>
            <a:r>
              <a:rPr lang="en-US" sz="1600" dirty="0" smtClean="0">
                <a:solidFill>
                  <a:srgbClr val="FF0000"/>
                </a:solidFill>
                <a:latin typeface="Arial"/>
                <a:cs typeface="Arial"/>
              </a:rPr>
              <a:t>visited</a:t>
            </a:r>
            <a:r>
              <a:rPr lang="en-US" sz="1600" dirty="0" smtClean="0">
                <a:latin typeface="Arial"/>
                <a:cs typeface="Arial"/>
              </a:rPr>
              <a:t> </a:t>
            </a:r>
            <a:r>
              <a:rPr lang="en-US" sz="1600" dirty="0" smtClean="0">
                <a:solidFill>
                  <a:srgbClr val="072C62"/>
                </a:solidFill>
                <a:latin typeface="Arial"/>
                <a:cs typeface="Arial"/>
              </a:rPr>
              <a:t>France when </a:t>
            </a:r>
            <a:r>
              <a:rPr lang="en-US" sz="1600" dirty="0" smtClean="0">
                <a:solidFill>
                  <a:srgbClr val="FF0000"/>
                </a:solidFill>
                <a:latin typeface="Arial"/>
                <a:cs typeface="Arial"/>
              </a:rPr>
              <a:t>he began working at the lab.</a:t>
            </a:r>
          </a:p>
          <a:p>
            <a:pPr marL="0" indent="0">
              <a:lnSpc>
                <a:spcPct val="110000"/>
              </a:lnSpc>
              <a:buNone/>
            </a:pPr>
            <a:r>
              <a:rPr lang="en-US" sz="1600" dirty="0" smtClean="0">
                <a:latin typeface="Arial"/>
                <a:cs typeface="Arial"/>
              </a:rPr>
              <a:t>	</a:t>
            </a:r>
            <a:r>
              <a:rPr lang="en-US" sz="1600" dirty="0" smtClean="0">
                <a:solidFill>
                  <a:srgbClr val="072C62"/>
                </a:solidFill>
                <a:latin typeface="Arial"/>
                <a:cs typeface="Arial"/>
              </a:rPr>
              <a:t>had visited = </a:t>
            </a:r>
            <a:r>
              <a:rPr lang="en-US" sz="1600" b="1" dirty="0" smtClean="0">
                <a:solidFill>
                  <a:srgbClr val="072C62"/>
                </a:solidFill>
                <a:latin typeface="Arial"/>
                <a:cs typeface="Arial"/>
              </a:rPr>
              <a:t>something that happened at least once in the past</a:t>
            </a:r>
          </a:p>
          <a:p>
            <a:pPr marL="0" indent="0">
              <a:lnSpc>
                <a:spcPct val="110000"/>
              </a:lnSpc>
              <a:buNone/>
            </a:pPr>
            <a:r>
              <a:rPr lang="en-US" sz="1600" dirty="0" smtClean="0">
                <a:solidFill>
                  <a:srgbClr val="072C62"/>
                </a:solidFill>
                <a:latin typeface="Arial"/>
                <a:cs typeface="Arial"/>
              </a:rPr>
              <a:t>	he began working in the lab = </a:t>
            </a:r>
            <a:r>
              <a:rPr lang="en-US" sz="1600" b="1" dirty="0" smtClean="0">
                <a:solidFill>
                  <a:srgbClr val="072C62"/>
                </a:solidFill>
                <a:latin typeface="Arial"/>
                <a:cs typeface="Arial"/>
              </a:rPr>
              <a:t>the point in the past we are using as a reference point</a:t>
            </a:r>
            <a:endParaRPr lang="en-US" sz="1600" b="1" dirty="0">
              <a:solidFill>
                <a:srgbClr val="072C62"/>
              </a:solidFill>
              <a:latin typeface="Arial"/>
              <a:cs typeface="Arial"/>
            </a:endParaRPr>
          </a:p>
          <a:p>
            <a:pPr marL="0" indent="0">
              <a:lnSpc>
                <a:spcPct val="110000"/>
              </a:lnSpc>
              <a:buNone/>
            </a:pPr>
            <a:endParaRPr lang="en-US" sz="1600" dirty="0" smtClean="0">
              <a:latin typeface="Arial"/>
              <a:cs typeface="Arial"/>
            </a:endParaRPr>
          </a:p>
          <a:p>
            <a:pPr marL="0" indent="0">
              <a:lnSpc>
                <a:spcPct val="110000"/>
              </a:lnSpc>
              <a:buNone/>
            </a:pPr>
            <a:r>
              <a:rPr lang="en-US" sz="1600" b="1" dirty="0" smtClean="0">
                <a:solidFill>
                  <a:srgbClr val="072C62"/>
                </a:solidFill>
                <a:latin typeface="Arial"/>
                <a:cs typeface="Arial"/>
              </a:rPr>
              <a:t>RIGHT OR WRONG?</a:t>
            </a:r>
          </a:p>
          <a:p>
            <a:pPr marL="0" indent="0">
              <a:lnSpc>
                <a:spcPct val="110000"/>
              </a:lnSpc>
              <a:buNone/>
            </a:pPr>
            <a:r>
              <a:rPr lang="en-US" sz="1600" dirty="0" smtClean="0">
                <a:solidFill>
                  <a:srgbClr val="072C62"/>
                </a:solidFill>
                <a:latin typeface="Arial"/>
                <a:cs typeface="Arial"/>
              </a:rPr>
              <a:t>She </a:t>
            </a:r>
            <a:r>
              <a:rPr lang="en-US" sz="1600" dirty="0">
                <a:solidFill>
                  <a:srgbClr val="FF0000"/>
                </a:solidFill>
                <a:latin typeface="Arial"/>
                <a:cs typeface="Arial"/>
              </a:rPr>
              <a:t>had </a:t>
            </a:r>
            <a:r>
              <a:rPr lang="en-US" sz="1600" dirty="0" smtClean="0">
                <a:solidFill>
                  <a:srgbClr val="FF0000"/>
                </a:solidFill>
                <a:latin typeface="Arial"/>
                <a:cs typeface="Arial"/>
              </a:rPr>
              <a:t>gone</a:t>
            </a:r>
            <a:r>
              <a:rPr lang="en-US" sz="1600" dirty="0" smtClean="0">
                <a:latin typeface="Arial"/>
                <a:cs typeface="Arial"/>
              </a:rPr>
              <a:t> </a:t>
            </a:r>
            <a:r>
              <a:rPr lang="en-US" sz="1600" dirty="0" smtClean="0">
                <a:solidFill>
                  <a:srgbClr val="072C62"/>
                </a:solidFill>
                <a:latin typeface="Arial"/>
                <a:cs typeface="Arial"/>
              </a:rPr>
              <a:t>to Nanjing.</a:t>
            </a:r>
          </a:p>
          <a:p>
            <a:pPr marL="0" indent="0">
              <a:lnSpc>
                <a:spcPct val="110000"/>
              </a:lnSpc>
              <a:buNone/>
            </a:pPr>
            <a:endParaRPr lang="en-US" sz="1600" dirty="0">
              <a:latin typeface="Arial"/>
              <a:cs typeface="Arial"/>
            </a:endParaRPr>
          </a:p>
          <a:p>
            <a:pPr marL="0" indent="0">
              <a:lnSpc>
                <a:spcPct val="110000"/>
              </a:lnSpc>
              <a:buNone/>
            </a:pPr>
            <a:r>
              <a:rPr lang="en-US" sz="1600" b="1" dirty="0" smtClean="0">
                <a:solidFill>
                  <a:srgbClr val="072C62"/>
                </a:solidFill>
                <a:latin typeface="Arial"/>
                <a:cs typeface="Arial"/>
              </a:rPr>
              <a:t>ANSWER:</a:t>
            </a:r>
          </a:p>
          <a:p>
            <a:pPr marL="0" indent="0">
              <a:lnSpc>
                <a:spcPct val="110000"/>
              </a:lnSpc>
              <a:buNone/>
            </a:pPr>
            <a:r>
              <a:rPr lang="en-US" sz="1600" dirty="0" smtClean="0">
                <a:solidFill>
                  <a:srgbClr val="072C62"/>
                </a:solidFill>
                <a:latin typeface="Arial"/>
                <a:cs typeface="Arial"/>
              </a:rPr>
              <a:t>“Had gone” implies that this occurred </a:t>
            </a:r>
            <a:r>
              <a:rPr lang="en-US" sz="1600" b="1" dirty="0" smtClean="0">
                <a:solidFill>
                  <a:srgbClr val="072C62"/>
                </a:solidFill>
                <a:latin typeface="Arial"/>
                <a:cs typeface="Arial"/>
              </a:rPr>
              <a:t>before a point of reference in the past</a:t>
            </a:r>
            <a:r>
              <a:rPr lang="en-US" sz="1600" dirty="0" smtClean="0">
                <a:solidFill>
                  <a:srgbClr val="072C62"/>
                </a:solidFill>
                <a:latin typeface="Arial"/>
                <a:cs typeface="Arial"/>
              </a:rPr>
              <a:t>. But that point of reference is </a:t>
            </a:r>
            <a:r>
              <a:rPr lang="en-US" sz="1600" b="1" dirty="0" smtClean="0">
                <a:solidFill>
                  <a:srgbClr val="072C62"/>
                </a:solidFill>
                <a:latin typeface="Arial"/>
                <a:cs typeface="Arial"/>
              </a:rPr>
              <a:t>not specified</a:t>
            </a:r>
            <a:r>
              <a:rPr lang="en-US" sz="1600" dirty="0" smtClean="0">
                <a:solidFill>
                  <a:srgbClr val="072C62"/>
                </a:solidFill>
                <a:latin typeface="Arial"/>
                <a:cs typeface="Arial"/>
              </a:rPr>
              <a:t>. (However, it may be clear from context.)</a:t>
            </a:r>
          </a:p>
          <a:p>
            <a:pPr marL="0" indent="0">
              <a:lnSpc>
                <a:spcPct val="110000"/>
              </a:lnSpc>
              <a:buNone/>
            </a:pPr>
            <a:r>
              <a:rPr lang="en-US" sz="1600" dirty="0" smtClean="0">
                <a:solidFill>
                  <a:srgbClr val="072C62"/>
                </a:solidFill>
                <a:latin typeface="Arial"/>
                <a:cs typeface="Arial"/>
              </a:rPr>
              <a:t>Change to: </a:t>
            </a:r>
          </a:p>
          <a:p>
            <a:pPr marL="0" indent="0">
              <a:lnSpc>
                <a:spcPct val="110000"/>
              </a:lnSpc>
              <a:buNone/>
            </a:pPr>
            <a:r>
              <a:rPr lang="en-US" sz="1600" dirty="0" smtClean="0">
                <a:solidFill>
                  <a:srgbClr val="072C62"/>
                </a:solidFill>
                <a:latin typeface="Arial"/>
                <a:cs typeface="Arial"/>
              </a:rPr>
              <a:t>She has gone to Nanjing.</a:t>
            </a:r>
            <a:r>
              <a:rPr lang="en-US" sz="1600" dirty="0" smtClean="0">
                <a:latin typeface="Arial"/>
                <a:cs typeface="Arial"/>
              </a:rPr>
              <a:t> </a:t>
            </a:r>
            <a:r>
              <a:rPr lang="en-US" sz="1600" dirty="0" smtClean="0">
                <a:solidFill>
                  <a:srgbClr val="FF0000"/>
                </a:solidFill>
                <a:latin typeface="Arial"/>
                <a:cs typeface="Arial"/>
              </a:rPr>
              <a:t>(no reference to other past event; highlights that she has gone to Nanjing at least once)</a:t>
            </a:r>
          </a:p>
          <a:p>
            <a:pPr marL="0" indent="0">
              <a:lnSpc>
                <a:spcPct val="110000"/>
              </a:lnSpc>
              <a:buNone/>
            </a:pPr>
            <a:r>
              <a:rPr lang="en-US" sz="1600" dirty="0" smtClean="0">
                <a:solidFill>
                  <a:srgbClr val="072C62"/>
                </a:solidFill>
                <a:latin typeface="Arial"/>
                <a:cs typeface="Arial"/>
              </a:rPr>
              <a:t>She went to Nanjing. </a:t>
            </a:r>
            <a:r>
              <a:rPr lang="en-US" sz="1600" dirty="0" smtClean="0">
                <a:solidFill>
                  <a:srgbClr val="FF0000"/>
                </a:solidFill>
                <a:latin typeface="Arial"/>
                <a:cs typeface="Arial"/>
              </a:rPr>
              <a:t>(the act of “going” is finished)</a:t>
            </a:r>
          </a:p>
          <a:p>
            <a:pPr marL="0" indent="0">
              <a:lnSpc>
                <a:spcPct val="110000"/>
              </a:lnSpc>
              <a:buNone/>
            </a:pPr>
            <a:r>
              <a:rPr lang="en-US" sz="1600" dirty="0" smtClean="0">
                <a:solidFill>
                  <a:srgbClr val="072C62"/>
                </a:solidFill>
                <a:latin typeface="Arial"/>
                <a:cs typeface="Arial"/>
              </a:rPr>
              <a:t>She had already gone to Nanjing when I contacted her. </a:t>
            </a:r>
            <a:r>
              <a:rPr lang="en-US" sz="1600" dirty="0" smtClean="0">
                <a:solidFill>
                  <a:srgbClr val="FF0000"/>
                </a:solidFill>
                <a:latin typeface="Arial"/>
                <a:cs typeface="Arial"/>
              </a:rPr>
              <a:t>(provides a point of reference in the past: “when I met her”)</a:t>
            </a:r>
            <a:endParaRPr lang="en-US" sz="1600" dirty="0">
              <a:solidFill>
                <a:srgbClr val="FF0000"/>
              </a:solidFill>
              <a:latin typeface="Arial"/>
              <a:cs typeface="Arial"/>
            </a:endParaRPr>
          </a:p>
          <a:p>
            <a:pPr marL="0" indent="0">
              <a:buNone/>
            </a:pPr>
            <a:endParaRPr lang="en-US" sz="18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3EBE616F-279E-3646-8D0A-0FCACB4D929D}" type="slidenum">
              <a:rPr lang="en-US" smtClean="0"/>
              <a:t>121</a:t>
            </a:fld>
            <a:endParaRPr lang="en-US" dirty="0"/>
          </a:p>
        </p:txBody>
      </p:sp>
    </p:spTree>
    <p:extLst>
      <p:ext uri="{BB962C8B-B14F-4D97-AF65-F5344CB8AC3E}">
        <p14:creationId xmlns:p14="http://schemas.microsoft.com/office/powerpoint/2010/main" val="18808285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 Past Perfect</a:t>
            </a:r>
          </a:p>
        </p:txBody>
      </p:sp>
      <p:sp>
        <p:nvSpPr>
          <p:cNvPr id="3" name="Content Placeholder 2"/>
          <p:cNvSpPr>
            <a:spLocks noGrp="1"/>
          </p:cNvSpPr>
          <p:nvPr>
            <p:ph idx="1"/>
          </p:nvPr>
        </p:nvSpPr>
        <p:spPr>
          <a:ln w="12700" cmpd="sng">
            <a:solidFill>
              <a:schemeClr val="bg2">
                <a:lumMod val="50000"/>
              </a:schemeClr>
            </a:solidFill>
          </a:ln>
        </p:spPr>
        <p:txBody>
          <a:bodyPr>
            <a:noAutofit/>
          </a:bodyPr>
          <a:lstStyle/>
          <a:p>
            <a:pPr marL="0" indent="0">
              <a:lnSpc>
                <a:spcPct val="120000"/>
              </a:lnSpc>
              <a:buNone/>
            </a:pPr>
            <a:r>
              <a:rPr lang="en-US" sz="1400" b="1" dirty="0" smtClean="0">
                <a:solidFill>
                  <a:schemeClr val="bg2">
                    <a:lumMod val="25000"/>
                  </a:schemeClr>
                </a:solidFill>
                <a:latin typeface="Arial"/>
                <a:cs typeface="Arial"/>
              </a:rPr>
              <a:t>RIGHT OR WRONG?</a:t>
            </a:r>
          </a:p>
          <a:p>
            <a:pPr marL="0" indent="0">
              <a:lnSpc>
                <a:spcPct val="120000"/>
              </a:lnSpc>
              <a:buNone/>
            </a:pPr>
            <a:r>
              <a:rPr lang="en-US" sz="1400" dirty="0" smtClean="0">
                <a:solidFill>
                  <a:schemeClr val="bg2">
                    <a:lumMod val="25000"/>
                  </a:schemeClr>
                </a:solidFill>
                <a:latin typeface="Arial"/>
                <a:cs typeface="Arial"/>
              </a:rPr>
              <a:t>At </a:t>
            </a:r>
            <a:r>
              <a:rPr lang="en-US" sz="1400" dirty="0">
                <a:solidFill>
                  <a:schemeClr val="bg2">
                    <a:lumMod val="25000"/>
                  </a:schemeClr>
                </a:solidFill>
                <a:latin typeface="Arial"/>
                <a:cs typeface="Arial"/>
              </a:rPr>
              <a:t>the end of 2012, there had been 710 CAS members since the academy was established. </a:t>
            </a:r>
            <a:endParaRPr lang="en-US" sz="1400" dirty="0" smtClean="0">
              <a:solidFill>
                <a:schemeClr val="bg2">
                  <a:lumMod val="25000"/>
                </a:schemeClr>
              </a:solidFill>
              <a:latin typeface="Arial"/>
              <a:cs typeface="Arial"/>
            </a:endParaRPr>
          </a:p>
          <a:p>
            <a:pPr marL="0" indent="0">
              <a:lnSpc>
                <a:spcPct val="120000"/>
              </a:lnSpc>
              <a:buNone/>
            </a:pPr>
            <a:endParaRPr lang="en-US" sz="1400" dirty="0">
              <a:solidFill>
                <a:schemeClr val="bg2">
                  <a:lumMod val="25000"/>
                </a:schemeClr>
              </a:solidFill>
              <a:latin typeface="Arial"/>
              <a:cs typeface="Arial"/>
            </a:endParaRPr>
          </a:p>
          <a:p>
            <a:pPr marL="0" indent="0">
              <a:lnSpc>
                <a:spcPct val="120000"/>
              </a:lnSpc>
              <a:buNone/>
            </a:pPr>
            <a:r>
              <a:rPr lang="en-US" sz="1400" b="1" dirty="0" smtClean="0">
                <a:solidFill>
                  <a:schemeClr val="bg2">
                    <a:lumMod val="25000"/>
                  </a:schemeClr>
                </a:solidFill>
                <a:latin typeface="Arial"/>
                <a:cs typeface="Arial"/>
              </a:rPr>
              <a:t>ANSWER:</a:t>
            </a:r>
          </a:p>
          <a:p>
            <a:pPr marL="0" indent="0">
              <a:lnSpc>
                <a:spcPct val="120000"/>
              </a:lnSpc>
              <a:buNone/>
            </a:pPr>
            <a:r>
              <a:rPr lang="en-US" sz="1400" dirty="0" smtClean="0">
                <a:solidFill>
                  <a:schemeClr val="bg2">
                    <a:lumMod val="25000"/>
                  </a:schemeClr>
                </a:solidFill>
                <a:latin typeface="Arial"/>
                <a:cs typeface="Arial"/>
              </a:rPr>
              <a:t>Wrong. “Since” is incompatible with past perfect. It implies starting at a point in the past and continuing to the present. Also, the CAS Members are </a:t>
            </a:r>
            <a:r>
              <a:rPr lang="en-US" sz="1400" b="1" dirty="0" smtClean="0">
                <a:solidFill>
                  <a:schemeClr val="bg2">
                    <a:lumMod val="25000"/>
                  </a:schemeClr>
                </a:solidFill>
                <a:latin typeface="Arial"/>
                <a:cs typeface="Arial"/>
              </a:rPr>
              <a:t>still</a:t>
            </a:r>
            <a:r>
              <a:rPr lang="en-US" sz="1400" dirty="0" smtClean="0">
                <a:solidFill>
                  <a:schemeClr val="bg2">
                    <a:lumMod val="25000"/>
                  </a:schemeClr>
                </a:solidFill>
                <a:latin typeface="Arial"/>
                <a:cs typeface="Arial"/>
              </a:rPr>
              <a:t> members now. So, this is incompatible with past perfect.</a:t>
            </a:r>
          </a:p>
          <a:p>
            <a:pPr marL="0" indent="0">
              <a:lnSpc>
                <a:spcPct val="120000"/>
              </a:lnSpc>
              <a:buNone/>
            </a:pPr>
            <a:endParaRPr lang="en-US" sz="1400" dirty="0">
              <a:solidFill>
                <a:schemeClr val="bg2">
                  <a:lumMod val="25000"/>
                </a:schemeClr>
              </a:solidFill>
              <a:latin typeface="Arial"/>
              <a:cs typeface="Arial"/>
            </a:endParaRPr>
          </a:p>
          <a:p>
            <a:pPr marL="0" indent="0">
              <a:lnSpc>
                <a:spcPct val="120000"/>
              </a:lnSpc>
              <a:buNone/>
            </a:pPr>
            <a:r>
              <a:rPr lang="en-US" sz="1400" b="1" dirty="0" smtClean="0">
                <a:solidFill>
                  <a:schemeClr val="bg2">
                    <a:lumMod val="25000"/>
                  </a:schemeClr>
                </a:solidFill>
                <a:latin typeface="Arial"/>
                <a:cs typeface="Arial"/>
              </a:rPr>
              <a:t>CHANGE TO:</a:t>
            </a:r>
          </a:p>
          <a:p>
            <a:pPr marL="0" indent="0">
              <a:lnSpc>
                <a:spcPct val="120000"/>
              </a:lnSpc>
              <a:buNone/>
            </a:pPr>
            <a:r>
              <a:rPr lang="en-US" sz="1400" dirty="0" smtClean="0">
                <a:solidFill>
                  <a:schemeClr val="bg2">
                    <a:lumMod val="25000"/>
                  </a:schemeClr>
                </a:solidFill>
                <a:latin typeface="Arial"/>
                <a:cs typeface="Arial"/>
              </a:rPr>
              <a:t>At the end of 2012, there</a:t>
            </a:r>
            <a:r>
              <a:rPr lang="en-US" sz="1400" dirty="0" smtClean="0">
                <a:latin typeface="Arial"/>
                <a:cs typeface="Arial"/>
              </a:rPr>
              <a:t> </a:t>
            </a:r>
            <a:r>
              <a:rPr lang="en-US" sz="1400" dirty="0" smtClean="0">
                <a:solidFill>
                  <a:srgbClr val="FF0000"/>
                </a:solidFill>
                <a:latin typeface="Arial"/>
                <a:cs typeface="Arial"/>
              </a:rPr>
              <a:t>were</a:t>
            </a:r>
            <a:r>
              <a:rPr lang="en-US" sz="1400" dirty="0" smtClean="0">
                <a:latin typeface="Arial"/>
                <a:cs typeface="Arial"/>
              </a:rPr>
              <a:t> </a:t>
            </a:r>
            <a:r>
              <a:rPr lang="en-US" sz="1400" dirty="0" smtClean="0">
                <a:solidFill>
                  <a:srgbClr val="072C62"/>
                </a:solidFill>
                <a:latin typeface="Arial"/>
                <a:cs typeface="Arial"/>
              </a:rPr>
              <a:t>710 CAS members. </a:t>
            </a:r>
            <a:r>
              <a:rPr lang="en-US" sz="1400" dirty="0" smtClean="0">
                <a:solidFill>
                  <a:srgbClr val="FF0000"/>
                </a:solidFill>
                <a:latin typeface="Arial"/>
                <a:cs typeface="Arial"/>
              </a:rPr>
              <a:t>(a “snapshot” of the past; doesn’t require past perfect, since they are still members)</a:t>
            </a:r>
          </a:p>
          <a:p>
            <a:pPr marL="0" indent="0">
              <a:lnSpc>
                <a:spcPct val="120000"/>
              </a:lnSpc>
              <a:buNone/>
            </a:pPr>
            <a:r>
              <a:rPr lang="en-US" sz="1400" dirty="0" smtClean="0">
                <a:solidFill>
                  <a:srgbClr val="072C62"/>
                </a:solidFill>
                <a:latin typeface="Arial"/>
                <a:cs typeface="Arial"/>
              </a:rPr>
              <a:t>At the end of 2012, 710 scholars </a:t>
            </a:r>
            <a:r>
              <a:rPr lang="en-US" sz="1400" dirty="0" smtClean="0">
                <a:solidFill>
                  <a:srgbClr val="FF0000"/>
                </a:solidFill>
                <a:latin typeface="Arial"/>
                <a:cs typeface="Arial"/>
              </a:rPr>
              <a:t>had been selected </a:t>
            </a:r>
            <a:r>
              <a:rPr lang="en-US" sz="1400" dirty="0" smtClean="0">
                <a:solidFill>
                  <a:srgbClr val="072C62"/>
                </a:solidFill>
                <a:latin typeface="Arial"/>
                <a:cs typeface="Arial"/>
              </a:rPr>
              <a:t>for CAS membership. </a:t>
            </a:r>
            <a:r>
              <a:rPr lang="en-US" sz="1400" dirty="0" smtClean="0">
                <a:solidFill>
                  <a:srgbClr val="FF0000"/>
                </a:solidFill>
                <a:latin typeface="Arial"/>
                <a:cs typeface="Arial"/>
              </a:rPr>
              <a:t>(the selection is already completed; this past action/state is compared with a past point of reference – the end of 2012)</a:t>
            </a:r>
          </a:p>
          <a:p>
            <a:pPr marL="0" indent="0">
              <a:lnSpc>
                <a:spcPct val="120000"/>
              </a:lnSpc>
              <a:buNone/>
            </a:pPr>
            <a:r>
              <a:rPr lang="en-US" sz="1400" dirty="0" smtClean="0">
                <a:solidFill>
                  <a:srgbClr val="072C62"/>
                </a:solidFill>
                <a:latin typeface="Arial"/>
                <a:cs typeface="Arial"/>
              </a:rPr>
              <a:t>There</a:t>
            </a:r>
            <a:r>
              <a:rPr lang="en-US" sz="1400" dirty="0" smtClean="0">
                <a:latin typeface="Arial"/>
                <a:cs typeface="Arial"/>
              </a:rPr>
              <a:t> </a:t>
            </a:r>
            <a:r>
              <a:rPr lang="en-US" sz="1400" dirty="0" smtClean="0">
                <a:solidFill>
                  <a:srgbClr val="FF0000"/>
                </a:solidFill>
                <a:latin typeface="Arial"/>
                <a:cs typeface="Arial"/>
              </a:rPr>
              <a:t>have been </a:t>
            </a:r>
            <a:r>
              <a:rPr lang="en-US" sz="1400" dirty="0" smtClean="0">
                <a:solidFill>
                  <a:srgbClr val="072C62"/>
                </a:solidFill>
                <a:latin typeface="Arial"/>
                <a:cs typeface="Arial"/>
              </a:rPr>
              <a:t>____ CAS members since the academy was established. </a:t>
            </a:r>
            <a:r>
              <a:rPr lang="en-US" sz="1400" dirty="0" smtClean="0">
                <a:solidFill>
                  <a:srgbClr val="FF0000"/>
                </a:solidFill>
                <a:latin typeface="Arial"/>
                <a:cs typeface="Arial"/>
              </a:rPr>
              <a:t>(describes situation from founding of academy till now; must use current number of members)</a:t>
            </a:r>
            <a:endParaRPr lang="en-US" sz="1400" dirty="0">
              <a:solidFill>
                <a:srgbClr val="FF0000"/>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122</a:t>
            </a:fld>
            <a:endParaRPr lang="en-US" dirty="0"/>
          </a:p>
        </p:txBody>
      </p:sp>
    </p:spTree>
    <p:extLst>
      <p:ext uri="{BB962C8B-B14F-4D97-AF65-F5344CB8AC3E}">
        <p14:creationId xmlns:p14="http://schemas.microsoft.com/office/powerpoint/2010/main" val="383201929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25000"/>
              </a:schemeClr>
            </a:solidFill>
          </a:ln>
        </p:spPr>
        <p:txBody>
          <a:bodyPr vert="horz" lIns="91440" tIns="45720" rIns="91440" bIns="45720" rtlCol="0" anchor="ctr">
            <a:normAutofit fontScale="90000"/>
          </a:bodyPr>
          <a:lstStyle/>
          <a:p>
            <a:r>
              <a:rPr lang="en-US" dirty="0" smtClean="0">
                <a:solidFill>
                  <a:srgbClr val="072C62"/>
                </a:solidFill>
                <a:latin typeface="American Typewriter"/>
                <a:cs typeface="American Typewriter"/>
              </a:rPr>
              <a:t>Example: Presentation Writing</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81496"/>
          </a:xfrm>
          <a:ln w="12700" cmpd="sng">
            <a:solidFill>
              <a:schemeClr val="bg2">
                <a:lumMod val="50000"/>
              </a:schemeClr>
            </a:solidFill>
          </a:ln>
        </p:spPr>
        <p:txBody>
          <a:bodyPr>
            <a:normAutofit fontScale="25000" lnSpcReduction="20000"/>
          </a:bodyPr>
          <a:lstStyle/>
          <a:p>
            <a:pPr marL="0" indent="0">
              <a:lnSpc>
                <a:spcPct val="120000"/>
              </a:lnSpc>
              <a:buNone/>
            </a:pPr>
            <a:r>
              <a:rPr lang="en-US" sz="4800" b="1" dirty="0">
                <a:solidFill>
                  <a:schemeClr val="bg2">
                    <a:lumMod val="25000"/>
                  </a:schemeClr>
                </a:solidFill>
                <a:latin typeface="Arial"/>
                <a:cs typeface="Arial"/>
              </a:rPr>
              <a:t>	</a:t>
            </a:r>
            <a:r>
              <a:rPr lang="en-US" sz="4800" dirty="0" smtClean="0">
                <a:solidFill>
                  <a:schemeClr val="bg2">
                    <a:lumMod val="25000"/>
                  </a:schemeClr>
                </a:solidFill>
                <a:latin typeface="Arial"/>
                <a:cs typeface="Arial"/>
              </a:rPr>
              <a:t>The </a:t>
            </a:r>
            <a:r>
              <a:rPr lang="en-US" sz="4800" dirty="0" err="1">
                <a:solidFill>
                  <a:schemeClr val="bg2">
                    <a:lumMod val="25000"/>
                  </a:schemeClr>
                </a:solidFill>
                <a:latin typeface="Arial"/>
                <a:cs typeface="Arial"/>
              </a:rPr>
              <a:t>Xishuangbanna</a:t>
            </a:r>
            <a:r>
              <a:rPr lang="en-US" sz="4800" dirty="0">
                <a:solidFill>
                  <a:schemeClr val="bg2">
                    <a:lumMod val="25000"/>
                  </a:schemeClr>
                </a:solidFill>
                <a:latin typeface="Arial"/>
                <a:cs typeface="Arial"/>
              </a:rPr>
              <a:t> Tropical Botanical Garden (XTBG) of the Chinese Academy of Sciences (CAS) was founded under the leadership of the late eminent botanist </a:t>
            </a:r>
            <a:r>
              <a:rPr lang="en-US" sz="4800" dirty="0" err="1">
                <a:solidFill>
                  <a:schemeClr val="bg2">
                    <a:lumMod val="25000"/>
                  </a:schemeClr>
                </a:solidFill>
                <a:latin typeface="Arial"/>
                <a:cs typeface="Arial"/>
              </a:rPr>
              <a:t>Cai</a:t>
            </a:r>
            <a:r>
              <a:rPr lang="en-US" sz="4800" dirty="0">
                <a:solidFill>
                  <a:schemeClr val="bg2">
                    <a:lumMod val="25000"/>
                  </a:schemeClr>
                </a:solidFill>
                <a:latin typeface="Arial"/>
                <a:cs typeface="Arial"/>
              </a:rPr>
              <a:t> </a:t>
            </a:r>
            <a:r>
              <a:rPr lang="en-US" sz="4800" dirty="0" err="1">
                <a:solidFill>
                  <a:schemeClr val="bg2">
                    <a:lumMod val="25000"/>
                  </a:schemeClr>
                </a:solidFill>
                <a:latin typeface="Arial"/>
                <a:cs typeface="Arial"/>
              </a:rPr>
              <a:t>Xitao</a:t>
            </a:r>
            <a:r>
              <a:rPr lang="en-US" sz="4800" dirty="0">
                <a:solidFill>
                  <a:schemeClr val="bg2">
                    <a:lumMod val="25000"/>
                  </a:schemeClr>
                </a:solidFill>
                <a:latin typeface="Arial"/>
                <a:cs typeface="Arial"/>
              </a:rPr>
              <a:t> in 1959. It is located at 21º55' N, 101º15'E and covers 1,100 ha. Its headquarters is located in </a:t>
            </a:r>
            <a:r>
              <a:rPr lang="en-US" sz="4800" dirty="0" err="1">
                <a:solidFill>
                  <a:schemeClr val="bg2">
                    <a:lumMod val="25000"/>
                  </a:schemeClr>
                </a:solidFill>
                <a:latin typeface="Arial"/>
                <a:cs typeface="Arial"/>
              </a:rPr>
              <a:t>Xishuangbanna</a:t>
            </a:r>
            <a:r>
              <a:rPr lang="en-US" sz="4800" dirty="0">
                <a:solidFill>
                  <a:schemeClr val="bg2">
                    <a:lumMod val="25000"/>
                  </a:schemeClr>
                </a:solidFill>
                <a:latin typeface="Arial"/>
                <a:cs typeface="Arial"/>
              </a:rPr>
              <a:t>, Yunnan Province, and an important division has been set up in Kunming, the provincial capital.  </a:t>
            </a:r>
            <a:endParaRPr lang="en-US" sz="4800" dirty="0" smtClean="0">
              <a:solidFill>
                <a:schemeClr val="bg2">
                  <a:lumMod val="25000"/>
                </a:schemeClr>
              </a:solidFill>
              <a:latin typeface="Arial"/>
              <a:cs typeface="Arial"/>
            </a:endParaRPr>
          </a:p>
          <a:p>
            <a:pPr marL="0" indent="0">
              <a:lnSpc>
                <a:spcPct val="120000"/>
              </a:lnSpc>
              <a:buNone/>
            </a:pPr>
            <a:r>
              <a:rPr lang="en-US" sz="4800" dirty="0">
                <a:solidFill>
                  <a:schemeClr val="bg2">
                    <a:lumMod val="25000"/>
                  </a:schemeClr>
                </a:solidFill>
                <a:latin typeface="Arial"/>
                <a:cs typeface="Arial"/>
              </a:rPr>
              <a:t>	</a:t>
            </a:r>
            <a:r>
              <a:rPr lang="en-US" sz="4800" dirty="0" smtClean="0">
                <a:solidFill>
                  <a:schemeClr val="bg2">
                    <a:lumMod val="25000"/>
                  </a:schemeClr>
                </a:solidFill>
                <a:latin typeface="Arial"/>
                <a:cs typeface="Arial"/>
              </a:rPr>
              <a:t>In </a:t>
            </a:r>
            <a:r>
              <a:rPr lang="en-US" sz="4800" dirty="0">
                <a:solidFill>
                  <a:schemeClr val="bg2">
                    <a:lumMod val="25000"/>
                  </a:schemeClr>
                </a:solidFill>
                <a:latin typeface="Arial"/>
                <a:cs typeface="Arial"/>
              </a:rPr>
              <a:t>1999, XTBG was selected along with other institutes to pilot CAS’s Knowledge Innovation Program, which aims to strengthen the innovative capacity of CAS research institutes through human resource improvements and increased funding. XTBG now has over 330 staff members, including about 130 professors, associate professors and Ph.D. holders</a:t>
            </a:r>
            <a:r>
              <a:rPr lang="en-US" sz="4800" dirty="0" smtClean="0">
                <a:solidFill>
                  <a:schemeClr val="bg2">
                    <a:lumMod val="25000"/>
                  </a:schemeClr>
                </a:solidFill>
                <a:latin typeface="Arial"/>
                <a:cs typeface="Arial"/>
              </a:rPr>
              <a:t>.</a:t>
            </a:r>
          </a:p>
          <a:p>
            <a:pPr marL="0" indent="0">
              <a:lnSpc>
                <a:spcPct val="120000"/>
              </a:lnSpc>
              <a:buNone/>
            </a:pPr>
            <a:r>
              <a:rPr lang="en-US" sz="4800" dirty="0">
                <a:solidFill>
                  <a:schemeClr val="bg2">
                    <a:lumMod val="25000"/>
                  </a:schemeClr>
                </a:solidFill>
                <a:latin typeface="Arial"/>
                <a:cs typeface="Arial"/>
              </a:rPr>
              <a:t>	</a:t>
            </a:r>
            <a:r>
              <a:rPr lang="en-US" sz="4800" dirty="0" smtClean="0">
                <a:solidFill>
                  <a:schemeClr val="bg2">
                    <a:lumMod val="25000"/>
                  </a:schemeClr>
                </a:solidFill>
                <a:latin typeface="Arial"/>
                <a:cs typeface="Arial"/>
              </a:rPr>
              <a:t>XTBG’s </a:t>
            </a:r>
            <a:r>
              <a:rPr lang="en-US" sz="4800" dirty="0">
                <a:solidFill>
                  <a:schemeClr val="bg2">
                    <a:lumMod val="25000"/>
                  </a:schemeClr>
                </a:solidFill>
                <a:latin typeface="Arial"/>
                <a:cs typeface="Arial"/>
              </a:rPr>
              <a:t>activities are primarily focused on Yunnan Province, which comprises both tropical and subtropical areas. The main goals of the botanical garden are effective conservation, sustainable development and efficient utilization of biological resources. XTBG is a comprehensive research institution engaged in scientific research, species preservation and public education. Its scientific research focuses on forest ecosystem ecology, conservation biology and the development of plant resources</a:t>
            </a:r>
            <a:r>
              <a:rPr lang="en-US" sz="4800" dirty="0" smtClean="0">
                <a:solidFill>
                  <a:schemeClr val="bg2">
                    <a:lumMod val="25000"/>
                  </a:schemeClr>
                </a:solidFill>
                <a:latin typeface="Arial"/>
                <a:cs typeface="Arial"/>
              </a:rPr>
              <a:t>.</a:t>
            </a:r>
          </a:p>
          <a:p>
            <a:pPr marL="0" indent="0">
              <a:lnSpc>
                <a:spcPct val="120000"/>
              </a:lnSpc>
              <a:buNone/>
            </a:pPr>
            <a:r>
              <a:rPr lang="en-US" sz="4800" dirty="0">
                <a:solidFill>
                  <a:schemeClr val="bg2">
                    <a:lumMod val="25000"/>
                  </a:schemeClr>
                </a:solidFill>
                <a:latin typeface="Arial"/>
                <a:cs typeface="Arial"/>
              </a:rPr>
              <a:t>	</a:t>
            </a:r>
            <a:r>
              <a:rPr lang="en-US" sz="4800" dirty="0" smtClean="0">
                <a:solidFill>
                  <a:schemeClr val="bg2">
                    <a:lumMod val="25000"/>
                  </a:schemeClr>
                </a:solidFill>
                <a:latin typeface="Arial"/>
                <a:cs typeface="Arial"/>
              </a:rPr>
              <a:t>XTBG </a:t>
            </a:r>
            <a:r>
              <a:rPr lang="en-US" sz="4800" dirty="0">
                <a:solidFill>
                  <a:schemeClr val="bg2">
                    <a:lumMod val="25000"/>
                  </a:schemeClr>
                </a:solidFill>
                <a:latin typeface="Arial"/>
                <a:cs typeface="Arial"/>
              </a:rPr>
              <a:t>offers two Ph.D. programs and two master’s degree programs, with about 200 graduate students and Ph.D. candidates currently enrolled in those programs. The postdoctoral program, which was initiated in 2004, now hosts 10 postdoctoral researchers</a:t>
            </a:r>
            <a:r>
              <a:rPr lang="en-US" sz="4800" dirty="0" smtClean="0">
                <a:solidFill>
                  <a:schemeClr val="bg2">
                    <a:lumMod val="25000"/>
                  </a:schemeClr>
                </a:solidFill>
                <a:latin typeface="Arial"/>
                <a:cs typeface="Arial"/>
              </a:rPr>
              <a:t>.</a:t>
            </a:r>
          </a:p>
          <a:p>
            <a:pPr marL="0" indent="0">
              <a:lnSpc>
                <a:spcPct val="120000"/>
              </a:lnSpc>
              <a:buNone/>
            </a:pPr>
            <a:r>
              <a:rPr lang="en-US" sz="4800" dirty="0">
                <a:solidFill>
                  <a:schemeClr val="bg2">
                    <a:lumMod val="25000"/>
                  </a:schemeClr>
                </a:solidFill>
                <a:latin typeface="Arial"/>
                <a:cs typeface="Arial"/>
              </a:rPr>
              <a:t>	</a:t>
            </a:r>
            <a:r>
              <a:rPr lang="en-US" sz="4800" dirty="0" smtClean="0">
                <a:solidFill>
                  <a:schemeClr val="bg2">
                    <a:lumMod val="25000"/>
                  </a:schemeClr>
                </a:solidFill>
                <a:latin typeface="Arial"/>
                <a:cs typeface="Arial"/>
              </a:rPr>
              <a:t>The </a:t>
            </a:r>
            <a:r>
              <a:rPr lang="en-US" sz="4800" dirty="0">
                <a:solidFill>
                  <a:schemeClr val="bg2">
                    <a:lumMod val="25000"/>
                  </a:schemeClr>
                </a:solidFill>
                <a:latin typeface="Arial"/>
                <a:cs typeface="Arial"/>
              </a:rPr>
              <a:t>botanical garden’s scientific research facilities include two CAS-level key laboratories, i.e., the Key Laboratory of Tropical Forest Ecology and the Key Laboratory of Tropical Plant Resources and Sustainable Use; the Center for Integrative Conservation; two national field research stations, i.e., the </a:t>
            </a:r>
            <a:r>
              <a:rPr lang="en-US" sz="4800" dirty="0" err="1">
                <a:solidFill>
                  <a:schemeClr val="bg2">
                    <a:lumMod val="25000"/>
                  </a:schemeClr>
                </a:solidFill>
                <a:latin typeface="Arial"/>
                <a:cs typeface="Arial"/>
              </a:rPr>
              <a:t>Xishuangbanna</a:t>
            </a:r>
            <a:r>
              <a:rPr lang="en-US" sz="4800" dirty="0">
                <a:solidFill>
                  <a:schemeClr val="bg2">
                    <a:lumMod val="25000"/>
                  </a:schemeClr>
                </a:solidFill>
                <a:latin typeface="Arial"/>
                <a:cs typeface="Arial"/>
              </a:rPr>
              <a:t> Tropical Rainforest Ecosystem Station and the </a:t>
            </a:r>
            <a:r>
              <a:rPr lang="en-US" sz="4800" dirty="0" err="1">
                <a:solidFill>
                  <a:schemeClr val="bg2">
                    <a:lumMod val="25000"/>
                  </a:schemeClr>
                </a:solidFill>
                <a:latin typeface="Arial"/>
                <a:cs typeface="Arial"/>
              </a:rPr>
              <a:t>Ailaoshan</a:t>
            </a:r>
            <a:r>
              <a:rPr lang="en-US" sz="4800" dirty="0">
                <a:solidFill>
                  <a:schemeClr val="bg2">
                    <a:lumMod val="25000"/>
                  </a:schemeClr>
                </a:solidFill>
                <a:latin typeface="Arial"/>
                <a:cs typeface="Arial"/>
              </a:rPr>
              <a:t> Station for Forest Ecosystem Studies; the </a:t>
            </a:r>
            <a:r>
              <a:rPr lang="en-US" sz="4800" dirty="0" err="1">
                <a:solidFill>
                  <a:schemeClr val="bg2">
                    <a:lumMod val="25000"/>
                  </a:schemeClr>
                </a:solidFill>
                <a:latin typeface="Arial"/>
                <a:cs typeface="Arial"/>
              </a:rPr>
              <a:t>Yuanjiang</a:t>
            </a:r>
            <a:r>
              <a:rPr lang="en-US" sz="4800" dirty="0">
                <a:solidFill>
                  <a:schemeClr val="bg2">
                    <a:lumMod val="25000"/>
                  </a:schemeClr>
                </a:solidFill>
                <a:latin typeface="Arial"/>
                <a:cs typeface="Arial"/>
              </a:rPr>
              <a:t> Hot and Dry Valley Observation Station and a 20-ha tropical forest dynamics plot; a central laboratory; a biogeochemistry laboratory; the </a:t>
            </a:r>
            <a:r>
              <a:rPr lang="en-US" sz="4800" dirty="0" err="1">
                <a:solidFill>
                  <a:schemeClr val="bg2">
                    <a:lumMod val="25000"/>
                  </a:schemeClr>
                </a:solidFill>
                <a:latin typeface="Arial"/>
                <a:cs typeface="Arial"/>
              </a:rPr>
              <a:t>Germplasm</a:t>
            </a:r>
            <a:r>
              <a:rPr lang="en-US" sz="4800" dirty="0">
                <a:solidFill>
                  <a:schemeClr val="bg2">
                    <a:lumMod val="25000"/>
                  </a:schemeClr>
                </a:solidFill>
                <a:latin typeface="Arial"/>
                <a:cs typeface="Arial"/>
              </a:rPr>
              <a:t> Bank for Rare and Endangered Plants; and the Herbarium of Tropical Plants, among others. Scientific research is supported by a well-equipped library with rich biology-related resources and a sophisticated digital network.</a:t>
            </a:r>
          </a:p>
          <a:p>
            <a:endParaRPr lang="en-US" sz="5200" dirty="0">
              <a:solidFill>
                <a:schemeClr val="bg2">
                  <a:lumMod val="25000"/>
                </a:schemeClr>
              </a:solidFil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123</a:t>
            </a:fld>
            <a:endParaRPr lang="en-US" dirty="0"/>
          </a:p>
        </p:txBody>
      </p:sp>
    </p:spTree>
    <p:extLst>
      <p:ext uri="{BB962C8B-B14F-4D97-AF65-F5344CB8AC3E}">
        <p14:creationId xmlns:p14="http://schemas.microsoft.com/office/powerpoint/2010/main" val="19994556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Example </a:t>
            </a:r>
            <a:r>
              <a:rPr lang="en-US" dirty="0">
                <a:solidFill>
                  <a:srgbClr val="072C62"/>
                </a:solidFill>
                <a:latin typeface="American Typewriter"/>
                <a:cs typeface="American Typewriter"/>
              </a:rPr>
              <a:t>(cont.)</a:t>
            </a:r>
          </a:p>
        </p:txBody>
      </p:sp>
      <p:sp>
        <p:nvSpPr>
          <p:cNvPr id="3" name="Content Placeholder 2"/>
          <p:cNvSpPr>
            <a:spLocks noGrp="1"/>
          </p:cNvSpPr>
          <p:nvPr>
            <p:ph idx="1"/>
          </p:nvPr>
        </p:nvSpPr>
        <p:spPr>
          <a:xfrm>
            <a:off x="457200" y="1600200"/>
            <a:ext cx="8229600" cy="4750517"/>
          </a:xfrm>
          <a:ln w="12700" cmpd="sng">
            <a:solidFill>
              <a:schemeClr val="bg2">
                <a:lumMod val="50000"/>
              </a:schemeClr>
            </a:solidFill>
          </a:ln>
        </p:spPr>
        <p:txBody>
          <a:bodyPr>
            <a:normAutofit fontScale="40000" lnSpcReduction="20000"/>
          </a:bodyPr>
          <a:lstStyle/>
          <a:p>
            <a:pPr marL="0" indent="0">
              <a:buNone/>
            </a:pPr>
            <a:r>
              <a:rPr lang="en-US" dirty="0" smtClean="0"/>
              <a:t>	</a:t>
            </a:r>
          </a:p>
          <a:p>
            <a:pPr marL="0" indent="0">
              <a:lnSpc>
                <a:spcPct val="130000"/>
              </a:lnSpc>
              <a:buNone/>
            </a:pPr>
            <a:r>
              <a:rPr lang="en-US" dirty="0"/>
              <a:t>	</a:t>
            </a:r>
            <a:r>
              <a:rPr lang="en-US" dirty="0" smtClean="0">
                <a:solidFill>
                  <a:schemeClr val="bg2">
                    <a:lumMod val="25000"/>
                  </a:schemeClr>
                </a:solidFill>
                <a:latin typeface="Arial"/>
                <a:cs typeface="Arial"/>
              </a:rPr>
              <a:t>XTBG </a:t>
            </a:r>
            <a:r>
              <a:rPr lang="en-US" dirty="0">
                <a:solidFill>
                  <a:schemeClr val="bg2">
                    <a:lumMod val="25000"/>
                  </a:schemeClr>
                </a:solidFill>
                <a:latin typeface="Arial"/>
                <a:cs typeface="Arial"/>
              </a:rPr>
              <a:t>has always been committed to ex-situ plant conservation. It currently conserves over 13,000 species of plants from tropical and subtropical areas both in China and abroad. It boasts </a:t>
            </a:r>
            <a:r>
              <a:rPr lang="en-US" dirty="0" smtClean="0">
                <a:solidFill>
                  <a:schemeClr val="bg2">
                    <a:lumMod val="25000"/>
                  </a:schemeClr>
                </a:solidFill>
                <a:latin typeface="Arial"/>
                <a:cs typeface="Arial"/>
              </a:rPr>
              <a:t>35, </a:t>
            </a:r>
            <a:r>
              <a:rPr lang="en-US" dirty="0">
                <a:solidFill>
                  <a:schemeClr val="bg2">
                    <a:lumMod val="25000"/>
                  </a:schemeClr>
                </a:solidFill>
                <a:latin typeface="Arial"/>
                <a:cs typeface="Arial"/>
              </a:rPr>
              <a:t>i.e., the Flower Garden, the Palm Garden, the Distinctive Plant Collection, the Shade Garden, the Medicinal Plant Garden, and the National Tree and Flower Collection, among others. </a:t>
            </a:r>
          </a:p>
          <a:p>
            <a:pPr marL="0" indent="0">
              <a:lnSpc>
                <a:spcPct val="130000"/>
              </a:lnSpc>
              <a:buNone/>
            </a:pPr>
            <a:r>
              <a:rPr lang="en-US" dirty="0" smtClean="0">
                <a:solidFill>
                  <a:schemeClr val="bg2">
                    <a:lumMod val="25000"/>
                  </a:schemeClr>
                </a:solidFill>
                <a:latin typeface="Arial"/>
                <a:cs typeface="Arial"/>
              </a:rPr>
              <a:t>	In </a:t>
            </a:r>
            <a:r>
              <a:rPr lang="en-US" dirty="0">
                <a:solidFill>
                  <a:schemeClr val="bg2">
                    <a:lumMod val="25000"/>
                  </a:schemeClr>
                </a:solidFill>
                <a:latin typeface="Arial"/>
                <a:cs typeface="Arial"/>
              </a:rPr>
              <a:t>addition, XTBG is a National Popular Science Education Base, National Base of Environmental Protection and Popular Science, and a Patriotic Education Base. In 2011, XTBG was named a National 5A Tourist Attraction, making it one of the nation’s top scenic spots.  </a:t>
            </a:r>
          </a:p>
          <a:p>
            <a:pPr marL="0" indent="0">
              <a:lnSpc>
                <a:spcPct val="130000"/>
              </a:lnSpc>
              <a:buNone/>
            </a:pPr>
            <a:r>
              <a:rPr lang="en-US" dirty="0" smtClean="0">
                <a:solidFill>
                  <a:schemeClr val="bg2">
                    <a:lumMod val="25000"/>
                  </a:schemeClr>
                </a:solidFill>
                <a:latin typeface="Arial"/>
                <a:cs typeface="Arial"/>
              </a:rPr>
              <a:t>	Since </a:t>
            </a:r>
            <a:r>
              <a:rPr lang="en-US" dirty="0">
                <a:solidFill>
                  <a:schemeClr val="bg2">
                    <a:lumMod val="25000"/>
                  </a:schemeClr>
                </a:solidFill>
                <a:latin typeface="Arial"/>
                <a:cs typeface="Arial"/>
              </a:rPr>
              <a:t>XTBG’s establishment, researchers have completed many important scientific projects, some of which have received ministerial or provincial prizes. Since the implementation of CAS’s Knowledge Innovation Program, many monographs and scientific papers based on work undertaken at XTBG have been published, most in internationally peer-reviewed journals. More than 80 national patents have been awarded for scientific innovations developed at XTBG.</a:t>
            </a:r>
          </a:p>
          <a:p>
            <a:pPr marL="0" indent="0">
              <a:lnSpc>
                <a:spcPct val="130000"/>
              </a:lnSpc>
              <a:buNone/>
            </a:pPr>
            <a:r>
              <a:rPr lang="en-US" dirty="0" smtClean="0">
                <a:solidFill>
                  <a:schemeClr val="bg2">
                    <a:lumMod val="25000"/>
                  </a:schemeClr>
                </a:solidFill>
                <a:latin typeface="Arial"/>
                <a:cs typeface="Arial"/>
              </a:rPr>
              <a:t>	XTBG </a:t>
            </a:r>
            <a:r>
              <a:rPr lang="en-US" dirty="0">
                <a:solidFill>
                  <a:schemeClr val="bg2">
                    <a:lumMod val="25000"/>
                  </a:schemeClr>
                </a:solidFill>
                <a:latin typeface="Arial"/>
                <a:cs typeface="Arial"/>
              </a:rPr>
              <a:t>has engaged in substantial cooperation with international organizations as well as botanical gardens, universities and academic research institutions in more than 50 countries and regions. It has signed more than 20 cooperative agreements with international colleagues. </a:t>
            </a:r>
          </a:p>
          <a:p>
            <a:pPr marL="0" indent="0">
              <a:lnSpc>
                <a:spcPct val="130000"/>
              </a:lnSpc>
              <a:buNone/>
            </a:pPr>
            <a:r>
              <a:rPr lang="en-US" dirty="0" smtClean="0">
                <a:solidFill>
                  <a:schemeClr val="bg2">
                    <a:lumMod val="25000"/>
                  </a:schemeClr>
                </a:solidFill>
                <a:latin typeface="Arial"/>
                <a:cs typeface="Arial"/>
              </a:rPr>
              <a:t>	In </a:t>
            </a:r>
            <a:r>
              <a:rPr lang="en-US" dirty="0">
                <a:solidFill>
                  <a:schemeClr val="bg2">
                    <a:lumMod val="25000"/>
                  </a:schemeClr>
                </a:solidFill>
                <a:latin typeface="Arial"/>
                <a:cs typeface="Arial"/>
              </a:rPr>
              <a:t>recent years, XTBG has successfully organized and hosted a series of important international conferences, such as the 2006 Annual Meeting of the Association for Tropical Biology and Conservation and the 4th Meeting for the Directors of South East Asia Botanical Gardens (SEABG). More than 10 well-known international experts and scholars have become honorary professors at XTBG.</a:t>
            </a:r>
          </a:p>
          <a:p>
            <a:pPr>
              <a:lnSpc>
                <a:spcPct val="130000"/>
              </a:lnSpc>
            </a:pPr>
            <a:endParaRPr lang="en-US" dirty="0">
              <a:solidFill>
                <a:schemeClr val="bg2">
                  <a:lumMod val="25000"/>
                </a:schemeClr>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124</a:t>
            </a:fld>
            <a:endParaRPr lang="en-US" dirty="0"/>
          </a:p>
        </p:txBody>
      </p:sp>
    </p:spTree>
    <p:extLst>
      <p:ext uri="{BB962C8B-B14F-4D97-AF65-F5344CB8AC3E}">
        <p14:creationId xmlns:p14="http://schemas.microsoft.com/office/powerpoint/2010/main" val="402760163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Example: Letter</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19538"/>
          </a:xfrm>
          <a:ln w="12700" cmpd="sng">
            <a:solidFill>
              <a:schemeClr val="bg2">
                <a:lumMod val="50000"/>
              </a:schemeClr>
            </a:solidFill>
          </a:ln>
        </p:spPr>
        <p:txBody>
          <a:bodyPr>
            <a:normAutofit fontScale="25000" lnSpcReduction="20000"/>
          </a:bodyPr>
          <a:lstStyle/>
          <a:p>
            <a:pPr marL="0" indent="0">
              <a:buNone/>
            </a:pPr>
            <a:endParaRPr lang="en-US" b="1" dirty="0" smtClean="0"/>
          </a:p>
          <a:p>
            <a:pPr marL="0" indent="0">
              <a:buNone/>
            </a:pPr>
            <a:r>
              <a:rPr lang="en-US" sz="4000" b="1" dirty="0" smtClean="0">
                <a:solidFill>
                  <a:schemeClr val="bg2">
                    <a:lumMod val="25000"/>
                  </a:schemeClr>
                </a:solidFill>
                <a:latin typeface="Arial"/>
                <a:cs typeface="Arial"/>
              </a:rPr>
              <a:t>Nov. 8, 2013 </a:t>
            </a:r>
            <a:r>
              <a:rPr lang="en-US" sz="4000" b="1" dirty="0" smtClean="0">
                <a:solidFill>
                  <a:srgbClr val="FF0000"/>
                </a:solidFill>
                <a:latin typeface="Arial"/>
                <a:cs typeface="Arial"/>
              </a:rPr>
              <a:t>(Date)</a:t>
            </a:r>
          </a:p>
          <a:p>
            <a:pPr marL="0" indent="0">
              <a:buNone/>
            </a:pPr>
            <a:endParaRPr lang="en-US" sz="4000" b="1" dirty="0">
              <a:latin typeface="Arial"/>
              <a:cs typeface="Arial"/>
            </a:endParaRPr>
          </a:p>
          <a:p>
            <a:pPr marL="0" indent="0">
              <a:buNone/>
            </a:pPr>
            <a:r>
              <a:rPr lang="en-US" sz="4000" b="1" dirty="0" smtClean="0">
                <a:solidFill>
                  <a:srgbClr val="072C62"/>
                </a:solidFill>
                <a:latin typeface="Arial"/>
                <a:cs typeface="Arial"/>
              </a:rPr>
              <a:t>Prof. Agnes Mulholland </a:t>
            </a:r>
            <a:r>
              <a:rPr lang="en-US" sz="4000" b="1" dirty="0" smtClean="0">
                <a:solidFill>
                  <a:srgbClr val="FF0000"/>
                </a:solidFill>
                <a:latin typeface="Arial"/>
                <a:cs typeface="Arial"/>
              </a:rPr>
              <a:t>(Name of person to whom letter is written)</a:t>
            </a:r>
          </a:p>
          <a:p>
            <a:pPr marL="0" indent="0">
              <a:buNone/>
            </a:pPr>
            <a:r>
              <a:rPr lang="en-US" sz="4000" b="1" dirty="0" smtClean="0">
                <a:solidFill>
                  <a:srgbClr val="072C62"/>
                </a:solidFill>
                <a:latin typeface="Arial"/>
                <a:cs typeface="Arial"/>
              </a:rPr>
              <a:t>National Institutes of Health </a:t>
            </a:r>
            <a:r>
              <a:rPr lang="en-US" sz="4000" b="1" dirty="0" smtClean="0">
                <a:solidFill>
                  <a:srgbClr val="FF0000"/>
                </a:solidFill>
                <a:latin typeface="Arial"/>
                <a:cs typeface="Arial"/>
              </a:rPr>
              <a:t>(Address of person)</a:t>
            </a:r>
          </a:p>
          <a:p>
            <a:pPr marL="0" indent="0">
              <a:buNone/>
            </a:pPr>
            <a:r>
              <a:rPr lang="en-US" sz="4000" b="1" dirty="0" smtClean="0">
                <a:solidFill>
                  <a:srgbClr val="072C62"/>
                </a:solidFill>
                <a:latin typeface="Arial"/>
                <a:cs typeface="Arial"/>
              </a:rPr>
              <a:t>[Office address]</a:t>
            </a:r>
          </a:p>
          <a:p>
            <a:pPr marL="0" indent="0">
              <a:buNone/>
            </a:pPr>
            <a:r>
              <a:rPr lang="en-US" sz="4000" b="1" dirty="0" smtClean="0">
                <a:solidFill>
                  <a:srgbClr val="072C62"/>
                </a:solidFill>
                <a:latin typeface="Arial"/>
                <a:cs typeface="Arial"/>
              </a:rPr>
              <a:t>XXX Rd.</a:t>
            </a:r>
          </a:p>
          <a:p>
            <a:pPr marL="0" indent="0">
              <a:buNone/>
            </a:pPr>
            <a:r>
              <a:rPr lang="en-US" sz="4000" b="1" dirty="0" smtClean="0">
                <a:solidFill>
                  <a:srgbClr val="072C62"/>
                </a:solidFill>
                <a:latin typeface="Arial"/>
                <a:cs typeface="Arial"/>
              </a:rPr>
              <a:t>Bethesda, MD (zip code)</a:t>
            </a:r>
          </a:p>
          <a:p>
            <a:pPr marL="0" indent="0">
              <a:buNone/>
            </a:pPr>
            <a:r>
              <a:rPr lang="en-US" sz="4000" b="1" dirty="0" smtClean="0">
                <a:solidFill>
                  <a:srgbClr val="072C62"/>
                </a:solidFill>
                <a:latin typeface="Arial"/>
                <a:cs typeface="Arial"/>
              </a:rPr>
              <a:t>USA</a:t>
            </a:r>
          </a:p>
          <a:p>
            <a:pPr marL="0" indent="0">
              <a:buNone/>
            </a:pPr>
            <a:endParaRPr lang="en-US" sz="4000" b="1" dirty="0">
              <a:solidFill>
                <a:srgbClr val="072C62"/>
              </a:solidFill>
              <a:latin typeface="Arial"/>
              <a:cs typeface="Arial"/>
            </a:endParaRPr>
          </a:p>
          <a:p>
            <a:pPr marL="0" indent="0">
              <a:buNone/>
            </a:pPr>
            <a:r>
              <a:rPr lang="en-US" sz="4000" b="1" dirty="0" smtClean="0">
                <a:solidFill>
                  <a:srgbClr val="072C62"/>
                </a:solidFill>
                <a:latin typeface="Arial"/>
                <a:cs typeface="Arial"/>
              </a:rPr>
              <a:t>Dear Prof. Mulholland: </a:t>
            </a:r>
            <a:r>
              <a:rPr lang="en-US" sz="4000" b="1" dirty="0" smtClean="0">
                <a:solidFill>
                  <a:srgbClr val="FF0000"/>
                </a:solidFill>
                <a:latin typeface="Arial"/>
                <a:cs typeface="Arial"/>
              </a:rPr>
              <a:t>(Salutation)</a:t>
            </a:r>
          </a:p>
          <a:p>
            <a:pPr marL="0" indent="0">
              <a:buNone/>
            </a:pPr>
            <a:endParaRPr lang="en-US" sz="4000" b="1" dirty="0">
              <a:latin typeface="Arial"/>
              <a:cs typeface="Arial"/>
            </a:endParaRPr>
          </a:p>
          <a:p>
            <a:pPr marL="0" indent="0">
              <a:buNone/>
            </a:pPr>
            <a:r>
              <a:rPr lang="en-US" sz="4000" b="1" dirty="0" smtClean="0">
                <a:solidFill>
                  <a:srgbClr val="072C62"/>
                </a:solidFill>
                <a:latin typeface="Arial"/>
                <a:cs typeface="Arial"/>
              </a:rPr>
              <a:t>Thank you very much for making a presentation to our research team during your recent visit to China</a:t>
            </a:r>
            <a:r>
              <a:rPr lang="en-US" sz="4000" b="1" dirty="0" smtClean="0">
                <a:latin typeface="Arial"/>
                <a:cs typeface="Arial"/>
              </a:rPr>
              <a:t>.</a:t>
            </a:r>
            <a:r>
              <a:rPr lang="en-US" sz="4000" b="1" dirty="0" smtClean="0">
                <a:solidFill>
                  <a:srgbClr val="FF0000"/>
                </a:solidFill>
                <a:latin typeface="Arial"/>
                <a:cs typeface="Arial"/>
              </a:rPr>
              <a:t> (purpose of letter – in this case, to say “thanks”)</a:t>
            </a:r>
          </a:p>
          <a:p>
            <a:pPr marL="0" indent="0">
              <a:buNone/>
            </a:pPr>
            <a:endParaRPr lang="en-US" sz="4000" b="1" dirty="0">
              <a:latin typeface="Arial"/>
              <a:cs typeface="Arial"/>
            </a:endParaRPr>
          </a:p>
          <a:p>
            <a:pPr marL="0" indent="0">
              <a:buNone/>
            </a:pPr>
            <a:r>
              <a:rPr lang="en-US" sz="4000" b="1" dirty="0" smtClean="0">
                <a:solidFill>
                  <a:srgbClr val="072C62"/>
                </a:solidFill>
                <a:latin typeface="Arial"/>
                <a:cs typeface="Arial"/>
              </a:rPr>
              <a:t>Many of the ideas you presented were very interesting and suggest possible new approaches we may apply in our own research. We look forward to maintaining cooperation with your laboratory on this and other topics in the future.  </a:t>
            </a:r>
            <a:r>
              <a:rPr lang="en-US" sz="4000" b="1" dirty="0" smtClean="0">
                <a:solidFill>
                  <a:srgbClr val="FF0000"/>
                </a:solidFill>
                <a:latin typeface="Arial"/>
                <a:cs typeface="Arial"/>
              </a:rPr>
              <a:t>(Additional details to support main purpose of letter)</a:t>
            </a:r>
          </a:p>
          <a:p>
            <a:pPr marL="0" indent="0">
              <a:buNone/>
            </a:pPr>
            <a:endParaRPr lang="en-US" sz="4000" b="1" dirty="0">
              <a:latin typeface="Arial"/>
              <a:cs typeface="Arial"/>
            </a:endParaRPr>
          </a:p>
          <a:p>
            <a:pPr marL="0" indent="0">
              <a:buNone/>
            </a:pPr>
            <a:r>
              <a:rPr lang="en-US" sz="4000" b="1" dirty="0" smtClean="0">
                <a:solidFill>
                  <a:srgbClr val="072C62"/>
                </a:solidFill>
                <a:latin typeface="Arial"/>
                <a:cs typeface="Arial"/>
              </a:rPr>
              <a:t>In addition, please send me a complete copy of the data you referred to in your talk. </a:t>
            </a:r>
            <a:r>
              <a:rPr lang="en-US" sz="4000" b="1" dirty="0" smtClean="0">
                <a:solidFill>
                  <a:srgbClr val="FF0000"/>
                </a:solidFill>
                <a:latin typeface="Arial"/>
                <a:cs typeface="Arial"/>
              </a:rPr>
              <a:t>(Other expectations)</a:t>
            </a:r>
          </a:p>
          <a:p>
            <a:pPr marL="0" indent="0">
              <a:buNone/>
            </a:pPr>
            <a:endParaRPr lang="en-US" sz="4000" b="1" dirty="0">
              <a:latin typeface="Arial"/>
              <a:cs typeface="Arial"/>
            </a:endParaRPr>
          </a:p>
          <a:p>
            <a:pPr marL="0" indent="0">
              <a:buNone/>
            </a:pPr>
            <a:r>
              <a:rPr lang="en-US" sz="4000" b="1" dirty="0" smtClean="0">
                <a:solidFill>
                  <a:srgbClr val="072C62"/>
                </a:solidFill>
                <a:latin typeface="Arial"/>
                <a:cs typeface="Arial"/>
              </a:rPr>
              <a:t>Thank you again for sharing your valuable time with us. </a:t>
            </a:r>
            <a:r>
              <a:rPr lang="en-US" sz="4000" b="1" dirty="0" smtClean="0">
                <a:solidFill>
                  <a:srgbClr val="FF0000"/>
                </a:solidFill>
                <a:latin typeface="Arial"/>
                <a:cs typeface="Arial"/>
              </a:rPr>
              <a:t>(Appreciation)</a:t>
            </a:r>
          </a:p>
          <a:p>
            <a:pPr marL="0" indent="0">
              <a:buNone/>
            </a:pPr>
            <a:endParaRPr lang="en-US" sz="4000" b="1" dirty="0">
              <a:latin typeface="Arial"/>
              <a:cs typeface="Arial"/>
            </a:endParaRPr>
          </a:p>
          <a:p>
            <a:pPr marL="0" indent="0">
              <a:buNone/>
            </a:pPr>
            <a:r>
              <a:rPr lang="en-US" sz="4000" b="1" dirty="0" smtClean="0">
                <a:solidFill>
                  <a:srgbClr val="072C62"/>
                </a:solidFill>
                <a:latin typeface="Arial"/>
                <a:cs typeface="Arial"/>
              </a:rPr>
              <a:t>Sincerely, </a:t>
            </a:r>
            <a:r>
              <a:rPr lang="en-US" sz="4000" b="1" dirty="0" smtClean="0">
                <a:solidFill>
                  <a:srgbClr val="FF0000"/>
                </a:solidFill>
                <a:latin typeface="Arial"/>
                <a:cs typeface="Arial"/>
              </a:rPr>
              <a:t>(Complimentary Close)</a:t>
            </a:r>
          </a:p>
          <a:p>
            <a:pPr marL="0" indent="0">
              <a:buNone/>
            </a:pPr>
            <a:endParaRPr lang="en-US" sz="4000" b="1" dirty="0">
              <a:latin typeface="Arial"/>
              <a:cs typeface="Arial"/>
            </a:endParaRPr>
          </a:p>
          <a:p>
            <a:pPr marL="0" indent="0">
              <a:buNone/>
            </a:pPr>
            <a:r>
              <a:rPr lang="en-US" sz="4000" b="1" dirty="0" smtClean="0">
                <a:solidFill>
                  <a:srgbClr val="FF0000"/>
                </a:solidFill>
                <a:latin typeface="Arial"/>
                <a:cs typeface="Arial"/>
              </a:rPr>
              <a:t>(Signature, in writing)</a:t>
            </a:r>
          </a:p>
          <a:p>
            <a:pPr marL="0" indent="0">
              <a:buNone/>
            </a:pPr>
            <a:endParaRPr lang="en-US" sz="4000" b="1" dirty="0">
              <a:latin typeface="Arial"/>
              <a:cs typeface="Arial"/>
            </a:endParaRPr>
          </a:p>
          <a:p>
            <a:pPr marL="0" indent="0">
              <a:buNone/>
            </a:pPr>
            <a:r>
              <a:rPr lang="en-US" sz="4000" b="1" dirty="0" smtClean="0">
                <a:solidFill>
                  <a:srgbClr val="072C62"/>
                </a:solidFill>
                <a:latin typeface="Arial"/>
                <a:cs typeface="Arial"/>
              </a:rPr>
              <a:t>Wang XX </a:t>
            </a:r>
            <a:r>
              <a:rPr lang="en-US" sz="4000" b="1" dirty="0" smtClean="0">
                <a:solidFill>
                  <a:srgbClr val="FF0000"/>
                </a:solidFill>
                <a:latin typeface="Arial"/>
                <a:cs typeface="Arial"/>
              </a:rPr>
              <a:t>(Full name of writer)</a:t>
            </a:r>
          </a:p>
          <a:p>
            <a:pPr marL="0" indent="0">
              <a:buNone/>
            </a:pPr>
            <a:r>
              <a:rPr lang="en-US" sz="4000" b="1" dirty="0" smtClean="0">
                <a:solidFill>
                  <a:srgbClr val="072C62"/>
                </a:solidFill>
                <a:latin typeface="Arial"/>
                <a:cs typeface="Arial"/>
              </a:rPr>
              <a:t>Professor of Molecular Biology </a:t>
            </a:r>
            <a:r>
              <a:rPr lang="en-US" sz="4000" b="1" dirty="0" smtClean="0">
                <a:solidFill>
                  <a:srgbClr val="FF0000"/>
                </a:solidFill>
                <a:latin typeface="Arial"/>
                <a:cs typeface="Arial"/>
              </a:rPr>
              <a:t>(Title of writer - optional)</a:t>
            </a:r>
          </a:p>
          <a:p>
            <a:pPr marL="0" indent="0">
              <a:buNone/>
            </a:pPr>
            <a:r>
              <a:rPr lang="en-US" sz="4000" b="1" dirty="0" smtClean="0">
                <a:solidFill>
                  <a:srgbClr val="072C62"/>
                </a:solidFill>
                <a:latin typeface="Arial"/>
                <a:cs typeface="Arial"/>
              </a:rPr>
              <a:t>Institute of Biochemistry and Cell Biology </a:t>
            </a:r>
            <a:r>
              <a:rPr lang="en-US" sz="4000" b="1" dirty="0" smtClean="0">
                <a:solidFill>
                  <a:srgbClr val="FF0000"/>
                </a:solidFill>
                <a:latin typeface="Arial"/>
                <a:cs typeface="Arial"/>
              </a:rPr>
              <a:t>(Writer’s unit – optional)</a:t>
            </a:r>
          </a:p>
          <a:p>
            <a:pPr marL="0" indent="0">
              <a:buNone/>
            </a:pPr>
            <a:endParaRPr lang="en-US" sz="4000" dirty="0">
              <a:latin typeface="Arial"/>
              <a:cs typeface="Arial"/>
            </a:endParaRPr>
          </a:p>
          <a:p>
            <a:pPr marL="0" indent="0">
              <a:buNone/>
            </a:pPr>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125</a:t>
            </a:fld>
            <a:endParaRPr lang="en-US" dirty="0"/>
          </a:p>
        </p:txBody>
      </p:sp>
    </p:spTree>
    <p:extLst>
      <p:ext uri="{BB962C8B-B14F-4D97-AF65-F5344CB8AC3E}">
        <p14:creationId xmlns:p14="http://schemas.microsoft.com/office/powerpoint/2010/main" val="25886760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w="12700" cmpd="sng">
            <a:solidFill>
              <a:schemeClr val="bg2">
                <a:lumMod val="50000"/>
              </a:schemeClr>
            </a:solidFill>
          </a:ln>
        </p:spPr>
        <p:txBody>
          <a:bodyPr vert="horz" lIns="91440" tIns="45720" rIns="91440" bIns="45720" rtlCol="0" anchor="ctr">
            <a:normAutofit fontScale="90000"/>
          </a:bodyPr>
          <a:lstStyle/>
          <a:p>
            <a:r>
              <a:rPr lang="en-US" dirty="0">
                <a:solidFill>
                  <a:srgbClr val="072C62"/>
                </a:solidFill>
                <a:latin typeface="American Typewriter"/>
                <a:cs typeface="American Typewriter"/>
              </a:rPr>
              <a:t>Main </a:t>
            </a:r>
            <a:r>
              <a:rPr lang="en-US" dirty="0" smtClean="0">
                <a:solidFill>
                  <a:srgbClr val="072C62"/>
                </a:solidFill>
                <a:latin typeface="American Typewriter"/>
                <a:cs typeface="American Typewriter"/>
              </a:rPr>
              <a:t>Writing Formats for CAS</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lnSpcReduction="10000"/>
          </a:bodyPr>
          <a:lstStyle/>
          <a:p>
            <a:pPr>
              <a:lnSpc>
                <a:spcPct val="110000"/>
              </a:lnSpc>
            </a:pPr>
            <a:r>
              <a:rPr lang="en-US" sz="2000" b="1" dirty="0" smtClean="0">
                <a:solidFill>
                  <a:srgbClr val="072C62"/>
                </a:solidFill>
                <a:latin typeface="Arial"/>
                <a:cs typeface="Arial"/>
              </a:rPr>
              <a:t>Journalistic </a:t>
            </a:r>
            <a:r>
              <a:rPr lang="en-US" sz="2000" b="1" dirty="0" smtClean="0">
                <a:solidFill>
                  <a:srgbClr val="072C62"/>
                </a:solidFill>
                <a:latin typeface="Zapf Dingbats"/>
                <a:ea typeface="Zapf Dingbats"/>
                <a:cs typeface="Zapf Dingbats"/>
                <a:sym typeface="Zapf Dingbats"/>
              </a:rPr>
              <a:t>✓</a:t>
            </a:r>
            <a:endParaRPr lang="en-US" sz="2000" b="1" dirty="0" smtClean="0">
              <a:solidFill>
                <a:srgbClr val="072C62"/>
              </a:solidFill>
              <a:latin typeface="Arial"/>
              <a:cs typeface="Arial"/>
            </a:endParaRPr>
          </a:p>
          <a:p>
            <a:pPr lvl="1">
              <a:lnSpc>
                <a:spcPct val="110000"/>
              </a:lnSpc>
            </a:pPr>
            <a:r>
              <a:rPr lang="en-US" sz="1900" dirty="0" smtClean="0">
                <a:solidFill>
                  <a:srgbClr val="072C62"/>
                </a:solidFill>
                <a:latin typeface="Arial"/>
                <a:cs typeface="Arial"/>
              </a:rPr>
              <a:t>Press releases</a:t>
            </a:r>
          </a:p>
          <a:p>
            <a:pPr lvl="1">
              <a:lnSpc>
                <a:spcPct val="110000"/>
              </a:lnSpc>
            </a:pPr>
            <a:r>
              <a:rPr lang="en-US" sz="1900" dirty="0" smtClean="0">
                <a:solidFill>
                  <a:srgbClr val="072C62"/>
                </a:solidFill>
                <a:latin typeface="Arial"/>
                <a:cs typeface="Arial"/>
              </a:rPr>
              <a:t>Website news stories</a:t>
            </a:r>
          </a:p>
          <a:p>
            <a:pPr>
              <a:lnSpc>
                <a:spcPct val="110000"/>
              </a:lnSpc>
            </a:pPr>
            <a:r>
              <a:rPr lang="en-US" sz="2000" b="1" dirty="0" smtClean="0">
                <a:solidFill>
                  <a:srgbClr val="072C62"/>
                </a:solidFill>
                <a:latin typeface="Arial"/>
                <a:cs typeface="Arial"/>
              </a:rPr>
              <a:t>Presentation style </a:t>
            </a:r>
            <a:r>
              <a:rPr lang="en-US" sz="2000" b="1" dirty="0" smtClean="0">
                <a:solidFill>
                  <a:srgbClr val="072C62"/>
                </a:solidFill>
                <a:latin typeface="Zapf Dingbats"/>
                <a:ea typeface="Zapf Dingbats"/>
                <a:cs typeface="Zapf Dingbats"/>
                <a:sym typeface="Zapf Dingbats"/>
              </a:rPr>
              <a:t>✓</a:t>
            </a:r>
            <a:endParaRPr lang="en-US" sz="2000" b="1" dirty="0" smtClean="0">
              <a:solidFill>
                <a:srgbClr val="072C62"/>
              </a:solidFill>
              <a:latin typeface="Arial"/>
              <a:cs typeface="Arial"/>
            </a:endParaRPr>
          </a:p>
          <a:p>
            <a:pPr lvl="1">
              <a:lnSpc>
                <a:spcPct val="110000"/>
              </a:lnSpc>
            </a:pPr>
            <a:r>
              <a:rPr lang="en-US" sz="1900" dirty="0" smtClean="0">
                <a:solidFill>
                  <a:srgbClr val="072C62"/>
                </a:solidFill>
                <a:latin typeface="Arial"/>
                <a:cs typeface="Arial"/>
              </a:rPr>
              <a:t>Annual report</a:t>
            </a:r>
          </a:p>
          <a:p>
            <a:pPr lvl="1">
              <a:lnSpc>
                <a:spcPct val="110000"/>
              </a:lnSpc>
            </a:pPr>
            <a:r>
              <a:rPr lang="en-US" sz="1900" dirty="0" smtClean="0">
                <a:solidFill>
                  <a:srgbClr val="072C62"/>
                </a:solidFill>
                <a:latin typeface="Arial"/>
                <a:cs typeface="Arial"/>
              </a:rPr>
              <a:t>Most Website materials</a:t>
            </a:r>
          </a:p>
          <a:p>
            <a:pPr lvl="1">
              <a:lnSpc>
                <a:spcPct val="110000"/>
              </a:lnSpc>
            </a:pPr>
            <a:r>
              <a:rPr lang="en-US" sz="1900" dirty="0" smtClean="0">
                <a:solidFill>
                  <a:srgbClr val="072C62"/>
                </a:solidFill>
                <a:latin typeface="Arial"/>
                <a:cs typeface="Arial"/>
              </a:rPr>
              <a:t>Reports, etc. to international organizations, etc.</a:t>
            </a:r>
          </a:p>
          <a:p>
            <a:pPr lvl="1">
              <a:lnSpc>
                <a:spcPct val="110000"/>
              </a:lnSpc>
            </a:pPr>
            <a:r>
              <a:rPr lang="en-US" sz="1900" dirty="0" smtClean="0">
                <a:solidFill>
                  <a:srgbClr val="072C62"/>
                </a:solidFill>
                <a:latin typeface="Arial"/>
                <a:cs typeface="Arial"/>
              </a:rPr>
              <a:t>Speeches</a:t>
            </a:r>
          </a:p>
          <a:p>
            <a:pPr>
              <a:lnSpc>
                <a:spcPct val="110000"/>
              </a:lnSpc>
            </a:pPr>
            <a:r>
              <a:rPr lang="en-US" sz="2000" b="1" dirty="0" smtClean="0">
                <a:solidFill>
                  <a:srgbClr val="072C62"/>
                </a:solidFill>
                <a:latin typeface="Arial"/>
                <a:cs typeface="Arial"/>
              </a:rPr>
              <a:t>“Personal” </a:t>
            </a:r>
            <a:r>
              <a:rPr lang="en-US" sz="2000" b="1" dirty="0" smtClean="0">
                <a:solidFill>
                  <a:srgbClr val="072C62"/>
                </a:solidFill>
                <a:latin typeface="Zapf Dingbats"/>
                <a:ea typeface="Zapf Dingbats"/>
                <a:cs typeface="Zapf Dingbats"/>
                <a:sym typeface="Zapf Dingbats"/>
              </a:rPr>
              <a:t>✓</a:t>
            </a:r>
            <a:endParaRPr lang="en-US" sz="2000" b="1" dirty="0" smtClean="0">
              <a:solidFill>
                <a:srgbClr val="072C62"/>
              </a:solidFill>
              <a:latin typeface="Arial"/>
              <a:cs typeface="Arial"/>
            </a:endParaRPr>
          </a:p>
          <a:p>
            <a:pPr lvl="1">
              <a:lnSpc>
                <a:spcPct val="110000"/>
              </a:lnSpc>
            </a:pPr>
            <a:r>
              <a:rPr lang="en-US" sz="1900" dirty="0" smtClean="0">
                <a:solidFill>
                  <a:srgbClr val="072C62"/>
                </a:solidFill>
                <a:latin typeface="Arial"/>
                <a:cs typeface="Arial"/>
              </a:rPr>
              <a:t>Letters, e-mails, etc. to colleagues</a:t>
            </a:r>
          </a:p>
          <a:p>
            <a:pPr>
              <a:lnSpc>
                <a:spcPct val="110000"/>
              </a:lnSpc>
            </a:pPr>
            <a:r>
              <a:rPr lang="en-US" sz="2000" b="1" dirty="0" smtClean="0">
                <a:solidFill>
                  <a:srgbClr val="072C62"/>
                </a:solidFill>
                <a:latin typeface="Arial"/>
                <a:cs typeface="Arial"/>
              </a:rPr>
              <a:t>Academic</a:t>
            </a:r>
          </a:p>
          <a:p>
            <a:pPr lvl="1">
              <a:lnSpc>
                <a:spcPct val="110000"/>
              </a:lnSpc>
            </a:pPr>
            <a:r>
              <a:rPr lang="en-US" sz="1900" dirty="0" smtClean="0">
                <a:solidFill>
                  <a:srgbClr val="072C62"/>
                </a:solidFill>
                <a:latin typeface="Arial"/>
                <a:cs typeface="Arial"/>
              </a:rPr>
              <a:t>Journal articles</a:t>
            </a:r>
          </a:p>
          <a:p>
            <a:pPr lvl="1">
              <a:lnSpc>
                <a:spcPct val="110000"/>
              </a:lnSpc>
            </a:pPr>
            <a:r>
              <a:rPr lang="en-US" sz="1900" dirty="0" smtClean="0">
                <a:solidFill>
                  <a:srgbClr val="072C62"/>
                </a:solidFill>
                <a:latin typeface="Arial"/>
                <a:cs typeface="Arial"/>
              </a:rPr>
              <a:t>Abstracts</a:t>
            </a:r>
          </a:p>
          <a:p>
            <a:endParaRPr lang="en-US" sz="2400" dirty="0">
              <a:solidFill>
                <a:srgbClr val="072C62"/>
              </a:solidFill>
            </a:endParaRPr>
          </a:p>
        </p:txBody>
      </p:sp>
      <p:sp>
        <p:nvSpPr>
          <p:cNvPr id="5" name="Slide Number Placeholder 4"/>
          <p:cNvSpPr>
            <a:spLocks noGrp="1"/>
          </p:cNvSpPr>
          <p:nvPr>
            <p:ph type="sldNum" sz="quarter" idx="12"/>
          </p:nvPr>
        </p:nvSpPr>
        <p:spPr/>
        <p:txBody>
          <a:bodyPr/>
          <a:lstStyle/>
          <a:p>
            <a:fld id="{3EBE616F-279E-3646-8D0A-0FCACB4D929D}" type="slidenum">
              <a:rPr lang="en-US" smtClean="0"/>
              <a:t>13</a:t>
            </a:fld>
            <a:endParaRPr lang="en-US" dirty="0"/>
          </a:p>
        </p:txBody>
      </p:sp>
    </p:spTree>
    <p:extLst>
      <p:ext uri="{BB962C8B-B14F-4D97-AF65-F5344CB8AC3E}">
        <p14:creationId xmlns:p14="http://schemas.microsoft.com/office/powerpoint/2010/main" val="15989852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58746"/>
            <a:ext cx="8229600" cy="2493818"/>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Different Formats –</a:t>
            </a:r>
            <a:br>
              <a:rPr lang="en-US" dirty="0">
                <a:solidFill>
                  <a:srgbClr val="072C62"/>
                </a:solidFill>
                <a:latin typeface="American Typewriter"/>
                <a:cs typeface="American Typewriter"/>
              </a:rPr>
            </a:br>
            <a:r>
              <a:rPr lang="en-US" dirty="0">
                <a:solidFill>
                  <a:srgbClr val="072C62"/>
                </a:solidFill>
                <a:latin typeface="American Typewriter"/>
                <a:cs typeface="American Typewriter"/>
              </a:rPr>
              <a:t>Common </a:t>
            </a:r>
            <a:r>
              <a:rPr lang="en-US" dirty="0" smtClean="0">
                <a:solidFill>
                  <a:srgbClr val="072C62"/>
                </a:solidFill>
                <a:latin typeface="American Typewriter"/>
                <a:cs typeface="American Typewriter"/>
              </a:rPr>
              <a:t>Requirements</a:t>
            </a: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14</a:t>
            </a:fld>
            <a:endParaRPr lang="en-US" dirty="0"/>
          </a:p>
        </p:txBody>
      </p:sp>
    </p:spTree>
    <p:extLst>
      <p:ext uri="{BB962C8B-B14F-4D97-AF65-F5344CB8AC3E}">
        <p14:creationId xmlns:p14="http://schemas.microsoft.com/office/powerpoint/2010/main" val="1790310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Good Writing Should Be:</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595424"/>
            <a:ext cx="8229600" cy="4530739"/>
          </a:xfrm>
          <a:ln w="12700" cmpd="sng">
            <a:solidFill>
              <a:schemeClr val="bg2">
                <a:lumMod val="50000"/>
              </a:schemeClr>
            </a:solidFill>
          </a:ln>
        </p:spPr>
        <p:txBody>
          <a:bodyPr>
            <a:normAutofit/>
          </a:bodyPr>
          <a:lstStyle/>
          <a:p>
            <a:pPr marL="0" indent="0" algn="ctr">
              <a:buNone/>
            </a:pPr>
            <a:endParaRPr lang="en-US" dirty="0" smtClean="0">
              <a:solidFill>
                <a:srgbClr val="072C62"/>
              </a:solidFill>
              <a:latin typeface="Arial"/>
              <a:cs typeface="Arial"/>
            </a:endParaRPr>
          </a:p>
          <a:p>
            <a:pPr marL="0" indent="0" algn="ctr">
              <a:buNone/>
            </a:pPr>
            <a:r>
              <a:rPr lang="en-US" sz="4400" b="1" dirty="0" smtClean="0">
                <a:solidFill>
                  <a:srgbClr val="072C62"/>
                </a:solidFill>
                <a:latin typeface="Arial"/>
                <a:cs typeface="Arial"/>
              </a:rPr>
              <a:t>Correct</a:t>
            </a:r>
          </a:p>
          <a:p>
            <a:pPr marL="0" indent="0" algn="ctr">
              <a:buNone/>
            </a:pPr>
            <a:r>
              <a:rPr lang="en-US" sz="4400" b="1" dirty="0" smtClean="0">
                <a:solidFill>
                  <a:srgbClr val="072C62"/>
                </a:solidFill>
                <a:latin typeface="Arial"/>
                <a:cs typeface="Arial"/>
              </a:rPr>
              <a:t>Clear</a:t>
            </a:r>
          </a:p>
          <a:p>
            <a:pPr marL="0" indent="0" algn="ctr">
              <a:buNone/>
            </a:pPr>
            <a:r>
              <a:rPr lang="en-US" sz="4400" b="1" dirty="0" smtClean="0">
                <a:solidFill>
                  <a:srgbClr val="072C62"/>
                </a:solidFill>
                <a:latin typeface="Arial"/>
                <a:cs typeface="Arial"/>
              </a:rPr>
              <a:t>Concise</a:t>
            </a:r>
          </a:p>
          <a:p>
            <a:pPr marL="0" indent="0" algn="ctr">
              <a:buNone/>
            </a:pPr>
            <a:r>
              <a:rPr lang="en-US" sz="4400" b="1" dirty="0" smtClean="0">
                <a:solidFill>
                  <a:srgbClr val="072C62"/>
                </a:solidFill>
                <a:latin typeface="Arial"/>
                <a:cs typeface="Arial"/>
              </a:rPr>
              <a:t>Compelling</a:t>
            </a:r>
          </a:p>
          <a:p>
            <a:endParaRPr lang="en-US" sz="4400" dirty="0">
              <a:solidFill>
                <a:srgbClr val="595959"/>
              </a:solidFill>
              <a:latin typeface="American Typewriter"/>
              <a:cs typeface="American Typewriter"/>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15</a:t>
            </a:fld>
            <a:endParaRPr lang="en-US" dirty="0"/>
          </a:p>
        </p:txBody>
      </p:sp>
    </p:spTree>
    <p:extLst>
      <p:ext uri="{BB962C8B-B14F-4D97-AF65-F5344CB8AC3E}">
        <p14:creationId xmlns:p14="http://schemas.microsoft.com/office/powerpoint/2010/main" val="2915694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Correct</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a:lnSpc>
                <a:spcPct val="140000"/>
              </a:lnSpc>
            </a:pPr>
            <a:r>
              <a:rPr lang="en-US" dirty="0">
                <a:solidFill>
                  <a:srgbClr val="072C62"/>
                </a:solidFill>
                <a:latin typeface="Arial"/>
                <a:cs typeface="Arial"/>
              </a:rPr>
              <a:t>No factual </a:t>
            </a:r>
            <a:r>
              <a:rPr lang="en-US" dirty="0" smtClean="0">
                <a:solidFill>
                  <a:srgbClr val="072C62"/>
                </a:solidFill>
                <a:latin typeface="Arial"/>
                <a:cs typeface="Arial"/>
              </a:rPr>
              <a:t>errors</a:t>
            </a:r>
            <a:endParaRPr lang="en-US" dirty="0">
              <a:solidFill>
                <a:srgbClr val="072C62"/>
              </a:solidFill>
              <a:latin typeface="Arial"/>
              <a:cs typeface="Arial"/>
            </a:endParaRPr>
          </a:p>
          <a:p>
            <a:pPr>
              <a:lnSpc>
                <a:spcPct val="140000"/>
              </a:lnSpc>
            </a:pPr>
            <a:r>
              <a:rPr lang="en-US" dirty="0">
                <a:solidFill>
                  <a:srgbClr val="072C62"/>
                </a:solidFill>
                <a:latin typeface="Arial"/>
                <a:cs typeface="Arial"/>
              </a:rPr>
              <a:t>No grammatical </a:t>
            </a:r>
            <a:r>
              <a:rPr lang="en-US" dirty="0" smtClean="0">
                <a:solidFill>
                  <a:srgbClr val="072C62"/>
                </a:solidFill>
                <a:latin typeface="Arial"/>
                <a:cs typeface="Arial"/>
              </a:rPr>
              <a:t>errors</a:t>
            </a:r>
            <a:endParaRPr lang="en-US" dirty="0">
              <a:solidFill>
                <a:srgbClr val="072C62"/>
              </a:solidFill>
              <a:latin typeface="Arial"/>
              <a:cs typeface="Arial"/>
            </a:endParaRPr>
          </a:p>
          <a:p>
            <a:pPr>
              <a:lnSpc>
                <a:spcPct val="140000"/>
              </a:lnSpc>
            </a:pPr>
            <a:r>
              <a:rPr lang="en-US" dirty="0">
                <a:solidFill>
                  <a:srgbClr val="072C62"/>
                </a:solidFill>
                <a:latin typeface="Arial"/>
                <a:cs typeface="Arial"/>
              </a:rPr>
              <a:t>No misuse of </a:t>
            </a:r>
            <a:r>
              <a:rPr lang="en-US" dirty="0" smtClean="0">
                <a:solidFill>
                  <a:srgbClr val="072C62"/>
                </a:solidFill>
                <a:latin typeface="Arial"/>
                <a:cs typeface="Arial"/>
              </a:rPr>
              <a:t>word</a:t>
            </a:r>
            <a:endParaRPr lang="en-US" dirty="0">
              <a:solidFill>
                <a:srgbClr val="072C62"/>
              </a:solidFill>
              <a:latin typeface="Arial"/>
              <a:cs typeface="Arial"/>
            </a:endParaRPr>
          </a:p>
          <a:p>
            <a:pPr>
              <a:lnSpc>
                <a:spcPct val="140000"/>
              </a:lnSpc>
            </a:pPr>
            <a:r>
              <a:rPr lang="en-US" dirty="0">
                <a:solidFill>
                  <a:srgbClr val="072C62"/>
                </a:solidFill>
                <a:latin typeface="Arial"/>
                <a:cs typeface="Arial"/>
              </a:rPr>
              <a:t>No spelling </a:t>
            </a:r>
            <a:r>
              <a:rPr lang="en-US" dirty="0" smtClean="0">
                <a:solidFill>
                  <a:srgbClr val="072C62"/>
                </a:solidFill>
                <a:latin typeface="Arial"/>
                <a:cs typeface="Arial"/>
              </a:rPr>
              <a:t>mistakes</a:t>
            </a:r>
            <a:endParaRPr lang="en-US" dirty="0">
              <a:solidFill>
                <a:srgbClr val="072C62"/>
              </a:solidFill>
              <a:latin typeface="Arial"/>
              <a:cs typeface="Arial"/>
            </a:endParaRPr>
          </a:p>
          <a:p>
            <a:pPr>
              <a:lnSpc>
                <a:spcPct val="140000"/>
              </a:lnSpc>
            </a:pPr>
            <a:r>
              <a:rPr lang="en-US" dirty="0">
                <a:solidFill>
                  <a:srgbClr val="072C62"/>
                </a:solidFill>
                <a:latin typeface="Arial"/>
                <a:cs typeface="Arial"/>
              </a:rPr>
              <a:t>No proofreading errors</a:t>
            </a:r>
          </a:p>
          <a:p>
            <a:pPr>
              <a:lnSpc>
                <a:spcPct val="140000"/>
              </a:lnSpc>
            </a:pPr>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16</a:t>
            </a:fld>
            <a:endParaRPr lang="en-US" dirty="0"/>
          </a:p>
        </p:txBody>
      </p:sp>
    </p:spTree>
    <p:extLst>
      <p:ext uri="{BB962C8B-B14F-4D97-AF65-F5344CB8AC3E}">
        <p14:creationId xmlns:p14="http://schemas.microsoft.com/office/powerpoint/2010/main" val="362402263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Clear</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a:bodyPr>
          <a:lstStyle/>
          <a:p>
            <a:pPr>
              <a:lnSpc>
                <a:spcPct val="120000"/>
              </a:lnSpc>
            </a:pPr>
            <a:r>
              <a:rPr lang="en-US" dirty="0">
                <a:solidFill>
                  <a:srgbClr val="072C62"/>
                </a:solidFill>
                <a:latin typeface="Arial"/>
                <a:cs typeface="Arial"/>
              </a:rPr>
              <a:t>I</a:t>
            </a:r>
            <a:r>
              <a:rPr lang="en-US" dirty="0" smtClean="0">
                <a:solidFill>
                  <a:srgbClr val="072C62"/>
                </a:solidFill>
                <a:latin typeface="Arial"/>
                <a:cs typeface="Arial"/>
              </a:rPr>
              <a:t>mportant points of sentences, paragraphs, articles, etc. are clear</a:t>
            </a:r>
            <a:endParaRPr lang="en-US" dirty="0">
              <a:solidFill>
                <a:srgbClr val="072C62"/>
              </a:solidFill>
              <a:latin typeface="Arial"/>
              <a:cs typeface="Arial"/>
            </a:endParaRPr>
          </a:p>
          <a:p>
            <a:pPr>
              <a:lnSpc>
                <a:spcPct val="120000"/>
              </a:lnSpc>
            </a:pPr>
            <a:r>
              <a:rPr lang="en-US" dirty="0" smtClean="0">
                <a:solidFill>
                  <a:srgbClr val="072C62"/>
                </a:solidFill>
                <a:latin typeface="Arial"/>
                <a:cs typeface="Arial"/>
              </a:rPr>
              <a:t>No ambiguity</a:t>
            </a:r>
            <a:endParaRPr lang="en-US" dirty="0">
              <a:solidFill>
                <a:srgbClr val="072C62"/>
              </a:solidFill>
              <a:latin typeface="Arial"/>
              <a:cs typeface="Arial"/>
            </a:endParaRPr>
          </a:p>
          <a:p>
            <a:pPr>
              <a:lnSpc>
                <a:spcPct val="120000"/>
              </a:lnSpc>
            </a:pPr>
            <a:r>
              <a:rPr lang="en-US" dirty="0">
                <a:solidFill>
                  <a:srgbClr val="072C62"/>
                </a:solidFill>
                <a:latin typeface="Arial"/>
                <a:cs typeface="Arial"/>
              </a:rPr>
              <a:t>Modification is </a:t>
            </a:r>
            <a:r>
              <a:rPr lang="en-US" dirty="0" smtClean="0">
                <a:solidFill>
                  <a:srgbClr val="072C62"/>
                </a:solidFill>
                <a:latin typeface="Arial"/>
                <a:cs typeface="Arial"/>
              </a:rPr>
              <a:t>clear</a:t>
            </a:r>
            <a:endParaRPr lang="en-US" dirty="0">
              <a:solidFill>
                <a:srgbClr val="072C62"/>
              </a:solidFill>
              <a:latin typeface="Arial"/>
              <a:cs typeface="Arial"/>
            </a:endParaRPr>
          </a:p>
          <a:p>
            <a:pPr>
              <a:lnSpc>
                <a:spcPct val="120000"/>
              </a:lnSpc>
            </a:pPr>
            <a:r>
              <a:rPr lang="en-US" dirty="0">
                <a:solidFill>
                  <a:srgbClr val="072C62"/>
                </a:solidFill>
                <a:latin typeface="Arial"/>
                <a:cs typeface="Arial"/>
              </a:rPr>
              <a:t>Chronology is clear</a:t>
            </a:r>
          </a:p>
          <a:p>
            <a:pPr>
              <a:lnSpc>
                <a:spcPct val="120000"/>
              </a:lnSpc>
            </a:pPr>
            <a:r>
              <a:rPr lang="en-US" dirty="0" smtClean="0">
                <a:solidFill>
                  <a:srgbClr val="072C62"/>
                </a:solidFill>
                <a:latin typeface="Arial"/>
                <a:cs typeface="Arial"/>
              </a:rPr>
              <a:t>Cause </a:t>
            </a:r>
            <a:r>
              <a:rPr lang="en-US" dirty="0">
                <a:solidFill>
                  <a:srgbClr val="072C62"/>
                </a:solidFill>
                <a:latin typeface="Arial"/>
                <a:cs typeface="Arial"/>
              </a:rPr>
              <a:t>and effect relationships are </a:t>
            </a:r>
            <a:r>
              <a:rPr lang="en-US" dirty="0" smtClean="0">
                <a:solidFill>
                  <a:srgbClr val="072C62"/>
                </a:solidFill>
                <a:latin typeface="Arial"/>
                <a:cs typeface="Arial"/>
              </a:rPr>
              <a:t>clear</a:t>
            </a:r>
            <a:endParaRPr lang="en-US" dirty="0">
              <a:solidFill>
                <a:srgbClr val="072C62"/>
              </a:solidFill>
              <a:latin typeface="Arial"/>
              <a:cs typeface="Arial"/>
            </a:endParaRPr>
          </a:p>
          <a:p>
            <a:pPr>
              <a:lnSpc>
                <a:spcPct val="120000"/>
              </a:lnSpc>
            </a:pPr>
            <a:r>
              <a:rPr lang="en-US" dirty="0" smtClean="0">
                <a:solidFill>
                  <a:srgbClr val="072C62"/>
                </a:solidFill>
                <a:latin typeface="Arial"/>
                <a:cs typeface="Arial"/>
              </a:rPr>
              <a:t>Writer quickly gets </a:t>
            </a:r>
            <a:r>
              <a:rPr lang="en-US" dirty="0">
                <a:solidFill>
                  <a:srgbClr val="072C62"/>
                </a:solidFill>
                <a:latin typeface="Arial"/>
                <a:cs typeface="Arial"/>
              </a:rPr>
              <a:t>to the point</a:t>
            </a:r>
          </a:p>
          <a:p>
            <a:endParaRPr lang="en-US" dirty="0">
              <a:latin typeface="American Typewriter"/>
              <a:cs typeface="American Typewriter"/>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17</a:t>
            </a:fld>
            <a:endParaRPr lang="en-US" dirty="0"/>
          </a:p>
        </p:txBody>
      </p:sp>
    </p:spTree>
    <p:extLst>
      <p:ext uri="{BB962C8B-B14F-4D97-AF65-F5344CB8AC3E}">
        <p14:creationId xmlns:p14="http://schemas.microsoft.com/office/powerpoint/2010/main" val="8231273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Concise</a:t>
            </a:r>
          </a:p>
        </p:txBody>
      </p:sp>
      <p:sp>
        <p:nvSpPr>
          <p:cNvPr id="3" name="Content Placeholder 2"/>
          <p:cNvSpPr>
            <a:spLocks noGrp="1"/>
          </p:cNvSpPr>
          <p:nvPr>
            <p:ph idx="1"/>
          </p:nvPr>
        </p:nvSpPr>
        <p:spPr>
          <a:ln w="12700" cmpd="sng">
            <a:solidFill>
              <a:schemeClr val="bg2">
                <a:lumMod val="50000"/>
              </a:schemeClr>
            </a:solidFill>
          </a:ln>
        </p:spPr>
        <p:txBody>
          <a:bodyPr/>
          <a:lstStyle/>
          <a:p>
            <a:pPr>
              <a:lnSpc>
                <a:spcPct val="130000"/>
              </a:lnSpc>
            </a:pPr>
            <a:r>
              <a:rPr lang="en-US" dirty="0">
                <a:solidFill>
                  <a:srgbClr val="072C62"/>
                </a:solidFill>
                <a:latin typeface="Arial"/>
                <a:cs typeface="Arial"/>
              </a:rPr>
              <a:t>Meaning is expressed in as few words as </a:t>
            </a:r>
            <a:r>
              <a:rPr lang="en-US" dirty="0" smtClean="0">
                <a:solidFill>
                  <a:srgbClr val="072C62"/>
                </a:solidFill>
                <a:latin typeface="Arial"/>
                <a:cs typeface="Arial"/>
              </a:rPr>
              <a:t>possible</a:t>
            </a:r>
          </a:p>
          <a:p>
            <a:pPr>
              <a:lnSpc>
                <a:spcPct val="130000"/>
              </a:lnSpc>
            </a:pPr>
            <a:r>
              <a:rPr lang="en-US" dirty="0">
                <a:solidFill>
                  <a:srgbClr val="072C62"/>
                </a:solidFill>
                <a:latin typeface="Arial"/>
                <a:cs typeface="Arial"/>
              </a:rPr>
              <a:t>Unnecessary modification </a:t>
            </a:r>
            <a:r>
              <a:rPr lang="en-US" dirty="0" smtClean="0">
                <a:solidFill>
                  <a:srgbClr val="072C62"/>
                </a:solidFill>
                <a:latin typeface="Arial"/>
                <a:cs typeface="Arial"/>
              </a:rPr>
              <a:t>eliminated</a:t>
            </a:r>
          </a:p>
          <a:p>
            <a:pPr>
              <a:lnSpc>
                <a:spcPct val="130000"/>
              </a:lnSpc>
            </a:pPr>
            <a:r>
              <a:rPr lang="en-US" dirty="0" smtClean="0">
                <a:solidFill>
                  <a:srgbClr val="072C62"/>
                </a:solidFill>
                <a:latin typeface="Arial"/>
                <a:cs typeface="Arial"/>
              </a:rPr>
              <a:t>Omit information that readers can assume</a:t>
            </a:r>
          </a:p>
          <a:p>
            <a:pPr marL="0" indent="0">
              <a:buNone/>
            </a:pPr>
            <a:endParaRPr lang="en-US" dirty="0">
              <a:latin typeface="American Typewriter"/>
              <a:cs typeface="American Typewriter"/>
            </a:endParaRPr>
          </a:p>
          <a:p>
            <a:pPr marL="0" indent="0">
              <a:buNone/>
            </a:pPr>
            <a:endParaRPr lang="en-US" dirty="0">
              <a:latin typeface="American Typewriter"/>
              <a:cs typeface="American Typewriter"/>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18</a:t>
            </a:fld>
            <a:endParaRPr lang="en-US" dirty="0"/>
          </a:p>
        </p:txBody>
      </p:sp>
    </p:spTree>
    <p:extLst>
      <p:ext uri="{BB962C8B-B14F-4D97-AF65-F5344CB8AC3E}">
        <p14:creationId xmlns:p14="http://schemas.microsoft.com/office/powerpoint/2010/main" val="367916329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Compelling</a:t>
            </a:r>
          </a:p>
        </p:txBody>
      </p:sp>
      <p:sp>
        <p:nvSpPr>
          <p:cNvPr id="3" name="Content Placeholder 2"/>
          <p:cNvSpPr>
            <a:spLocks noGrp="1"/>
          </p:cNvSpPr>
          <p:nvPr>
            <p:ph idx="1"/>
          </p:nvPr>
        </p:nvSpPr>
        <p:spPr>
          <a:ln w="12700" cmpd="sng">
            <a:solidFill>
              <a:schemeClr val="bg2">
                <a:lumMod val="50000"/>
              </a:schemeClr>
            </a:solidFill>
          </a:ln>
        </p:spPr>
        <p:txBody>
          <a:bodyPr>
            <a:normAutofit lnSpcReduction="10000"/>
          </a:bodyPr>
          <a:lstStyle/>
          <a:p>
            <a:pPr>
              <a:lnSpc>
                <a:spcPct val="120000"/>
              </a:lnSpc>
            </a:pPr>
            <a:r>
              <a:rPr lang="en-US" sz="2800" dirty="0" smtClean="0">
                <a:solidFill>
                  <a:srgbClr val="072C62"/>
                </a:solidFill>
                <a:latin typeface="Arial"/>
                <a:cs typeface="Arial"/>
              </a:rPr>
              <a:t>Writing </a:t>
            </a:r>
            <a:r>
              <a:rPr lang="en-US" sz="2800" dirty="0">
                <a:solidFill>
                  <a:srgbClr val="072C62"/>
                </a:solidFill>
                <a:latin typeface="Arial"/>
                <a:cs typeface="Arial"/>
              </a:rPr>
              <a:t>style </a:t>
            </a:r>
            <a:r>
              <a:rPr lang="en-US" sz="2800" dirty="0" smtClean="0">
                <a:solidFill>
                  <a:srgbClr val="072C62"/>
                </a:solidFill>
                <a:latin typeface="Arial"/>
                <a:cs typeface="Arial"/>
              </a:rPr>
              <a:t>draws </a:t>
            </a:r>
            <a:r>
              <a:rPr lang="en-US" sz="2800" dirty="0">
                <a:solidFill>
                  <a:srgbClr val="072C62"/>
                </a:solidFill>
                <a:latin typeface="Arial"/>
                <a:cs typeface="Arial"/>
              </a:rPr>
              <a:t>the reader in and encourages her/him to finish the </a:t>
            </a:r>
            <a:r>
              <a:rPr lang="en-US" sz="2800" dirty="0" smtClean="0">
                <a:solidFill>
                  <a:srgbClr val="072C62"/>
                </a:solidFill>
                <a:latin typeface="Arial"/>
                <a:cs typeface="Arial"/>
              </a:rPr>
              <a:t>piece</a:t>
            </a:r>
          </a:p>
          <a:p>
            <a:pPr>
              <a:lnSpc>
                <a:spcPct val="120000"/>
              </a:lnSpc>
            </a:pPr>
            <a:r>
              <a:rPr lang="en-US" sz="2800" dirty="0">
                <a:solidFill>
                  <a:srgbClr val="072C62"/>
                </a:solidFill>
                <a:latin typeface="Arial"/>
                <a:cs typeface="Arial"/>
              </a:rPr>
              <a:t>Interesting “leads</a:t>
            </a:r>
            <a:r>
              <a:rPr lang="en-US" sz="2800" dirty="0" smtClean="0">
                <a:solidFill>
                  <a:srgbClr val="072C62"/>
                </a:solidFill>
                <a:latin typeface="Arial"/>
                <a:cs typeface="Arial"/>
              </a:rPr>
              <a:t>” (to news stories) or beginnings to other pieces</a:t>
            </a:r>
            <a:endParaRPr lang="en-US" sz="2800" dirty="0">
              <a:solidFill>
                <a:srgbClr val="072C62"/>
              </a:solidFill>
              <a:latin typeface="Arial"/>
              <a:cs typeface="Arial"/>
            </a:endParaRPr>
          </a:p>
          <a:p>
            <a:pPr>
              <a:lnSpc>
                <a:spcPct val="120000"/>
              </a:lnSpc>
            </a:pPr>
            <a:r>
              <a:rPr lang="en-US" sz="2800" dirty="0">
                <a:solidFill>
                  <a:srgbClr val="072C62"/>
                </a:solidFill>
                <a:latin typeface="Arial"/>
                <a:cs typeface="Arial"/>
              </a:rPr>
              <a:t>Variation in sentence pattern</a:t>
            </a:r>
          </a:p>
          <a:p>
            <a:pPr>
              <a:lnSpc>
                <a:spcPct val="120000"/>
              </a:lnSpc>
            </a:pPr>
            <a:r>
              <a:rPr lang="en-US" sz="2800" dirty="0">
                <a:solidFill>
                  <a:srgbClr val="072C62"/>
                </a:solidFill>
                <a:latin typeface="Arial"/>
                <a:cs typeface="Arial"/>
              </a:rPr>
              <a:t>Use of vivid, concrete </a:t>
            </a:r>
            <a:r>
              <a:rPr lang="en-US" sz="2800" dirty="0" smtClean="0">
                <a:solidFill>
                  <a:srgbClr val="072C62"/>
                </a:solidFill>
                <a:latin typeface="Arial"/>
                <a:cs typeface="Arial"/>
              </a:rPr>
              <a:t>descriptions when necessary</a:t>
            </a:r>
            <a:endParaRPr lang="en-US" sz="2800" dirty="0">
              <a:solidFill>
                <a:srgbClr val="072C62"/>
              </a:solidFill>
              <a:latin typeface="Arial"/>
              <a:cs typeface="Arial"/>
            </a:endParaRPr>
          </a:p>
          <a:p>
            <a:pPr>
              <a:lnSpc>
                <a:spcPct val="120000"/>
              </a:lnSpc>
            </a:pPr>
            <a:r>
              <a:rPr lang="en-US" sz="2800" dirty="0">
                <a:solidFill>
                  <a:srgbClr val="072C62"/>
                </a:solidFill>
                <a:latin typeface="Arial"/>
                <a:cs typeface="Arial"/>
              </a:rPr>
              <a:t>Use of “action” </a:t>
            </a:r>
            <a:r>
              <a:rPr lang="en-US" sz="2800" dirty="0" smtClean="0">
                <a:solidFill>
                  <a:srgbClr val="072C62"/>
                </a:solidFill>
                <a:latin typeface="Arial"/>
                <a:cs typeface="Arial"/>
              </a:rPr>
              <a:t>words and active voice</a:t>
            </a:r>
            <a:endParaRPr lang="en-US" sz="2800" dirty="0">
              <a:solidFill>
                <a:srgbClr val="072C62"/>
              </a:solidFill>
              <a:latin typeface="Arial"/>
              <a:cs typeface="Arial"/>
            </a:endParaRPr>
          </a:p>
          <a:p>
            <a:pPr marL="0" indent="0">
              <a:buNone/>
            </a:pPr>
            <a:endParaRPr lang="en-US" dirty="0">
              <a:latin typeface="American Typewriter"/>
              <a:cs typeface="American Typewriter"/>
            </a:endParaRPr>
          </a:p>
          <a:p>
            <a:endParaRPr lang="en-US" dirty="0">
              <a:latin typeface="American Typewriter"/>
              <a:cs typeface="American Typewriter"/>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19</a:t>
            </a:fld>
            <a:endParaRPr lang="en-US" dirty="0"/>
          </a:p>
        </p:txBody>
      </p:sp>
    </p:spTree>
    <p:extLst>
      <p:ext uri="{BB962C8B-B14F-4D97-AF65-F5344CB8AC3E}">
        <p14:creationId xmlns:p14="http://schemas.microsoft.com/office/powerpoint/2010/main" val="10265384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chemeClr val="bg2">
                    <a:lumMod val="25000"/>
                  </a:schemeClr>
                </a:solidFill>
                <a:latin typeface="American Typewriter"/>
                <a:cs typeface="American Typewriter"/>
              </a:rPr>
              <a:t>What I’ll Talk About</a:t>
            </a:r>
          </a:p>
        </p:txBody>
      </p:sp>
      <p:sp>
        <p:nvSpPr>
          <p:cNvPr id="3" name="Content Placeholder 2"/>
          <p:cNvSpPr>
            <a:spLocks noGrp="1"/>
          </p:cNvSpPr>
          <p:nvPr>
            <p:ph idx="1"/>
          </p:nvPr>
        </p:nvSpPr>
        <p:spPr>
          <a:ln w="12700" cmpd="sng">
            <a:solidFill>
              <a:schemeClr val="bg2">
                <a:lumMod val="50000"/>
              </a:schemeClr>
            </a:solidFill>
          </a:ln>
        </p:spPr>
        <p:txBody>
          <a:bodyPr>
            <a:normAutofit fontScale="85000" lnSpcReduction="20000"/>
          </a:bodyPr>
          <a:lstStyle/>
          <a:p>
            <a:pPr marL="0" indent="0">
              <a:lnSpc>
                <a:spcPct val="120000"/>
              </a:lnSpc>
              <a:buNone/>
            </a:pPr>
            <a:r>
              <a:rPr lang="en-US" sz="3000" dirty="0">
                <a:solidFill>
                  <a:schemeClr val="bg2">
                    <a:lumMod val="25000"/>
                  </a:schemeClr>
                </a:solidFill>
                <a:latin typeface="Arial"/>
                <a:cs typeface="Arial"/>
              </a:rPr>
              <a:t>General </a:t>
            </a:r>
            <a:r>
              <a:rPr lang="en-US" sz="3000" dirty="0" smtClean="0">
                <a:solidFill>
                  <a:schemeClr val="bg2">
                    <a:lumMod val="25000"/>
                  </a:schemeClr>
                </a:solidFill>
                <a:latin typeface="Arial"/>
                <a:cs typeface="Arial"/>
              </a:rPr>
              <a:t>Principles of Writing (3-7)</a:t>
            </a:r>
          </a:p>
          <a:p>
            <a:pPr marL="0" indent="0">
              <a:lnSpc>
                <a:spcPct val="120000"/>
              </a:lnSpc>
              <a:buNone/>
            </a:pPr>
            <a:r>
              <a:rPr lang="en-US" sz="3000" dirty="0" smtClean="0">
                <a:solidFill>
                  <a:schemeClr val="bg2">
                    <a:lumMod val="25000"/>
                  </a:schemeClr>
                </a:solidFill>
                <a:latin typeface="Arial"/>
                <a:cs typeface="Arial"/>
              </a:rPr>
              <a:t>CAS’s Audience and Goals (8-13)</a:t>
            </a:r>
          </a:p>
          <a:p>
            <a:pPr marL="0" indent="0">
              <a:lnSpc>
                <a:spcPct val="120000"/>
              </a:lnSpc>
              <a:buNone/>
            </a:pPr>
            <a:r>
              <a:rPr lang="en-US" sz="3000" dirty="0" smtClean="0">
                <a:solidFill>
                  <a:schemeClr val="bg2">
                    <a:lumMod val="25000"/>
                  </a:schemeClr>
                </a:solidFill>
                <a:latin typeface="Arial"/>
                <a:cs typeface="Arial"/>
              </a:rPr>
              <a:t>Common Requirements for Good Writing (14-19)</a:t>
            </a:r>
          </a:p>
          <a:p>
            <a:pPr marL="0" indent="0">
              <a:lnSpc>
                <a:spcPct val="120000"/>
              </a:lnSpc>
              <a:buNone/>
            </a:pPr>
            <a:r>
              <a:rPr lang="en-US" sz="3000" dirty="0" smtClean="0">
                <a:solidFill>
                  <a:schemeClr val="bg2">
                    <a:lumMod val="25000"/>
                  </a:schemeClr>
                </a:solidFill>
                <a:latin typeface="Arial"/>
                <a:cs typeface="Arial"/>
              </a:rPr>
              <a:t>Differences </a:t>
            </a:r>
            <a:r>
              <a:rPr lang="en-US" sz="3000" dirty="0">
                <a:solidFill>
                  <a:schemeClr val="bg2">
                    <a:lumMod val="25000"/>
                  </a:schemeClr>
                </a:solidFill>
                <a:latin typeface="Arial"/>
                <a:cs typeface="Arial"/>
              </a:rPr>
              <a:t>Between Chinese and </a:t>
            </a:r>
            <a:r>
              <a:rPr lang="en-US" sz="3000" dirty="0" smtClean="0">
                <a:solidFill>
                  <a:schemeClr val="bg2">
                    <a:lumMod val="25000"/>
                  </a:schemeClr>
                </a:solidFill>
                <a:latin typeface="Arial"/>
                <a:cs typeface="Arial"/>
              </a:rPr>
              <a:t>English (20-22)</a:t>
            </a:r>
          </a:p>
          <a:p>
            <a:pPr marL="0" indent="0">
              <a:lnSpc>
                <a:spcPct val="120000"/>
              </a:lnSpc>
              <a:buNone/>
            </a:pPr>
            <a:r>
              <a:rPr lang="en-US" sz="3000" dirty="0" smtClean="0">
                <a:solidFill>
                  <a:schemeClr val="bg2">
                    <a:lumMod val="25000"/>
                  </a:schemeClr>
                </a:solidFill>
                <a:latin typeface="Arial"/>
                <a:cs typeface="Arial"/>
              </a:rPr>
              <a:t>Grammar and Style Tips (23-60)</a:t>
            </a:r>
          </a:p>
          <a:p>
            <a:pPr marL="0" indent="0">
              <a:lnSpc>
                <a:spcPct val="120000"/>
              </a:lnSpc>
              <a:buNone/>
            </a:pPr>
            <a:r>
              <a:rPr lang="en-US" sz="3000" dirty="0" smtClean="0">
                <a:solidFill>
                  <a:schemeClr val="bg2">
                    <a:lumMod val="25000"/>
                  </a:schemeClr>
                </a:solidFill>
                <a:latin typeface="Arial"/>
                <a:cs typeface="Arial"/>
              </a:rPr>
              <a:t>Journalistic, Presentation and Personal Writing (61-81)</a:t>
            </a:r>
          </a:p>
          <a:p>
            <a:pPr marL="0" indent="0">
              <a:lnSpc>
                <a:spcPct val="120000"/>
              </a:lnSpc>
              <a:buNone/>
            </a:pPr>
            <a:r>
              <a:rPr lang="en-US" sz="3000" dirty="0" smtClean="0">
                <a:solidFill>
                  <a:schemeClr val="bg2">
                    <a:lumMod val="25000"/>
                  </a:schemeClr>
                </a:solidFill>
                <a:latin typeface="Arial"/>
                <a:cs typeface="Arial"/>
              </a:rPr>
              <a:t>Summary (82)</a:t>
            </a:r>
          </a:p>
          <a:p>
            <a:pPr marL="0" indent="0">
              <a:lnSpc>
                <a:spcPct val="120000"/>
              </a:lnSpc>
              <a:buNone/>
            </a:pPr>
            <a:r>
              <a:rPr lang="en-US" sz="3000" dirty="0" smtClean="0">
                <a:solidFill>
                  <a:schemeClr val="bg2">
                    <a:lumMod val="25000"/>
                  </a:schemeClr>
                </a:solidFill>
                <a:latin typeface="Arial"/>
                <a:cs typeface="Arial"/>
              </a:rPr>
              <a:t>Exercises (83-111)</a:t>
            </a:r>
          </a:p>
          <a:p>
            <a:pPr marL="0" indent="0">
              <a:buNone/>
            </a:pPr>
            <a:r>
              <a:rPr lang="en-US" sz="3000" dirty="0" smtClean="0">
                <a:solidFill>
                  <a:schemeClr val="bg2">
                    <a:lumMod val="25000"/>
                  </a:schemeClr>
                </a:solidFill>
                <a:latin typeface="Arial"/>
                <a:cs typeface="Arial"/>
              </a:rPr>
              <a:t>Appendix (112-125)</a:t>
            </a:r>
          </a:p>
          <a:p>
            <a:pPr marL="0" indent="0">
              <a:buNone/>
            </a:pPr>
            <a:endParaRPr lang="en-US" dirty="0" smtClean="0"/>
          </a:p>
        </p:txBody>
      </p:sp>
      <p:sp>
        <p:nvSpPr>
          <p:cNvPr id="4" name="Slide Number Placeholder 3"/>
          <p:cNvSpPr>
            <a:spLocks noGrp="1"/>
          </p:cNvSpPr>
          <p:nvPr>
            <p:ph type="sldNum" sz="quarter" idx="12"/>
          </p:nvPr>
        </p:nvSpPr>
        <p:spPr/>
        <p:txBody>
          <a:bodyPr/>
          <a:lstStyle/>
          <a:p>
            <a:fld id="{3EBE616F-279E-3646-8D0A-0FCACB4D929D}" type="slidenum">
              <a:rPr lang="en-US" smtClean="0"/>
              <a:t>2</a:t>
            </a:fld>
            <a:endParaRPr lang="en-US" dirty="0"/>
          </a:p>
        </p:txBody>
      </p:sp>
    </p:spTree>
    <p:extLst>
      <p:ext uri="{BB962C8B-B14F-4D97-AF65-F5344CB8AC3E}">
        <p14:creationId xmlns:p14="http://schemas.microsoft.com/office/powerpoint/2010/main" val="408012704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64445"/>
            <a:ext cx="8229600" cy="3392211"/>
          </a:xfrm>
          <a:solidFill>
            <a:schemeClr val="bg2">
              <a:lumMod val="90000"/>
            </a:schemeClr>
          </a:solidFill>
          <a:ln>
            <a:solidFill>
              <a:schemeClr val="bg2">
                <a:lumMod val="50000"/>
              </a:schemeClr>
            </a:solidFill>
          </a:ln>
        </p:spPr>
        <p:txBody>
          <a:bodyPr vert="horz" lIns="91440" tIns="45720" rIns="91440" bIns="45720" rtlCol="0" anchor="ctr">
            <a:normAutofit/>
          </a:bodyPr>
          <a:lstStyle/>
          <a:p>
            <a:pPr>
              <a:lnSpc>
                <a:spcPct val="120000"/>
              </a:lnSpc>
            </a:pPr>
            <a:r>
              <a:rPr lang="en-US" dirty="0">
                <a:solidFill>
                  <a:srgbClr val="072C62"/>
                </a:solidFill>
                <a:latin typeface="American Typewriter"/>
                <a:cs typeface="American Typewriter"/>
              </a:rPr>
              <a:t>Chinese “Soil” + </a:t>
            </a:r>
            <a:r>
              <a:rPr lang="en-US" dirty="0" smtClean="0">
                <a:solidFill>
                  <a:srgbClr val="072C62"/>
                </a:solidFill>
                <a:latin typeface="American Typewriter"/>
                <a:cs typeface="American Typewriter"/>
              </a:rPr>
              <a:t/>
            </a:r>
            <a:br>
              <a:rPr lang="en-US" dirty="0" smtClean="0">
                <a:solidFill>
                  <a:srgbClr val="072C62"/>
                </a:solidFill>
                <a:latin typeface="American Typewriter"/>
                <a:cs typeface="American Typewriter"/>
              </a:rPr>
            </a:br>
            <a:r>
              <a:rPr lang="en-US" dirty="0" smtClean="0">
                <a:solidFill>
                  <a:srgbClr val="072C62"/>
                </a:solidFill>
                <a:latin typeface="American Typewriter"/>
                <a:cs typeface="American Typewriter"/>
              </a:rPr>
              <a:t>English </a:t>
            </a:r>
            <a:r>
              <a:rPr lang="en-US" dirty="0">
                <a:solidFill>
                  <a:srgbClr val="072C62"/>
                </a:solidFill>
                <a:latin typeface="American Typewriter"/>
                <a:cs typeface="American Typewriter"/>
              </a:rPr>
              <a:t>“Plant” =</a:t>
            </a:r>
            <a:br>
              <a:rPr lang="en-US" dirty="0">
                <a:solidFill>
                  <a:srgbClr val="072C62"/>
                </a:solidFill>
                <a:latin typeface="American Typewriter"/>
                <a:cs typeface="American Typewriter"/>
              </a:rPr>
            </a:br>
            <a:r>
              <a:rPr lang="en-US" b="1" dirty="0" smtClean="0">
                <a:solidFill>
                  <a:srgbClr val="072C62"/>
                </a:solidFill>
                <a:latin typeface="American Typewriter"/>
                <a:cs typeface="American Typewriter"/>
              </a:rPr>
              <a:t>Huge </a:t>
            </a:r>
            <a:r>
              <a:rPr lang="en-US" b="1" dirty="0">
                <a:solidFill>
                  <a:srgbClr val="072C62"/>
                </a:solidFill>
                <a:latin typeface="American Typewriter"/>
                <a:cs typeface="American Typewriter"/>
              </a:rPr>
              <a:t>Challenge</a:t>
            </a:r>
            <a:r>
              <a:rPr lang="en-US" dirty="0">
                <a:solidFill>
                  <a:srgbClr val="072C62"/>
                </a:solidFill>
                <a:latin typeface="American Typewriter"/>
                <a:cs typeface="American Typewriter"/>
              </a:rPr>
              <a:t/>
            </a:r>
            <a:br>
              <a:rPr lang="en-US" dirty="0">
                <a:solidFill>
                  <a:srgbClr val="072C62"/>
                </a:solidFill>
                <a:latin typeface="American Typewriter"/>
                <a:cs typeface="American Typewriter"/>
              </a:rPr>
            </a:b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20</a:t>
            </a:fld>
            <a:endParaRPr lang="en-US" dirty="0"/>
          </a:p>
        </p:txBody>
      </p:sp>
    </p:spTree>
    <p:extLst>
      <p:ext uri="{BB962C8B-B14F-4D97-AF65-F5344CB8AC3E}">
        <p14:creationId xmlns:p14="http://schemas.microsoft.com/office/powerpoint/2010/main" val="13183322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65891"/>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Chinese Writing</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10914"/>
            <a:ext cx="8229600" cy="4745436"/>
          </a:xfrm>
          <a:ln w="12700" cmpd="sng">
            <a:solidFill>
              <a:schemeClr val="bg2">
                <a:lumMod val="50000"/>
              </a:schemeClr>
            </a:solidFill>
          </a:ln>
        </p:spPr>
        <p:txBody>
          <a:bodyPr>
            <a:normAutofit/>
          </a:bodyPr>
          <a:lstStyle/>
          <a:p>
            <a:pPr>
              <a:lnSpc>
                <a:spcPct val="110000"/>
              </a:lnSpc>
            </a:pPr>
            <a:r>
              <a:rPr lang="en-US" sz="1700" b="1" dirty="0">
                <a:solidFill>
                  <a:srgbClr val="072C62"/>
                </a:solidFill>
                <a:latin typeface="Arial"/>
                <a:cs typeface="Arial"/>
              </a:rPr>
              <a:t>D</a:t>
            </a:r>
            <a:r>
              <a:rPr lang="en-US" sz="1700" b="1" dirty="0" smtClean="0">
                <a:solidFill>
                  <a:srgbClr val="072C62"/>
                </a:solidFill>
                <a:latin typeface="Arial"/>
                <a:cs typeface="Arial"/>
              </a:rPr>
              <a:t>ense</a:t>
            </a:r>
            <a:r>
              <a:rPr lang="en-US" sz="1700" dirty="0" smtClean="0">
                <a:solidFill>
                  <a:srgbClr val="072C62"/>
                </a:solidFill>
                <a:latin typeface="Arial"/>
                <a:cs typeface="Arial"/>
              </a:rPr>
              <a:t> – a few characters can express a lot of meaning</a:t>
            </a:r>
          </a:p>
          <a:p>
            <a:pPr>
              <a:lnSpc>
                <a:spcPct val="110000"/>
              </a:lnSpc>
            </a:pPr>
            <a:r>
              <a:rPr lang="en-US" sz="1700" b="1" dirty="0">
                <a:solidFill>
                  <a:srgbClr val="072C62"/>
                </a:solidFill>
                <a:latin typeface="Arial"/>
                <a:cs typeface="Arial"/>
              </a:rPr>
              <a:t>S</a:t>
            </a:r>
            <a:r>
              <a:rPr lang="en-US" sz="1700" b="1" dirty="0" smtClean="0">
                <a:solidFill>
                  <a:srgbClr val="072C62"/>
                </a:solidFill>
                <a:latin typeface="Arial"/>
                <a:cs typeface="Arial"/>
              </a:rPr>
              <a:t>entences are often long </a:t>
            </a:r>
            <a:r>
              <a:rPr lang="en-US" sz="1700" dirty="0" smtClean="0">
                <a:solidFill>
                  <a:srgbClr val="072C62"/>
                </a:solidFill>
                <a:latin typeface="Arial"/>
                <a:cs typeface="Arial"/>
              </a:rPr>
              <a:t>– containing many interrelated parts</a:t>
            </a:r>
          </a:p>
          <a:p>
            <a:pPr>
              <a:lnSpc>
                <a:spcPct val="110000"/>
              </a:lnSpc>
            </a:pPr>
            <a:r>
              <a:rPr lang="en-US" sz="1700" dirty="0">
                <a:solidFill>
                  <a:srgbClr val="072C62"/>
                </a:solidFill>
                <a:latin typeface="Arial"/>
                <a:cs typeface="Arial"/>
              </a:rPr>
              <a:t>S</a:t>
            </a:r>
            <a:r>
              <a:rPr lang="en-US" sz="1700" dirty="0" smtClean="0">
                <a:solidFill>
                  <a:srgbClr val="072C62"/>
                </a:solidFill>
                <a:latin typeface="Arial"/>
                <a:cs typeface="Arial"/>
              </a:rPr>
              <a:t>entences often provide </a:t>
            </a:r>
            <a:r>
              <a:rPr lang="en-US" sz="1700" b="1" dirty="0" smtClean="0">
                <a:solidFill>
                  <a:srgbClr val="072C62"/>
                </a:solidFill>
                <a:latin typeface="Arial"/>
                <a:cs typeface="Arial"/>
              </a:rPr>
              <a:t>extensive “background information”</a:t>
            </a:r>
            <a:r>
              <a:rPr lang="en-US" sz="1700" dirty="0" smtClean="0">
                <a:solidFill>
                  <a:srgbClr val="072C62"/>
                </a:solidFill>
                <a:latin typeface="Arial"/>
                <a:cs typeface="Arial"/>
              </a:rPr>
              <a:t>:</a:t>
            </a:r>
          </a:p>
          <a:p>
            <a:pPr marL="0" indent="0">
              <a:lnSpc>
                <a:spcPct val="110000"/>
              </a:lnSpc>
              <a:buNone/>
            </a:pPr>
            <a:r>
              <a:rPr lang="en-US" sz="1700" dirty="0" smtClean="0">
                <a:latin typeface="Arial"/>
                <a:cs typeface="Arial"/>
              </a:rPr>
              <a:t>	</a:t>
            </a:r>
            <a:r>
              <a:rPr lang="en-US" sz="1700" dirty="0" smtClean="0">
                <a:solidFill>
                  <a:srgbClr val="FF0000"/>
                </a:solidFill>
                <a:latin typeface="Arial"/>
                <a:cs typeface="Arial"/>
              </a:rPr>
              <a:t>Based on . . . principle,</a:t>
            </a:r>
            <a:r>
              <a:rPr lang="en-US" sz="1700" dirty="0" smtClean="0">
                <a:latin typeface="Arial"/>
                <a:cs typeface="Arial"/>
              </a:rPr>
              <a:t> </a:t>
            </a:r>
            <a:r>
              <a:rPr lang="en-US" sz="1700" dirty="0" smtClean="0">
                <a:solidFill>
                  <a:srgbClr val="072C62"/>
                </a:solidFill>
                <a:latin typeface="Arial"/>
                <a:cs typeface="Arial"/>
              </a:rPr>
              <a:t>CAS has decided to . . . </a:t>
            </a:r>
          </a:p>
          <a:p>
            <a:pPr marL="0" indent="0">
              <a:lnSpc>
                <a:spcPct val="110000"/>
              </a:lnSpc>
              <a:buNone/>
            </a:pPr>
            <a:r>
              <a:rPr lang="en-US" sz="1700" dirty="0">
                <a:latin typeface="Arial"/>
                <a:cs typeface="Arial"/>
              </a:rPr>
              <a:t>	</a:t>
            </a:r>
            <a:r>
              <a:rPr lang="en-US" sz="1700" dirty="0" smtClean="0">
                <a:solidFill>
                  <a:srgbClr val="FF0000"/>
                </a:solidFill>
                <a:latin typeface="Arial"/>
                <a:cs typeface="Arial"/>
              </a:rPr>
              <a:t>Under the leadership of . . . , </a:t>
            </a:r>
            <a:r>
              <a:rPr lang="en-US" sz="1700" dirty="0" smtClean="0">
                <a:solidFill>
                  <a:srgbClr val="072C62"/>
                </a:solidFill>
                <a:latin typeface="Arial"/>
                <a:cs typeface="Arial"/>
              </a:rPr>
              <a:t>the institute has committed to . . .</a:t>
            </a:r>
          </a:p>
          <a:p>
            <a:pPr>
              <a:lnSpc>
                <a:spcPct val="110000"/>
              </a:lnSpc>
            </a:pPr>
            <a:r>
              <a:rPr lang="en-US" sz="1700" dirty="0" smtClean="0">
                <a:solidFill>
                  <a:srgbClr val="072C62"/>
                </a:solidFill>
                <a:latin typeface="Arial"/>
                <a:cs typeface="Arial"/>
              </a:rPr>
              <a:t>Chinese often makes extensive use of </a:t>
            </a:r>
            <a:r>
              <a:rPr lang="en-US" sz="1700" b="1" dirty="0" smtClean="0">
                <a:solidFill>
                  <a:srgbClr val="072C62"/>
                </a:solidFill>
                <a:latin typeface="Arial"/>
                <a:cs typeface="Arial"/>
              </a:rPr>
              <a:t>lists</a:t>
            </a:r>
          </a:p>
          <a:p>
            <a:pPr>
              <a:lnSpc>
                <a:spcPct val="110000"/>
              </a:lnSpc>
            </a:pPr>
            <a:r>
              <a:rPr lang="en-US" sz="1700" dirty="0" smtClean="0">
                <a:solidFill>
                  <a:srgbClr val="072C62"/>
                </a:solidFill>
                <a:latin typeface="Arial"/>
                <a:cs typeface="Arial"/>
              </a:rPr>
              <a:t>The </a:t>
            </a:r>
            <a:r>
              <a:rPr lang="en-US" sz="1700" b="1" dirty="0" smtClean="0">
                <a:solidFill>
                  <a:srgbClr val="072C62"/>
                </a:solidFill>
                <a:latin typeface="Arial"/>
                <a:cs typeface="Arial"/>
              </a:rPr>
              <a:t>doer of an action </a:t>
            </a:r>
            <a:r>
              <a:rPr lang="en-US" sz="1700" dirty="0" smtClean="0">
                <a:solidFill>
                  <a:srgbClr val="072C62"/>
                </a:solidFill>
                <a:latin typeface="Arial"/>
                <a:cs typeface="Arial"/>
              </a:rPr>
              <a:t>is often </a:t>
            </a:r>
            <a:r>
              <a:rPr lang="en-US" sz="1700" b="1" dirty="0" smtClean="0">
                <a:solidFill>
                  <a:srgbClr val="072C62"/>
                </a:solidFill>
                <a:latin typeface="Arial"/>
                <a:cs typeface="Arial"/>
              </a:rPr>
              <a:t>not clearly stated</a:t>
            </a:r>
            <a:r>
              <a:rPr lang="en-US" sz="1700" dirty="0" smtClean="0">
                <a:solidFill>
                  <a:srgbClr val="072C62"/>
                </a:solidFill>
                <a:latin typeface="Arial"/>
                <a:cs typeface="Arial"/>
              </a:rPr>
              <a:t> in Chinese</a:t>
            </a:r>
          </a:p>
          <a:p>
            <a:pPr>
              <a:lnSpc>
                <a:spcPct val="110000"/>
              </a:lnSpc>
            </a:pPr>
            <a:r>
              <a:rPr lang="en-US" sz="1700" dirty="0" smtClean="0">
                <a:solidFill>
                  <a:srgbClr val="072C62"/>
                </a:solidFill>
                <a:latin typeface="Arial"/>
                <a:cs typeface="Arial"/>
              </a:rPr>
              <a:t>Whether a noun is </a:t>
            </a:r>
            <a:r>
              <a:rPr lang="en-US" sz="1700" b="1" dirty="0" smtClean="0">
                <a:solidFill>
                  <a:srgbClr val="072C62"/>
                </a:solidFill>
                <a:latin typeface="Arial"/>
                <a:cs typeface="Arial"/>
              </a:rPr>
              <a:t>singular or plural </a:t>
            </a:r>
            <a:r>
              <a:rPr lang="en-US" sz="1700" dirty="0" smtClean="0">
                <a:solidFill>
                  <a:srgbClr val="072C62"/>
                </a:solidFill>
                <a:latin typeface="Arial"/>
                <a:cs typeface="Arial"/>
              </a:rPr>
              <a:t>is often </a:t>
            </a:r>
            <a:r>
              <a:rPr lang="en-US" sz="1700" b="1" dirty="0" smtClean="0">
                <a:solidFill>
                  <a:srgbClr val="072C62"/>
                </a:solidFill>
                <a:latin typeface="Arial"/>
                <a:cs typeface="Arial"/>
              </a:rPr>
              <a:t>unclear</a:t>
            </a:r>
            <a:r>
              <a:rPr lang="en-US" sz="1700" dirty="0" smtClean="0">
                <a:solidFill>
                  <a:srgbClr val="072C62"/>
                </a:solidFill>
                <a:latin typeface="Arial"/>
                <a:cs typeface="Arial"/>
              </a:rPr>
              <a:t> in Chinese</a:t>
            </a:r>
          </a:p>
          <a:p>
            <a:pPr>
              <a:lnSpc>
                <a:spcPct val="110000"/>
              </a:lnSpc>
            </a:pPr>
            <a:r>
              <a:rPr lang="en-US" sz="1700" dirty="0" smtClean="0">
                <a:solidFill>
                  <a:srgbClr val="072C62"/>
                </a:solidFill>
                <a:latin typeface="Arial"/>
                <a:cs typeface="Arial"/>
              </a:rPr>
              <a:t>Whether a noun is </a:t>
            </a:r>
            <a:r>
              <a:rPr lang="en-US" sz="1700" b="1" dirty="0" smtClean="0">
                <a:solidFill>
                  <a:srgbClr val="072C62"/>
                </a:solidFill>
                <a:latin typeface="Arial"/>
                <a:cs typeface="Arial"/>
              </a:rPr>
              <a:t>definite or indefinite </a:t>
            </a:r>
            <a:r>
              <a:rPr lang="en-US" sz="1700" dirty="0" smtClean="0">
                <a:solidFill>
                  <a:srgbClr val="072C62"/>
                </a:solidFill>
                <a:latin typeface="Arial"/>
                <a:cs typeface="Arial"/>
              </a:rPr>
              <a:t>is often </a:t>
            </a:r>
            <a:r>
              <a:rPr lang="en-US" sz="1700" b="1" dirty="0" smtClean="0">
                <a:solidFill>
                  <a:srgbClr val="072C62"/>
                </a:solidFill>
                <a:latin typeface="Arial"/>
                <a:cs typeface="Arial"/>
              </a:rPr>
              <a:t>unclear</a:t>
            </a:r>
            <a:r>
              <a:rPr lang="en-US" sz="1700" dirty="0" smtClean="0">
                <a:solidFill>
                  <a:srgbClr val="072C62"/>
                </a:solidFill>
                <a:latin typeface="Arial"/>
                <a:cs typeface="Arial"/>
              </a:rPr>
              <a:t> in Chinese</a:t>
            </a:r>
          </a:p>
          <a:p>
            <a:pPr>
              <a:lnSpc>
                <a:spcPct val="110000"/>
              </a:lnSpc>
            </a:pPr>
            <a:r>
              <a:rPr lang="en-US" sz="1700" b="1" dirty="0" smtClean="0">
                <a:solidFill>
                  <a:srgbClr val="072C62"/>
                </a:solidFill>
                <a:latin typeface="Arial"/>
                <a:cs typeface="Arial"/>
              </a:rPr>
              <a:t>Verb tense </a:t>
            </a:r>
            <a:r>
              <a:rPr lang="en-US" sz="1700" dirty="0" smtClean="0">
                <a:solidFill>
                  <a:srgbClr val="072C62"/>
                </a:solidFill>
                <a:latin typeface="Arial"/>
                <a:cs typeface="Arial"/>
              </a:rPr>
              <a:t>is </a:t>
            </a:r>
            <a:r>
              <a:rPr lang="en-US" sz="1700" b="1" dirty="0" smtClean="0">
                <a:solidFill>
                  <a:srgbClr val="072C62"/>
                </a:solidFill>
                <a:latin typeface="Arial"/>
                <a:cs typeface="Arial"/>
              </a:rPr>
              <a:t>less precise </a:t>
            </a:r>
            <a:r>
              <a:rPr lang="en-US" sz="1700" dirty="0" smtClean="0">
                <a:solidFill>
                  <a:srgbClr val="072C62"/>
                </a:solidFill>
                <a:latin typeface="Arial"/>
                <a:cs typeface="Arial"/>
              </a:rPr>
              <a:t>in Chinese</a:t>
            </a:r>
          </a:p>
          <a:p>
            <a:pPr>
              <a:lnSpc>
                <a:spcPct val="110000"/>
              </a:lnSpc>
            </a:pPr>
            <a:r>
              <a:rPr lang="en-US" sz="1700" b="1" dirty="0" smtClean="0">
                <a:solidFill>
                  <a:srgbClr val="072C62"/>
                </a:solidFill>
                <a:latin typeface="Arial"/>
                <a:cs typeface="Arial"/>
              </a:rPr>
              <a:t>Political elements </a:t>
            </a:r>
            <a:r>
              <a:rPr lang="en-US" sz="1700" dirty="0" smtClean="0">
                <a:solidFill>
                  <a:srgbClr val="072C62"/>
                </a:solidFill>
                <a:latin typeface="Arial"/>
                <a:cs typeface="Arial"/>
              </a:rPr>
              <a:t>often appear in nonpolitical publications (e.g., </a:t>
            </a:r>
            <a:r>
              <a:rPr lang="en-US" sz="1700" dirty="0" smtClean="0">
                <a:solidFill>
                  <a:srgbClr val="FF0000"/>
                </a:solidFill>
                <a:latin typeface="Arial"/>
                <a:cs typeface="Arial"/>
              </a:rPr>
              <a:t>“Under the leadership of the government and the Party</a:t>
            </a:r>
            <a:r>
              <a:rPr lang="en-US" sz="1700" dirty="0" smtClean="0">
                <a:solidFill>
                  <a:schemeClr val="bg2">
                    <a:lumMod val="25000"/>
                  </a:schemeClr>
                </a:solidFill>
                <a:latin typeface="Arial"/>
                <a:cs typeface="Arial"/>
              </a:rPr>
              <a:t>, . . . “ appearing in the CAS annual report) </a:t>
            </a:r>
          </a:p>
          <a:p>
            <a:pPr>
              <a:lnSpc>
                <a:spcPct val="110000"/>
              </a:lnSpc>
            </a:pPr>
            <a:r>
              <a:rPr lang="en-US" sz="1700" b="1" dirty="0" smtClean="0">
                <a:solidFill>
                  <a:schemeClr val="bg2">
                    <a:lumMod val="25000"/>
                  </a:schemeClr>
                </a:solidFill>
                <a:latin typeface="Arial"/>
                <a:cs typeface="Arial"/>
              </a:rPr>
              <a:t>Propaganda “flavor” </a:t>
            </a:r>
            <a:r>
              <a:rPr lang="en-US" sz="1700" dirty="0" smtClean="0">
                <a:solidFill>
                  <a:schemeClr val="bg2">
                    <a:lumMod val="25000"/>
                  </a:schemeClr>
                </a:solidFill>
                <a:latin typeface="Arial"/>
                <a:cs typeface="Arial"/>
              </a:rPr>
              <a:t>may be strong</a:t>
            </a:r>
          </a:p>
          <a:p>
            <a:endParaRPr lang="en-US" sz="2000" dirty="0" smtClean="0"/>
          </a:p>
          <a:p>
            <a:endParaRPr lang="en-US" sz="2000" dirty="0" smtClean="0"/>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21</a:t>
            </a:fld>
            <a:endParaRPr lang="en-US" dirty="0"/>
          </a:p>
        </p:txBody>
      </p:sp>
    </p:spTree>
    <p:extLst>
      <p:ext uri="{BB962C8B-B14F-4D97-AF65-F5344CB8AC3E}">
        <p14:creationId xmlns:p14="http://schemas.microsoft.com/office/powerpoint/2010/main" val="286291344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What Can </a:t>
            </a:r>
            <a:r>
              <a:rPr lang="en-US" dirty="0" smtClean="0">
                <a:solidFill>
                  <a:srgbClr val="072C62"/>
                </a:solidFill>
                <a:latin typeface="American Typewriter"/>
                <a:cs typeface="American Typewriter"/>
              </a:rPr>
              <a:t>CAS </a:t>
            </a:r>
            <a:r>
              <a:rPr lang="en-US" dirty="0">
                <a:solidFill>
                  <a:srgbClr val="072C62"/>
                </a:solidFill>
                <a:latin typeface="American Typewriter"/>
                <a:cs typeface="American Typewriter"/>
              </a:rPr>
              <a:t>Writers Do?</a:t>
            </a:r>
          </a:p>
        </p:txBody>
      </p:sp>
      <p:sp>
        <p:nvSpPr>
          <p:cNvPr id="3" name="Content Placeholder 2"/>
          <p:cNvSpPr>
            <a:spLocks noGrp="1"/>
          </p:cNvSpPr>
          <p:nvPr>
            <p:ph idx="1"/>
          </p:nvPr>
        </p:nvSpPr>
        <p:spPr>
          <a:xfrm>
            <a:off x="457200" y="1657382"/>
            <a:ext cx="8229600" cy="4698968"/>
          </a:xfrm>
          <a:ln w="12700" cmpd="sng">
            <a:solidFill>
              <a:schemeClr val="bg2">
                <a:lumMod val="50000"/>
              </a:schemeClr>
            </a:solidFill>
          </a:ln>
        </p:spPr>
        <p:txBody>
          <a:bodyPr>
            <a:normAutofit fontScale="25000" lnSpcReduction="20000"/>
          </a:bodyPr>
          <a:lstStyle/>
          <a:p>
            <a:pPr>
              <a:lnSpc>
                <a:spcPct val="150000"/>
              </a:lnSpc>
            </a:pPr>
            <a:r>
              <a:rPr lang="en-US" sz="7200" b="1" dirty="0" smtClean="0">
                <a:solidFill>
                  <a:srgbClr val="072C62"/>
                </a:solidFill>
                <a:latin typeface="Arial"/>
                <a:cs typeface="Arial"/>
              </a:rPr>
              <a:t>Write directly in English</a:t>
            </a:r>
          </a:p>
          <a:p>
            <a:pPr>
              <a:lnSpc>
                <a:spcPct val="150000"/>
              </a:lnSpc>
            </a:pPr>
            <a:r>
              <a:rPr lang="en-US" sz="7200" b="1" dirty="0">
                <a:solidFill>
                  <a:srgbClr val="072C62"/>
                </a:solidFill>
                <a:latin typeface="Arial"/>
                <a:cs typeface="Arial"/>
              </a:rPr>
              <a:t>Follow </a:t>
            </a:r>
            <a:r>
              <a:rPr lang="en-US" sz="7200" b="1" dirty="0" smtClean="0">
                <a:solidFill>
                  <a:srgbClr val="072C62"/>
                </a:solidFill>
                <a:latin typeface="Arial"/>
                <a:cs typeface="Arial"/>
              </a:rPr>
              <a:t>checklist</a:t>
            </a:r>
          </a:p>
          <a:p>
            <a:pPr>
              <a:lnSpc>
                <a:spcPct val="150000"/>
              </a:lnSpc>
            </a:pPr>
            <a:r>
              <a:rPr lang="en-US" sz="7200" b="1" dirty="0" smtClean="0">
                <a:solidFill>
                  <a:srgbClr val="072C62"/>
                </a:solidFill>
                <a:latin typeface="Arial"/>
                <a:cs typeface="Arial"/>
              </a:rPr>
              <a:t>Turn </a:t>
            </a:r>
            <a:r>
              <a:rPr lang="en-US" sz="7200" b="1" dirty="0">
                <a:solidFill>
                  <a:srgbClr val="072C62"/>
                </a:solidFill>
                <a:latin typeface="Arial"/>
                <a:cs typeface="Arial"/>
              </a:rPr>
              <a:t>“propaganda” into “PR”</a:t>
            </a:r>
            <a:r>
              <a:rPr lang="en-US" sz="7200" dirty="0">
                <a:solidFill>
                  <a:srgbClr val="072C62"/>
                </a:solidFill>
                <a:latin typeface="Arial"/>
                <a:cs typeface="Arial"/>
              </a:rPr>
              <a:t>: soften stridency, </a:t>
            </a:r>
            <a:r>
              <a:rPr lang="en-US" sz="7200" dirty="0" smtClean="0">
                <a:solidFill>
                  <a:srgbClr val="072C62"/>
                </a:solidFill>
                <a:latin typeface="Arial"/>
                <a:cs typeface="Arial"/>
              </a:rPr>
              <a:t>change phrases </a:t>
            </a:r>
            <a:r>
              <a:rPr lang="en-US" sz="7200" dirty="0">
                <a:solidFill>
                  <a:srgbClr val="072C62"/>
                </a:solidFill>
                <a:latin typeface="Arial"/>
                <a:cs typeface="Arial"/>
              </a:rPr>
              <a:t>that </a:t>
            </a:r>
            <a:r>
              <a:rPr lang="en-US" sz="7200" dirty="0" smtClean="0">
                <a:solidFill>
                  <a:srgbClr val="072C62"/>
                </a:solidFill>
                <a:latin typeface="Arial"/>
                <a:cs typeface="Arial"/>
              </a:rPr>
              <a:t>have strong </a:t>
            </a:r>
            <a:r>
              <a:rPr lang="en-US" sz="7200" dirty="0">
                <a:solidFill>
                  <a:srgbClr val="072C62"/>
                </a:solidFill>
                <a:latin typeface="Arial"/>
                <a:cs typeface="Arial"/>
              </a:rPr>
              <a:t>association with </a:t>
            </a:r>
            <a:r>
              <a:rPr lang="en-US" sz="7200" dirty="0" smtClean="0">
                <a:solidFill>
                  <a:srgbClr val="072C62"/>
                </a:solidFill>
                <a:latin typeface="Arial"/>
                <a:cs typeface="Arial"/>
              </a:rPr>
              <a:t>CPC </a:t>
            </a:r>
            <a:r>
              <a:rPr lang="en-US" sz="7200" dirty="0">
                <a:solidFill>
                  <a:srgbClr val="072C62"/>
                </a:solidFill>
                <a:latin typeface="Arial"/>
                <a:cs typeface="Arial"/>
              </a:rPr>
              <a:t>into more “</a:t>
            </a:r>
            <a:r>
              <a:rPr lang="en-US" sz="7200" dirty="0" smtClean="0">
                <a:solidFill>
                  <a:srgbClr val="072C62"/>
                </a:solidFill>
                <a:latin typeface="Arial"/>
                <a:cs typeface="Arial"/>
              </a:rPr>
              <a:t>neutral” phrases</a:t>
            </a:r>
          </a:p>
          <a:p>
            <a:pPr>
              <a:lnSpc>
                <a:spcPct val="150000"/>
              </a:lnSpc>
            </a:pPr>
            <a:endParaRPr lang="en-US" sz="7200" dirty="0" smtClean="0">
              <a:solidFill>
                <a:srgbClr val="072C62"/>
              </a:solidFill>
              <a:latin typeface="Arial"/>
              <a:cs typeface="Arial"/>
            </a:endParaRPr>
          </a:p>
          <a:p>
            <a:pPr marL="0" indent="0">
              <a:lnSpc>
                <a:spcPct val="150000"/>
              </a:lnSpc>
              <a:buNone/>
            </a:pPr>
            <a:r>
              <a:rPr lang="en-US" sz="7200" b="1" dirty="0" smtClean="0">
                <a:solidFill>
                  <a:srgbClr val="072C62"/>
                </a:solidFill>
                <a:latin typeface="Arial"/>
                <a:cs typeface="Arial"/>
              </a:rPr>
              <a:t>ORIGINAL:</a:t>
            </a:r>
          </a:p>
          <a:p>
            <a:pPr marL="0" indent="0">
              <a:lnSpc>
                <a:spcPct val="150000"/>
              </a:lnSpc>
              <a:buNone/>
            </a:pPr>
            <a:r>
              <a:rPr lang="en-US" sz="7200" dirty="0" smtClean="0">
                <a:solidFill>
                  <a:srgbClr val="072C62"/>
                </a:solidFill>
                <a:latin typeface="Arial"/>
                <a:cs typeface="Arial"/>
              </a:rPr>
              <a:t>China wants to build a harmonious society</a:t>
            </a:r>
            <a:r>
              <a:rPr lang="en-US" sz="7200" dirty="0" smtClean="0">
                <a:latin typeface="Arial"/>
                <a:cs typeface="Arial"/>
              </a:rPr>
              <a:t>. </a:t>
            </a:r>
            <a:r>
              <a:rPr lang="en-US" sz="7200" dirty="0" smtClean="0">
                <a:solidFill>
                  <a:srgbClr val="FF0000"/>
                </a:solidFill>
                <a:latin typeface="Arial"/>
                <a:cs typeface="Arial"/>
              </a:rPr>
              <a:t>(strong “propaganda” feel)</a:t>
            </a:r>
          </a:p>
          <a:p>
            <a:pPr marL="0" indent="0">
              <a:lnSpc>
                <a:spcPct val="150000"/>
              </a:lnSpc>
              <a:buNone/>
            </a:pPr>
            <a:r>
              <a:rPr lang="en-US" sz="7200" b="1" dirty="0" smtClean="0">
                <a:solidFill>
                  <a:srgbClr val="072C62"/>
                </a:solidFill>
                <a:latin typeface="Arial"/>
                <a:cs typeface="Arial"/>
              </a:rPr>
              <a:t>WHAT WESTERN READERS MAY </a:t>
            </a:r>
            <a:r>
              <a:rPr lang="en-US" sz="7200" b="1" dirty="0" smtClean="0">
                <a:solidFill>
                  <a:srgbClr val="072C62"/>
                </a:solidFill>
                <a:latin typeface="Arial"/>
                <a:cs typeface="Arial"/>
              </a:rPr>
              <a:t>HEAR:</a:t>
            </a:r>
            <a:endParaRPr lang="en-US" sz="7200" b="1" dirty="0" smtClean="0">
              <a:solidFill>
                <a:srgbClr val="072C62"/>
              </a:solidFill>
              <a:latin typeface="Arial"/>
              <a:cs typeface="Arial"/>
            </a:endParaRPr>
          </a:p>
          <a:p>
            <a:pPr marL="0" indent="0">
              <a:lnSpc>
                <a:spcPct val="150000"/>
              </a:lnSpc>
              <a:buNone/>
            </a:pPr>
            <a:r>
              <a:rPr lang="en-US" sz="7200" dirty="0" smtClean="0">
                <a:solidFill>
                  <a:srgbClr val="072C62"/>
                </a:solidFill>
                <a:latin typeface="Arial"/>
                <a:cs typeface="Arial"/>
              </a:rPr>
              <a:t>China wants to stifle all dissent and cover </a:t>
            </a:r>
            <a:r>
              <a:rPr lang="en-US" sz="7200" dirty="0" smtClean="0">
                <a:solidFill>
                  <a:srgbClr val="072C62"/>
                </a:solidFill>
                <a:latin typeface="Arial"/>
                <a:cs typeface="Arial"/>
              </a:rPr>
              <a:t>up </a:t>
            </a:r>
            <a:r>
              <a:rPr lang="en-US" sz="7200" dirty="0" smtClean="0">
                <a:solidFill>
                  <a:srgbClr val="072C62"/>
                </a:solidFill>
                <a:latin typeface="Arial"/>
                <a:cs typeface="Arial"/>
              </a:rPr>
              <a:t>problems.</a:t>
            </a:r>
          </a:p>
          <a:p>
            <a:pPr marL="0" indent="0">
              <a:lnSpc>
                <a:spcPct val="150000"/>
              </a:lnSpc>
              <a:buNone/>
            </a:pPr>
            <a:r>
              <a:rPr lang="en-US" sz="7200" b="1" dirty="0" smtClean="0">
                <a:solidFill>
                  <a:srgbClr val="072C62"/>
                </a:solidFill>
                <a:latin typeface="Arial"/>
                <a:cs typeface="Arial"/>
              </a:rPr>
              <a:t>ALTERNATIVE:</a:t>
            </a:r>
          </a:p>
          <a:p>
            <a:pPr marL="0" indent="0">
              <a:lnSpc>
                <a:spcPct val="150000"/>
              </a:lnSpc>
              <a:buNone/>
            </a:pPr>
            <a:r>
              <a:rPr lang="en-US" sz="7200" dirty="0" smtClean="0">
                <a:solidFill>
                  <a:srgbClr val="072C62"/>
                </a:solidFill>
                <a:latin typeface="Arial"/>
                <a:cs typeface="Arial"/>
              </a:rPr>
              <a:t>China is trying to </a:t>
            </a:r>
            <a:r>
              <a:rPr lang="en-US" sz="7200" dirty="0" smtClean="0">
                <a:solidFill>
                  <a:srgbClr val="FF0000"/>
                </a:solidFill>
                <a:latin typeface="Arial"/>
                <a:cs typeface="Arial"/>
              </a:rPr>
              <a:t>reduce social conflicts</a:t>
            </a:r>
            <a:r>
              <a:rPr lang="en-US" sz="7200" dirty="0" smtClean="0">
                <a:latin typeface="Arial"/>
                <a:cs typeface="Arial"/>
              </a:rPr>
              <a:t>. </a:t>
            </a:r>
            <a:r>
              <a:rPr lang="en-US" sz="7200" dirty="0" smtClean="0">
                <a:solidFill>
                  <a:srgbClr val="FF0000"/>
                </a:solidFill>
                <a:latin typeface="Arial"/>
                <a:cs typeface="Arial"/>
              </a:rPr>
              <a:t>(still vague but slightly better)</a:t>
            </a:r>
            <a:endParaRPr lang="en-US" sz="7200" dirty="0">
              <a:solidFill>
                <a:srgbClr val="FF0000"/>
              </a:solidFill>
              <a:latin typeface="Arial"/>
              <a:cs typeface="Arial"/>
            </a:endParaRPr>
          </a:p>
          <a:p>
            <a:pPr marL="0" indent="0">
              <a:buNone/>
            </a:pPr>
            <a:endParaRPr lang="en-US" sz="5600" dirty="0"/>
          </a:p>
          <a:p>
            <a:pPr marL="0" indent="0">
              <a:buNone/>
            </a:pPr>
            <a:r>
              <a:rPr lang="en-US" sz="5600" dirty="0"/>
              <a:t>	</a:t>
            </a:r>
            <a:endParaRPr lang="en-US" sz="5600" dirty="0" smtClean="0"/>
          </a:p>
          <a:p>
            <a:pPr marL="0" indent="0">
              <a:buNone/>
            </a:pPr>
            <a:r>
              <a:rPr lang="en-US" sz="5600" dirty="0"/>
              <a:t>	</a:t>
            </a:r>
            <a:endParaRPr lang="en-US" sz="5600" dirty="0" smtClean="0"/>
          </a:p>
          <a:p>
            <a:pPr marL="0" indent="0">
              <a:buNone/>
            </a:pPr>
            <a:r>
              <a:rPr lang="en-US" sz="5600" dirty="0"/>
              <a:t>	</a:t>
            </a:r>
            <a:endParaRPr lang="en-US" sz="5600" dirty="0" smtClean="0"/>
          </a:p>
          <a:p>
            <a:pPr marL="0" indent="0">
              <a:buNone/>
            </a:pPr>
            <a:endParaRPr lang="en-US" sz="2000" dirty="0" smtClean="0"/>
          </a:p>
          <a:p>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22</a:t>
            </a:fld>
            <a:endParaRPr lang="en-US" dirty="0"/>
          </a:p>
        </p:txBody>
      </p:sp>
    </p:spTree>
    <p:extLst>
      <p:ext uri="{BB962C8B-B14F-4D97-AF65-F5344CB8AC3E}">
        <p14:creationId xmlns:p14="http://schemas.microsoft.com/office/powerpoint/2010/main" val="273859020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0111"/>
            <a:ext cx="8229600" cy="2524797"/>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Writing Tips:</a:t>
            </a:r>
            <a:r>
              <a:rPr lang="en-US" dirty="0">
                <a:solidFill>
                  <a:srgbClr val="072C62"/>
                </a:solidFill>
                <a:latin typeface="American Typewriter"/>
                <a:cs typeface="American Typewriter"/>
              </a:rPr>
              <a:t/>
            </a:r>
            <a:br>
              <a:rPr lang="en-US" dirty="0">
                <a:solidFill>
                  <a:srgbClr val="072C62"/>
                </a:solidFill>
                <a:latin typeface="American Typewriter"/>
                <a:cs typeface="American Typewriter"/>
              </a:rPr>
            </a:br>
            <a:r>
              <a:rPr lang="en-US" dirty="0" smtClean="0">
                <a:solidFill>
                  <a:srgbClr val="072C62"/>
                </a:solidFill>
                <a:latin typeface="American Typewriter"/>
                <a:cs typeface="American Typewriter"/>
              </a:rPr>
              <a:t>Grammar and Style</a:t>
            </a: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23</a:t>
            </a:fld>
            <a:endParaRPr lang="en-US" dirty="0"/>
          </a:p>
        </p:txBody>
      </p:sp>
    </p:spTree>
    <p:extLst>
      <p:ext uri="{BB962C8B-B14F-4D97-AF65-F5344CB8AC3E}">
        <p14:creationId xmlns:p14="http://schemas.microsoft.com/office/powerpoint/2010/main" val="135475784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Key </a:t>
            </a:r>
            <a:r>
              <a:rPr lang="en-US" dirty="0" smtClean="0">
                <a:solidFill>
                  <a:srgbClr val="072C62"/>
                </a:solidFill>
                <a:latin typeface="American Typewriter"/>
                <a:cs typeface="American Typewriter"/>
              </a:rPr>
              <a:t>CAS Grammar </a:t>
            </a:r>
            <a:r>
              <a:rPr lang="en-US" dirty="0">
                <a:solidFill>
                  <a:srgbClr val="072C62"/>
                </a:solidFill>
                <a:latin typeface="American Typewriter"/>
                <a:cs typeface="American Typewriter"/>
              </a:rPr>
              <a:t>Problems</a:t>
            </a:r>
          </a:p>
        </p:txBody>
      </p:sp>
      <p:sp>
        <p:nvSpPr>
          <p:cNvPr id="3" name="Content Placeholder 2"/>
          <p:cNvSpPr>
            <a:spLocks noGrp="1"/>
          </p:cNvSpPr>
          <p:nvPr>
            <p:ph idx="1"/>
          </p:nvPr>
        </p:nvSpPr>
        <p:spPr>
          <a:ln w="12700" cmpd="sng">
            <a:solidFill>
              <a:schemeClr val="bg2">
                <a:lumMod val="50000"/>
              </a:schemeClr>
            </a:solidFill>
          </a:ln>
        </p:spPr>
        <p:txBody>
          <a:bodyPr/>
          <a:lstStyle/>
          <a:p>
            <a:pPr marL="0" indent="0">
              <a:lnSpc>
                <a:spcPct val="130000"/>
              </a:lnSpc>
              <a:buNone/>
            </a:pPr>
            <a:r>
              <a:rPr lang="en-US" dirty="0" smtClean="0">
                <a:solidFill>
                  <a:srgbClr val="072C62"/>
                </a:solidFill>
                <a:latin typeface="Arial"/>
                <a:cs typeface="Arial"/>
              </a:rPr>
              <a:t>Misuse of:</a:t>
            </a:r>
          </a:p>
          <a:p>
            <a:pPr>
              <a:lnSpc>
                <a:spcPct val="130000"/>
              </a:lnSpc>
            </a:pPr>
            <a:r>
              <a:rPr lang="en-US" dirty="0" smtClean="0">
                <a:solidFill>
                  <a:srgbClr val="072C62"/>
                </a:solidFill>
                <a:latin typeface="Arial"/>
                <a:cs typeface="Arial"/>
              </a:rPr>
              <a:t>Articles – a, an, the</a:t>
            </a:r>
          </a:p>
          <a:p>
            <a:pPr>
              <a:lnSpc>
                <a:spcPct val="130000"/>
              </a:lnSpc>
            </a:pPr>
            <a:r>
              <a:rPr lang="en-US" dirty="0" smtClean="0">
                <a:solidFill>
                  <a:srgbClr val="072C62"/>
                </a:solidFill>
                <a:latin typeface="Arial"/>
                <a:cs typeface="Arial"/>
              </a:rPr>
              <a:t>Prepositions</a:t>
            </a:r>
          </a:p>
          <a:p>
            <a:pPr>
              <a:lnSpc>
                <a:spcPct val="130000"/>
              </a:lnSpc>
            </a:pPr>
            <a:r>
              <a:rPr lang="en-US" dirty="0" smtClean="0">
                <a:solidFill>
                  <a:srgbClr val="072C62"/>
                </a:solidFill>
                <a:latin typeface="Arial"/>
                <a:cs typeface="Arial"/>
              </a:rPr>
              <a:t>Verb tenses</a:t>
            </a:r>
          </a:p>
          <a:p>
            <a:pPr>
              <a:lnSpc>
                <a:spcPct val="130000"/>
              </a:lnSpc>
            </a:pPr>
            <a:r>
              <a:rPr lang="en-US" dirty="0" smtClean="0">
                <a:solidFill>
                  <a:srgbClr val="072C62"/>
                </a:solidFill>
                <a:latin typeface="Arial"/>
                <a:cs typeface="Arial"/>
              </a:rPr>
              <a:t>Modifiers</a:t>
            </a:r>
          </a:p>
          <a:p>
            <a:pPr lvl="1">
              <a:lnSpc>
                <a:spcPct val="130000"/>
              </a:lnSpc>
            </a:pPr>
            <a:r>
              <a:rPr lang="en-US" dirty="0" smtClean="0">
                <a:solidFill>
                  <a:srgbClr val="072C62"/>
                </a:solidFill>
                <a:latin typeface="Arial"/>
                <a:cs typeface="Arial"/>
              </a:rPr>
              <a:t>Esp. position, relative pronouns, need</a:t>
            </a:r>
            <a:endParaRPr lang="en-US"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24</a:t>
            </a:fld>
            <a:endParaRPr lang="en-US" dirty="0"/>
          </a:p>
        </p:txBody>
      </p:sp>
    </p:spTree>
    <p:extLst>
      <p:ext uri="{BB962C8B-B14F-4D97-AF65-F5344CB8AC3E}">
        <p14:creationId xmlns:p14="http://schemas.microsoft.com/office/powerpoint/2010/main" val="143210742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Articles</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a:lnSpc>
                <a:spcPct val="120000"/>
              </a:lnSpc>
            </a:pPr>
            <a:r>
              <a:rPr lang="en-US" sz="2400" dirty="0" smtClean="0">
                <a:solidFill>
                  <a:srgbClr val="072C62"/>
                </a:solidFill>
                <a:latin typeface="Arial"/>
                <a:cs typeface="Arial"/>
              </a:rPr>
              <a:t>Misuse of articles is big clue that writer is not a native speaker; both underused and overused</a:t>
            </a:r>
          </a:p>
          <a:p>
            <a:pPr>
              <a:lnSpc>
                <a:spcPct val="120000"/>
              </a:lnSpc>
            </a:pPr>
            <a:r>
              <a:rPr lang="en-US" sz="2400" dirty="0" smtClean="0">
                <a:solidFill>
                  <a:srgbClr val="072C62"/>
                </a:solidFill>
                <a:latin typeface="Arial"/>
                <a:cs typeface="Arial"/>
              </a:rPr>
              <a:t>At least use articles correctly with proper names</a:t>
            </a:r>
          </a:p>
          <a:p>
            <a:pPr marL="0" indent="0">
              <a:lnSpc>
                <a:spcPct val="120000"/>
              </a:lnSpc>
              <a:buNone/>
            </a:pPr>
            <a:r>
              <a:rPr lang="en-US" sz="2400" dirty="0" smtClean="0">
                <a:solidFill>
                  <a:srgbClr val="072C62"/>
                </a:solidFill>
                <a:latin typeface="Arial"/>
                <a:cs typeface="Arial"/>
              </a:rPr>
              <a:t>    (e.g., Beijing University, </a:t>
            </a:r>
            <a:r>
              <a:rPr lang="en-US" sz="2400" dirty="0" smtClean="0">
                <a:solidFill>
                  <a:srgbClr val="FF0000"/>
                </a:solidFill>
                <a:latin typeface="Arial"/>
                <a:cs typeface="Arial"/>
              </a:rPr>
              <a:t>the</a:t>
            </a:r>
            <a:r>
              <a:rPr lang="en-US" sz="2400" dirty="0" smtClean="0">
                <a:latin typeface="Arial"/>
                <a:cs typeface="Arial"/>
              </a:rPr>
              <a:t> </a:t>
            </a:r>
            <a:r>
              <a:rPr lang="en-US" sz="2400" dirty="0" smtClean="0">
                <a:solidFill>
                  <a:srgbClr val="072C62"/>
                </a:solidFill>
                <a:latin typeface="Arial"/>
                <a:cs typeface="Arial"/>
              </a:rPr>
              <a:t>Institute of Physics, </a:t>
            </a:r>
            <a:r>
              <a:rPr lang="en-US" sz="2400" dirty="0" err="1" smtClean="0">
                <a:solidFill>
                  <a:srgbClr val="072C62"/>
                </a:solidFill>
                <a:latin typeface="Arial"/>
                <a:cs typeface="Arial"/>
              </a:rPr>
              <a:t>Sanlihe</a:t>
            </a:r>
            <a:endParaRPr lang="en-US" sz="2400" dirty="0" smtClean="0">
              <a:solidFill>
                <a:srgbClr val="072C62"/>
              </a:solidFill>
              <a:latin typeface="Arial"/>
              <a:cs typeface="Arial"/>
            </a:endParaRPr>
          </a:p>
          <a:p>
            <a:pPr marL="0" indent="0">
              <a:lnSpc>
                <a:spcPct val="120000"/>
              </a:lnSpc>
              <a:buNone/>
            </a:pPr>
            <a:r>
              <a:rPr lang="en-US" sz="2400" dirty="0">
                <a:solidFill>
                  <a:srgbClr val="072C62"/>
                </a:solidFill>
                <a:latin typeface="Arial"/>
                <a:cs typeface="Arial"/>
              </a:rPr>
              <a:t> </a:t>
            </a:r>
            <a:r>
              <a:rPr lang="en-US" sz="2400" dirty="0" smtClean="0">
                <a:solidFill>
                  <a:srgbClr val="072C62"/>
                </a:solidFill>
                <a:latin typeface="Arial"/>
                <a:cs typeface="Arial"/>
              </a:rPr>
              <a:t>    Road,</a:t>
            </a:r>
            <a:r>
              <a:rPr lang="en-US" sz="2400" dirty="0" smtClean="0">
                <a:latin typeface="Arial"/>
                <a:cs typeface="Arial"/>
              </a:rPr>
              <a:t> </a:t>
            </a:r>
            <a:r>
              <a:rPr lang="en-US" sz="2400" dirty="0" smtClean="0">
                <a:solidFill>
                  <a:srgbClr val="FF0000"/>
                </a:solidFill>
                <a:latin typeface="Arial"/>
                <a:cs typeface="Arial"/>
              </a:rPr>
              <a:t>the</a:t>
            </a:r>
            <a:r>
              <a:rPr lang="en-US" sz="2400" dirty="0" smtClean="0">
                <a:latin typeface="Arial"/>
                <a:cs typeface="Arial"/>
              </a:rPr>
              <a:t> </a:t>
            </a:r>
            <a:r>
              <a:rPr lang="en-US" sz="2400" dirty="0" smtClean="0">
                <a:solidFill>
                  <a:srgbClr val="072C62"/>
                </a:solidFill>
                <a:latin typeface="Arial"/>
                <a:cs typeface="Arial"/>
              </a:rPr>
              <a:t>Beijing Zoo, Tianjin, </a:t>
            </a:r>
            <a:r>
              <a:rPr lang="en-US" sz="2400" dirty="0" smtClean="0">
                <a:solidFill>
                  <a:srgbClr val="FF0000"/>
                </a:solidFill>
                <a:latin typeface="Arial"/>
                <a:cs typeface="Arial"/>
              </a:rPr>
              <a:t>the</a:t>
            </a:r>
            <a:r>
              <a:rPr lang="en-US" sz="2400" dirty="0" smtClean="0">
                <a:latin typeface="Arial"/>
                <a:cs typeface="Arial"/>
              </a:rPr>
              <a:t> </a:t>
            </a:r>
            <a:r>
              <a:rPr lang="en-US" sz="2400" dirty="0" smtClean="0">
                <a:solidFill>
                  <a:srgbClr val="072C62"/>
                </a:solidFill>
                <a:latin typeface="Arial"/>
                <a:cs typeface="Arial"/>
              </a:rPr>
              <a:t>Third Ring Road)</a:t>
            </a:r>
          </a:p>
          <a:p>
            <a:pPr>
              <a:lnSpc>
                <a:spcPct val="120000"/>
              </a:lnSpc>
            </a:pPr>
            <a:r>
              <a:rPr lang="en-US" sz="2400" dirty="0" smtClean="0">
                <a:solidFill>
                  <a:srgbClr val="072C62"/>
                </a:solidFill>
                <a:latin typeface="Arial"/>
                <a:cs typeface="Arial"/>
              </a:rPr>
              <a:t>Are you talking about something specific or not? Has it been referred to before? Ex.: </a:t>
            </a:r>
            <a:r>
              <a:rPr lang="zh-CN" altLang="en-US" sz="2400" dirty="0" smtClean="0">
                <a:solidFill>
                  <a:srgbClr val="072C62"/>
                </a:solidFill>
                <a:latin typeface="Arial"/>
                <a:cs typeface="Arial"/>
              </a:rPr>
              <a:t>我要去饭馆</a:t>
            </a:r>
            <a:r>
              <a:rPr lang="en-US" altLang="zh-CN" sz="2400" dirty="0" smtClean="0">
                <a:solidFill>
                  <a:srgbClr val="072C62"/>
                </a:solidFill>
                <a:latin typeface="Arial"/>
                <a:cs typeface="Arial"/>
              </a:rPr>
              <a:t>. (</a:t>
            </a:r>
            <a:r>
              <a:rPr lang="zh-CN" altLang="en-US" sz="2400" dirty="0" smtClean="0">
                <a:solidFill>
                  <a:srgbClr val="072C62"/>
                </a:solidFill>
                <a:latin typeface="Arial"/>
                <a:cs typeface="Arial"/>
              </a:rPr>
              <a:t>哪一个</a:t>
            </a:r>
            <a:r>
              <a:rPr lang="en-US" altLang="zh-CN" sz="2400" dirty="0" smtClean="0">
                <a:solidFill>
                  <a:srgbClr val="072C62"/>
                </a:solidFill>
                <a:latin typeface="Arial"/>
                <a:cs typeface="Arial"/>
              </a:rPr>
              <a:t>?)</a:t>
            </a:r>
            <a:endParaRPr lang="en-US" sz="2400" dirty="0" smtClean="0">
              <a:solidFill>
                <a:srgbClr val="072C62"/>
              </a:solidFill>
              <a:latin typeface="Arial"/>
              <a:cs typeface="Arial"/>
            </a:endParaRPr>
          </a:p>
          <a:p>
            <a:pPr>
              <a:lnSpc>
                <a:spcPct val="120000"/>
              </a:lnSpc>
            </a:pPr>
            <a:r>
              <a:rPr lang="en-US" sz="2400" dirty="0" smtClean="0">
                <a:solidFill>
                  <a:srgbClr val="072C62"/>
                </a:solidFill>
                <a:latin typeface="Arial"/>
                <a:cs typeface="Arial"/>
              </a:rPr>
              <a:t>Do you know when to use “a” and “an”?</a:t>
            </a:r>
            <a:r>
              <a:rPr lang="en-US" sz="2400" dirty="0">
                <a:solidFill>
                  <a:srgbClr val="072C62"/>
                </a:solidFill>
                <a:latin typeface="Arial"/>
                <a:cs typeface="Arial"/>
              </a:rPr>
              <a:t> </a:t>
            </a:r>
            <a:r>
              <a:rPr lang="en-US" sz="2400" dirty="0" smtClean="0">
                <a:solidFill>
                  <a:srgbClr val="072C62"/>
                </a:solidFill>
                <a:latin typeface="Arial"/>
                <a:cs typeface="Arial"/>
              </a:rPr>
              <a:t>(e.g., </a:t>
            </a:r>
            <a:r>
              <a:rPr lang="en-US" sz="2400" dirty="0" smtClean="0">
                <a:solidFill>
                  <a:srgbClr val="FF0000"/>
                </a:solidFill>
                <a:latin typeface="Arial"/>
                <a:cs typeface="Arial"/>
              </a:rPr>
              <a:t>an</a:t>
            </a:r>
            <a:r>
              <a:rPr lang="en-US" sz="2400" dirty="0" smtClean="0">
                <a:latin typeface="Arial"/>
                <a:cs typeface="Arial"/>
              </a:rPr>
              <a:t> </a:t>
            </a:r>
            <a:r>
              <a:rPr lang="en-US" sz="2400" dirty="0" smtClean="0">
                <a:solidFill>
                  <a:srgbClr val="072C62"/>
                </a:solidFill>
                <a:latin typeface="Arial"/>
                <a:cs typeface="Arial"/>
              </a:rPr>
              <a:t>NPC delegate, </a:t>
            </a:r>
            <a:r>
              <a:rPr lang="en-US" sz="2400" dirty="0" smtClean="0">
                <a:solidFill>
                  <a:srgbClr val="FF0000"/>
                </a:solidFill>
                <a:latin typeface="Arial"/>
                <a:cs typeface="Arial"/>
              </a:rPr>
              <a:t>an</a:t>
            </a:r>
            <a:r>
              <a:rPr lang="en-US" sz="2400" dirty="0" smtClean="0">
                <a:latin typeface="Arial"/>
                <a:cs typeface="Arial"/>
              </a:rPr>
              <a:t> </a:t>
            </a:r>
            <a:r>
              <a:rPr lang="en-US" sz="2400" dirty="0" smtClean="0">
                <a:solidFill>
                  <a:srgbClr val="072C62"/>
                </a:solidFill>
                <a:latin typeface="Arial"/>
                <a:cs typeface="Arial"/>
              </a:rPr>
              <a:t>egg, </a:t>
            </a:r>
            <a:r>
              <a:rPr lang="en-US" sz="2400" dirty="0" smtClean="0">
                <a:solidFill>
                  <a:srgbClr val="FF0000"/>
                </a:solidFill>
                <a:latin typeface="Arial"/>
                <a:cs typeface="Arial"/>
              </a:rPr>
              <a:t>a</a:t>
            </a:r>
            <a:r>
              <a:rPr lang="en-US" sz="2400" dirty="0" smtClean="0">
                <a:latin typeface="Arial"/>
                <a:cs typeface="Arial"/>
              </a:rPr>
              <a:t> </a:t>
            </a:r>
            <a:r>
              <a:rPr lang="en-US" sz="2400" dirty="0" smtClean="0">
                <a:solidFill>
                  <a:srgbClr val="072C62"/>
                </a:solidFill>
                <a:latin typeface="Arial"/>
                <a:cs typeface="Arial"/>
              </a:rPr>
              <a:t>computer)</a:t>
            </a:r>
            <a:endParaRPr lang="en-US" sz="2400"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25</a:t>
            </a:fld>
            <a:endParaRPr lang="en-US" dirty="0"/>
          </a:p>
        </p:txBody>
      </p:sp>
    </p:spTree>
    <p:extLst>
      <p:ext uri="{BB962C8B-B14F-4D97-AF65-F5344CB8AC3E}">
        <p14:creationId xmlns:p14="http://schemas.microsoft.com/office/powerpoint/2010/main" val="386831481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Prepositions</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r>
              <a:rPr lang="en-US" sz="2800" dirty="0" smtClean="0">
                <a:solidFill>
                  <a:srgbClr val="072C62"/>
                </a:solidFill>
                <a:latin typeface="Arial"/>
                <a:cs typeface="Arial"/>
              </a:rPr>
              <a:t>Many phrases require a particular preposition</a:t>
            </a:r>
          </a:p>
          <a:p>
            <a:r>
              <a:rPr lang="en-US" sz="2800" dirty="0" smtClean="0">
                <a:solidFill>
                  <a:srgbClr val="072C62"/>
                </a:solidFill>
                <a:latin typeface="Arial"/>
                <a:cs typeface="Arial"/>
              </a:rPr>
              <a:t>Logic often doesn’t help – must memorize:</a:t>
            </a:r>
          </a:p>
          <a:p>
            <a:pPr marL="0" indent="0">
              <a:buNone/>
            </a:pPr>
            <a:r>
              <a:rPr lang="en-US" sz="2800" dirty="0">
                <a:latin typeface="Arial"/>
                <a:cs typeface="Arial"/>
              </a:rPr>
              <a:t>	</a:t>
            </a:r>
            <a:r>
              <a:rPr lang="en-US" sz="2800" dirty="0" smtClean="0">
                <a:latin typeface="Arial"/>
                <a:cs typeface="Arial"/>
              </a:rPr>
              <a:t>“</a:t>
            </a:r>
            <a:r>
              <a:rPr lang="en-US" sz="2800" dirty="0" smtClean="0">
                <a:solidFill>
                  <a:srgbClr val="FF0000"/>
                </a:solidFill>
                <a:latin typeface="Arial"/>
                <a:cs typeface="Arial"/>
              </a:rPr>
              <a:t>in</a:t>
            </a:r>
            <a:r>
              <a:rPr lang="en-US" sz="2800" dirty="0" smtClean="0">
                <a:latin typeface="Arial"/>
                <a:cs typeface="Arial"/>
              </a:rPr>
              <a:t> </a:t>
            </a:r>
            <a:r>
              <a:rPr lang="en-US" sz="2800" dirty="0" smtClean="0">
                <a:solidFill>
                  <a:srgbClr val="072C62"/>
                </a:solidFill>
                <a:latin typeface="Arial"/>
                <a:cs typeface="Arial"/>
              </a:rPr>
              <a:t>November,” but “</a:t>
            </a:r>
            <a:r>
              <a:rPr lang="en-US" sz="2800" dirty="0" smtClean="0">
                <a:solidFill>
                  <a:srgbClr val="FF0000"/>
                </a:solidFill>
                <a:latin typeface="Arial"/>
                <a:cs typeface="Arial"/>
              </a:rPr>
              <a:t>on</a:t>
            </a:r>
            <a:r>
              <a:rPr lang="en-US" sz="2800" dirty="0" smtClean="0">
                <a:latin typeface="Arial"/>
                <a:cs typeface="Arial"/>
              </a:rPr>
              <a:t> </a:t>
            </a:r>
            <a:r>
              <a:rPr lang="en-US" sz="2800" dirty="0" smtClean="0">
                <a:solidFill>
                  <a:srgbClr val="072C62"/>
                </a:solidFill>
                <a:latin typeface="Arial"/>
                <a:cs typeface="Arial"/>
              </a:rPr>
              <a:t>November 4</a:t>
            </a:r>
            <a:r>
              <a:rPr lang="en-US" sz="2800" baseline="30000" dirty="0" smtClean="0">
                <a:solidFill>
                  <a:srgbClr val="072C62"/>
                </a:solidFill>
                <a:latin typeface="Arial"/>
                <a:cs typeface="Arial"/>
              </a:rPr>
              <a:t>th</a:t>
            </a:r>
            <a:r>
              <a:rPr lang="en-US" sz="2800" dirty="0" smtClean="0">
                <a:solidFill>
                  <a:srgbClr val="072C62"/>
                </a:solidFill>
                <a:latin typeface="Arial"/>
                <a:cs typeface="Arial"/>
              </a:rPr>
              <a:t>”</a:t>
            </a:r>
          </a:p>
          <a:p>
            <a:r>
              <a:rPr lang="en-US" sz="2800" dirty="0" smtClean="0">
                <a:solidFill>
                  <a:srgbClr val="072C62"/>
                </a:solidFill>
                <a:latin typeface="Arial"/>
                <a:cs typeface="Arial"/>
              </a:rPr>
              <a:t>Different prepositions may produce different meanings:</a:t>
            </a:r>
          </a:p>
          <a:p>
            <a:pPr marL="457200" lvl="1" indent="0">
              <a:buNone/>
            </a:pPr>
            <a:r>
              <a:rPr lang="en-US" dirty="0" smtClean="0">
                <a:solidFill>
                  <a:srgbClr val="072C62"/>
                </a:solidFill>
                <a:latin typeface="Arial"/>
                <a:cs typeface="Arial"/>
              </a:rPr>
              <a:t>He </a:t>
            </a:r>
            <a:r>
              <a:rPr lang="en-US" dirty="0">
                <a:solidFill>
                  <a:srgbClr val="072C62"/>
                </a:solidFill>
                <a:latin typeface="Arial"/>
                <a:cs typeface="Arial"/>
              </a:rPr>
              <a:t>did it </a:t>
            </a:r>
            <a:r>
              <a:rPr lang="en-US" dirty="0">
                <a:solidFill>
                  <a:srgbClr val="FF0000"/>
                </a:solidFill>
                <a:latin typeface="Arial"/>
                <a:cs typeface="Arial"/>
              </a:rPr>
              <a:t>by </a:t>
            </a:r>
            <a:r>
              <a:rPr lang="en-US" dirty="0">
                <a:solidFill>
                  <a:srgbClr val="072C62"/>
                </a:solidFill>
                <a:latin typeface="Arial"/>
                <a:cs typeface="Arial"/>
              </a:rPr>
              <a:t>himself. </a:t>
            </a:r>
            <a:r>
              <a:rPr lang="en-US" dirty="0">
                <a:solidFill>
                  <a:srgbClr val="FF0000"/>
                </a:solidFill>
                <a:latin typeface="Arial"/>
                <a:cs typeface="Arial"/>
              </a:rPr>
              <a:t>(He did it alone.)</a:t>
            </a:r>
          </a:p>
          <a:p>
            <a:pPr marL="457200" lvl="1" indent="0">
              <a:buNone/>
            </a:pPr>
            <a:r>
              <a:rPr lang="en-US" dirty="0">
                <a:solidFill>
                  <a:srgbClr val="072C62"/>
                </a:solidFill>
                <a:latin typeface="Arial"/>
                <a:cs typeface="Arial"/>
              </a:rPr>
              <a:t>He did it </a:t>
            </a:r>
            <a:r>
              <a:rPr lang="en-US" dirty="0">
                <a:solidFill>
                  <a:srgbClr val="FF0000"/>
                </a:solidFill>
                <a:latin typeface="Arial"/>
                <a:cs typeface="Arial"/>
              </a:rPr>
              <a:t>for</a:t>
            </a:r>
            <a:r>
              <a:rPr lang="en-US" dirty="0">
                <a:latin typeface="Arial"/>
                <a:cs typeface="Arial"/>
              </a:rPr>
              <a:t> </a:t>
            </a:r>
            <a:r>
              <a:rPr lang="en-US" dirty="0">
                <a:solidFill>
                  <a:srgbClr val="072C62"/>
                </a:solidFill>
                <a:latin typeface="Arial"/>
                <a:cs typeface="Arial"/>
              </a:rPr>
              <a:t>himself. </a:t>
            </a:r>
            <a:r>
              <a:rPr lang="en-US" dirty="0">
                <a:solidFill>
                  <a:srgbClr val="FF0000"/>
                </a:solidFill>
                <a:latin typeface="Arial"/>
                <a:cs typeface="Arial"/>
              </a:rPr>
              <a:t>(He did it to benefit himself, but he did not necessarily do it alone.</a:t>
            </a:r>
            <a:r>
              <a:rPr lang="en-US" dirty="0" smtClean="0">
                <a:solidFill>
                  <a:srgbClr val="FF0000"/>
                </a:solidFill>
                <a:latin typeface="Arial"/>
                <a:cs typeface="Arial"/>
              </a:rPr>
              <a:t>)</a:t>
            </a:r>
          </a:p>
          <a:p>
            <a:r>
              <a:rPr lang="en-US" sz="2800" dirty="0" smtClean="0">
                <a:solidFill>
                  <a:srgbClr val="072C62"/>
                </a:solidFill>
                <a:latin typeface="Arial"/>
                <a:cs typeface="Arial"/>
              </a:rPr>
              <a:t>Use English Website to check</a:t>
            </a:r>
            <a:endParaRPr lang="en-US" sz="2800" dirty="0">
              <a:solidFill>
                <a:srgbClr val="072C62"/>
              </a:solidFill>
              <a:latin typeface="Arial"/>
              <a:cs typeface="Aria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26</a:t>
            </a:fld>
            <a:endParaRPr lang="en-US" dirty="0"/>
          </a:p>
        </p:txBody>
      </p:sp>
    </p:spTree>
    <p:extLst>
      <p:ext uri="{BB962C8B-B14F-4D97-AF65-F5344CB8AC3E}">
        <p14:creationId xmlns:p14="http://schemas.microsoft.com/office/powerpoint/2010/main" val="323210016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Verb Tenses</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a:lnSpc>
                <a:spcPct val="130000"/>
              </a:lnSpc>
            </a:pPr>
            <a:r>
              <a:rPr lang="en-US" sz="2000" dirty="0" smtClean="0">
                <a:solidFill>
                  <a:srgbClr val="072C62"/>
                </a:solidFill>
                <a:latin typeface="Arial"/>
                <a:cs typeface="Arial"/>
              </a:rPr>
              <a:t>Past tense is </a:t>
            </a:r>
            <a:r>
              <a:rPr lang="en-US" sz="2000" b="1" dirty="0" smtClean="0">
                <a:solidFill>
                  <a:srgbClr val="072C62"/>
                </a:solidFill>
                <a:latin typeface="Arial"/>
                <a:cs typeface="Arial"/>
              </a:rPr>
              <a:t>default tense </a:t>
            </a:r>
            <a:r>
              <a:rPr lang="en-US" sz="2000" dirty="0" smtClean="0">
                <a:solidFill>
                  <a:srgbClr val="072C62"/>
                </a:solidFill>
                <a:latin typeface="Arial"/>
                <a:cs typeface="Arial"/>
              </a:rPr>
              <a:t>when talking about the past; present perfect also is often used</a:t>
            </a:r>
          </a:p>
          <a:p>
            <a:pPr>
              <a:lnSpc>
                <a:spcPct val="130000"/>
              </a:lnSpc>
            </a:pPr>
            <a:r>
              <a:rPr lang="en-US" sz="2000" dirty="0" smtClean="0">
                <a:solidFill>
                  <a:srgbClr val="072C62"/>
                </a:solidFill>
                <a:latin typeface="Arial"/>
                <a:cs typeface="Arial"/>
              </a:rPr>
              <a:t>Past perfect (“I had read”) and future perfect (“I will have read”) are </a:t>
            </a:r>
            <a:r>
              <a:rPr lang="en-US" sz="2000" b="1" dirty="0" smtClean="0">
                <a:solidFill>
                  <a:srgbClr val="072C62"/>
                </a:solidFill>
                <a:latin typeface="Arial"/>
                <a:cs typeface="Arial"/>
              </a:rPr>
              <a:t>hard to use correctly</a:t>
            </a:r>
            <a:r>
              <a:rPr lang="en-US" sz="2000" dirty="0" smtClean="0">
                <a:solidFill>
                  <a:srgbClr val="072C62"/>
                </a:solidFill>
                <a:latin typeface="Arial"/>
                <a:cs typeface="Arial"/>
              </a:rPr>
              <a:t>; avoid them if possible!</a:t>
            </a:r>
          </a:p>
          <a:p>
            <a:pPr>
              <a:lnSpc>
                <a:spcPct val="130000"/>
              </a:lnSpc>
            </a:pPr>
            <a:r>
              <a:rPr lang="en-US" sz="2000" b="1" dirty="0" smtClean="0">
                <a:solidFill>
                  <a:srgbClr val="072C62"/>
                </a:solidFill>
                <a:latin typeface="Arial"/>
                <a:cs typeface="Arial"/>
              </a:rPr>
              <a:t>Present tense </a:t>
            </a:r>
            <a:r>
              <a:rPr lang="en-US" sz="2000" dirty="0" smtClean="0">
                <a:solidFill>
                  <a:srgbClr val="072C62"/>
                </a:solidFill>
                <a:latin typeface="Arial"/>
                <a:cs typeface="Arial"/>
              </a:rPr>
              <a:t>is usually used in </a:t>
            </a:r>
            <a:r>
              <a:rPr lang="en-US" sz="2000" b="1" dirty="0" smtClean="0">
                <a:solidFill>
                  <a:srgbClr val="072C62"/>
                </a:solidFill>
                <a:latin typeface="Arial"/>
                <a:cs typeface="Arial"/>
              </a:rPr>
              <a:t>news headlines</a:t>
            </a:r>
            <a:r>
              <a:rPr lang="en-US" sz="2000" dirty="0" smtClean="0">
                <a:solidFill>
                  <a:srgbClr val="072C62"/>
                </a:solidFill>
                <a:latin typeface="Arial"/>
                <a:cs typeface="Arial"/>
              </a:rPr>
              <a:t> to describe past events, but not in news stories</a:t>
            </a:r>
          </a:p>
          <a:p>
            <a:pPr>
              <a:lnSpc>
                <a:spcPct val="130000"/>
              </a:lnSpc>
            </a:pPr>
            <a:r>
              <a:rPr lang="en-US" sz="2000" dirty="0" smtClean="0">
                <a:solidFill>
                  <a:srgbClr val="072C62"/>
                </a:solidFill>
                <a:latin typeface="Arial"/>
                <a:cs typeface="Arial"/>
              </a:rPr>
              <a:t>Subjunctive is used in situations of uncertainty or speculation, or when discussing a wish, requirement or necessity, etc.</a:t>
            </a:r>
          </a:p>
          <a:p>
            <a:pPr>
              <a:lnSpc>
                <a:spcPct val="130000"/>
              </a:lnSpc>
            </a:pPr>
            <a:r>
              <a:rPr lang="en-US" sz="2000" dirty="0" smtClean="0">
                <a:solidFill>
                  <a:srgbClr val="072C62"/>
                </a:solidFill>
                <a:latin typeface="Arial"/>
                <a:cs typeface="Arial"/>
              </a:rPr>
              <a:t>Keep tense as </a:t>
            </a:r>
            <a:r>
              <a:rPr lang="en-US" sz="2000" b="1" dirty="0" smtClean="0">
                <a:solidFill>
                  <a:srgbClr val="072C62"/>
                </a:solidFill>
                <a:latin typeface="Arial"/>
                <a:cs typeface="Arial"/>
              </a:rPr>
              <a:t>consistent and simple </a:t>
            </a:r>
            <a:r>
              <a:rPr lang="en-US" sz="2000" dirty="0" smtClean="0">
                <a:solidFill>
                  <a:srgbClr val="072C62"/>
                </a:solidFill>
                <a:latin typeface="Arial"/>
                <a:cs typeface="Arial"/>
              </a:rPr>
              <a:t>as possible over a piece of writing</a:t>
            </a:r>
            <a:endParaRPr lang="en-US" sz="2000"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27</a:t>
            </a:fld>
            <a:endParaRPr lang="en-US" dirty="0"/>
          </a:p>
        </p:txBody>
      </p:sp>
    </p:spTree>
    <p:extLst>
      <p:ext uri="{BB962C8B-B14F-4D97-AF65-F5344CB8AC3E}">
        <p14:creationId xmlns:p14="http://schemas.microsoft.com/office/powerpoint/2010/main" val="120349403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chemeClr val="bg2">
                    <a:lumMod val="25000"/>
                  </a:schemeClr>
                </a:solidFill>
                <a:latin typeface="American Typewriter"/>
                <a:cs typeface="American Typewriter"/>
              </a:rPr>
              <a:t>Most Commonly </a:t>
            </a:r>
            <a:r>
              <a:rPr lang="en-US" dirty="0">
                <a:solidFill>
                  <a:schemeClr val="bg2">
                    <a:lumMod val="25000"/>
                  </a:schemeClr>
                </a:solidFill>
                <a:latin typeface="American Typewriter"/>
                <a:cs typeface="American Typewriter"/>
              </a:rPr>
              <a:t>Used </a:t>
            </a:r>
            <a:r>
              <a:rPr lang="en-US" dirty="0" smtClean="0">
                <a:solidFill>
                  <a:schemeClr val="bg2">
                    <a:lumMod val="25000"/>
                  </a:schemeClr>
                </a:solidFill>
                <a:latin typeface="American Typewriter"/>
                <a:cs typeface="American Typewriter"/>
              </a:rPr>
              <a:t>Tenses</a:t>
            </a:r>
            <a:endParaRPr lang="en-US" dirty="0">
              <a:solidFill>
                <a:schemeClr val="bg2">
                  <a:lumMod val="25000"/>
                </a:schemeClr>
              </a:solidFill>
              <a:latin typeface="American Typewriter"/>
              <a:cs typeface="American Typewriter"/>
            </a:endParaRPr>
          </a:p>
        </p:txBody>
      </p:sp>
      <p:sp>
        <p:nvSpPr>
          <p:cNvPr id="3" name="Content Placeholder 2"/>
          <p:cNvSpPr>
            <a:spLocks noGrp="1"/>
          </p:cNvSpPr>
          <p:nvPr>
            <p:ph idx="1"/>
          </p:nvPr>
        </p:nvSpPr>
        <p:spPr>
          <a:xfrm>
            <a:off x="457200" y="1600200"/>
            <a:ext cx="8229600" cy="4781496"/>
          </a:xfrm>
          <a:ln w="12700" cmpd="sng">
            <a:solidFill>
              <a:schemeClr val="bg2">
                <a:lumMod val="50000"/>
              </a:schemeClr>
            </a:solidFill>
          </a:ln>
        </p:spPr>
        <p:txBody>
          <a:bodyPr>
            <a:normAutofit/>
          </a:bodyPr>
          <a:lstStyle/>
          <a:p>
            <a:pPr>
              <a:lnSpc>
                <a:spcPct val="120000"/>
              </a:lnSpc>
            </a:pPr>
            <a:r>
              <a:rPr lang="en-US" sz="2400" dirty="0" smtClean="0">
                <a:solidFill>
                  <a:srgbClr val="072C62"/>
                </a:solidFill>
                <a:latin typeface="Arial"/>
                <a:cs typeface="Arial"/>
              </a:rPr>
              <a:t>Present: I </a:t>
            </a:r>
            <a:r>
              <a:rPr lang="en-US" sz="2400" dirty="0" smtClean="0">
                <a:solidFill>
                  <a:srgbClr val="FF0000"/>
                </a:solidFill>
                <a:latin typeface="Arial"/>
                <a:cs typeface="Arial"/>
              </a:rPr>
              <a:t>study</a:t>
            </a:r>
            <a:r>
              <a:rPr lang="en-US" sz="2400" dirty="0" smtClean="0">
                <a:latin typeface="Arial"/>
                <a:cs typeface="Arial"/>
              </a:rPr>
              <a:t> </a:t>
            </a:r>
            <a:r>
              <a:rPr lang="en-US" sz="2400" dirty="0" smtClean="0">
                <a:solidFill>
                  <a:schemeClr val="bg2">
                    <a:lumMod val="25000"/>
                  </a:schemeClr>
                </a:solidFill>
                <a:latin typeface="Arial"/>
                <a:cs typeface="Arial"/>
              </a:rPr>
              <a:t>IT. </a:t>
            </a:r>
            <a:r>
              <a:rPr lang="en-US" sz="2400" dirty="0" smtClean="0">
                <a:solidFill>
                  <a:schemeClr val="bg2">
                    <a:lumMod val="25000"/>
                  </a:schemeClr>
                </a:solidFill>
                <a:latin typeface="Zapf Dingbats"/>
                <a:ea typeface="Zapf Dingbats"/>
                <a:cs typeface="Zapf Dingbats"/>
                <a:sym typeface="Zapf Dingbats"/>
              </a:rPr>
              <a:t>✓</a:t>
            </a:r>
            <a:endParaRPr lang="en-US" sz="2400" dirty="0" smtClean="0">
              <a:solidFill>
                <a:schemeClr val="bg2">
                  <a:lumMod val="25000"/>
                </a:schemeClr>
              </a:solidFill>
              <a:latin typeface="Arial"/>
              <a:cs typeface="Arial"/>
            </a:endParaRPr>
          </a:p>
          <a:p>
            <a:pPr>
              <a:lnSpc>
                <a:spcPct val="120000"/>
              </a:lnSpc>
            </a:pPr>
            <a:r>
              <a:rPr lang="en-US" sz="2400" dirty="0">
                <a:solidFill>
                  <a:srgbClr val="072C62"/>
                </a:solidFill>
                <a:latin typeface="Arial"/>
                <a:cs typeface="Arial"/>
              </a:rPr>
              <a:t>Present progressive: I </a:t>
            </a:r>
            <a:r>
              <a:rPr lang="en-US" sz="2400" dirty="0">
                <a:solidFill>
                  <a:srgbClr val="FF0000"/>
                </a:solidFill>
                <a:latin typeface="Arial"/>
                <a:cs typeface="Arial"/>
              </a:rPr>
              <a:t>am studying </a:t>
            </a:r>
            <a:r>
              <a:rPr lang="en-US" sz="2400" dirty="0">
                <a:solidFill>
                  <a:srgbClr val="072C62"/>
                </a:solidFill>
                <a:latin typeface="Arial"/>
                <a:cs typeface="Arial"/>
              </a:rPr>
              <a:t>IT </a:t>
            </a:r>
            <a:r>
              <a:rPr lang="en-US" sz="2400" dirty="0" smtClean="0">
                <a:solidFill>
                  <a:srgbClr val="072C62"/>
                </a:solidFill>
                <a:latin typeface="Arial"/>
                <a:cs typeface="Arial"/>
              </a:rPr>
              <a:t>in Germany. </a:t>
            </a:r>
            <a:r>
              <a:rPr lang="en-US" sz="2400" dirty="0" smtClean="0">
                <a:solidFill>
                  <a:srgbClr val="072C62"/>
                </a:solidFill>
                <a:latin typeface="Zapf Dingbats"/>
                <a:ea typeface="Zapf Dingbats"/>
                <a:cs typeface="Zapf Dingbats"/>
                <a:sym typeface="Zapf Dingbats"/>
              </a:rPr>
              <a:t>✓</a:t>
            </a:r>
            <a:endParaRPr lang="en-US" sz="2400" dirty="0" smtClean="0">
              <a:solidFill>
                <a:srgbClr val="072C62"/>
              </a:solidFill>
              <a:latin typeface="Arial"/>
              <a:cs typeface="Arial"/>
            </a:endParaRPr>
          </a:p>
          <a:p>
            <a:pPr>
              <a:lnSpc>
                <a:spcPct val="120000"/>
              </a:lnSpc>
            </a:pPr>
            <a:r>
              <a:rPr lang="en-US" sz="2400" dirty="0" smtClean="0">
                <a:solidFill>
                  <a:srgbClr val="072C62"/>
                </a:solidFill>
                <a:latin typeface="Arial"/>
                <a:cs typeface="Arial"/>
              </a:rPr>
              <a:t>Past: I </a:t>
            </a:r>
            <a:r>
              <a:rPr lang="en-US" sz="2400" dirty="0" smtClean="0">
                <a:solidFill>
                  <a:srgbClr val="FF0000"/>
                </a:solidFill>
                <a:latin typeface="Arial"/>
                <a:cs typeface="Arial"/>
              </a:rPr>
              <a:t>studied</a:t>
            </a:r>
            <a:r>
              <a:rPr lang="en-US" sz="2400" dirty="0" smtClean="0">
                <a:latin typeface="Arial"/>
                <a:cs typeface="Arial"/>
              </a:rPr>
              <a:t> </a:t>
            </a:r>
            <a:r>
              <a:rPr lang="en-US" sz="2400" dirty="0" smtClean="0">
                <a:solidFill>
                  <a:srgbClr val="072C62"/>
                </a:solidFill>
                <a:latin typeface="Arial"/>
                <a:cs typeface="Arial"/>
              </a:rPr>
              <a:t>IT at Tsinghua. </a:t>
            </a:r>
            <a:r>
              <a:rPr lang="en-US" sz="2400" dirty="0" smtClean="0">
                <a:solidFill>
                  <a:srgbClr val="072C62"/>
                </a:solidFill>
                <a:latin typeface="Zapf Dingbats"/>
                <a:ea typeface="Zapf Dingbats"/>
                <a:cs typeface="Zapf Dingbats"/>
                <a:sym typeface="Zapf Dingbats"/>
              </a:rPr>
              <a:t>✓</a:t>
            </a:r>
            <a:endParaRPr lang="en-US" sz="2400" dirty="0" smtClean="0">
              <a:solidFill>
                <a:srgbClr val="072C62"/>
              </a:solidFill>
              <a:latin typeface="Arial"/>
              <a:cs typeface="Arial"/>
            </a:endParaRPr>
          </a:p>
          <a:p>
            <a:pPr>
              <a:lnSpc>
                <a:spcPct val="120000"/>
              </a:lnSpc>
            </a:pPr>
            <a:r>
              <a:rPr lang="en-US" sz="2400" dirty="0">
                <a:solidFill>
                  <a:srgbClr val="072C62"/>
                </a:solidFill>
                <a:latin typeface="Arial"/>
                <a:cs typeface="Arial"/>
              </a:rPr>
              <a:t>Past progressive: I </a:t>
            </a:r>
            <a:r>
              <a:rPr lang="en-US" sz="2400" dirty="0">
                <a:solidFill>
                  <a:srgbClr val="FF0000"/>
                </a:solidFill>
                <a:latin typeface="Arial"/>
                <a:cs typeface="Arial"/>
              </a:rPr>
              <a:t>was studying </a:t>
            </a:r>
            <a:r>
              <a:rPr lang="en-US" sz="2400" dirty="0">
                <a:solidFill>
                  <a:srgbClr val="072C62"/>
                </a:solidFill>
                <a:latin typeface="Arial"/>
                <a:cs typeface="Arial"/>
              </a:rPr>
              <a:t>IT in the U.S</a:t>
            </a:r>
            <a:r>
              <a:rPr lang="en-US" sz="2400" dirty="0" smtClean="0">
                <a:solidFill>
                  <a:srgbClr val="072C62"/>
                </a:solidFill>
                <a:latin typeface="Arial"/>
                <a:cs typeface="Arial"/>
              </a:rPr>
              <a:t>. </a:t>
            </a:r>
            <a:r>
              <a:rPr lang="en-US" sz="2400" dirty="0" smtClean="0">
                <a:solidFill>
                  <a:srgbClr val="072C62"/>
                </a:solidFill>
                <a:latin typeface="Zapf Dingbats"/>
                <a:ea typeface="Zapf Dingbats"/>
                <a:cs typeface="Zapf Dingbats"/>
                <a:sym typeface="Zapf Dingbats"/>
              </a:rPr>
              <a:t>✓</a:t>
            </a:r>
            <a:endParaRPr lang="en-US" sz="2400" dirty="0" smtClean="0">
              <a:solidFill>
                <a:srgbClr val="072C62"/>
              </a:solidFill>
              <a:latin typeface="Arial"/>
              <a:cs typeface="Arial"/>
            </a:endParaRPr>
          </a:p>
          <a:p>
            <a:pPr>
              <a:lnSpc>
                <a:spcPct val="120000"/>
              </a:lnSpc>
            </a:pPr>
            <a:r>
              <a:rPr lang="en-US" sz="2400" dirty="0" smtClean="0">
                <a:solidFill>
                  <a:srgbClr val="072C62"/>
                </a:solidFill>
                <a:latin typeface="Arial"/>
                <a:cs typeface="Arial"/>
              </a:rPr>
              <a:t>Present perfect: I </a:t>
            </a:r>
            <a:r>
              <a:rPr lang="en-US" sz="2400" dirty="0" smtClean="0">
                <a:solidFill>
                  <a:srgbClr val="FF0000"/>
                </a:solidFill>
                <a:latin typeface="Arial"/>
                <a:cs typeface="Arial"/>
              </a:rPr>
              <a:t>have studied </a:t>
            </a:r>
            <a:r>
              <a:rPr lang="en-US" sz="2400" dirty="0" smtClean="0">
                <a:solidFill>
                  <a:srgbClr val="072C62"/>
                </a:solidFill>
                <a:latin typeface="Arial"/>
                <a:cs typeface="Arial"/>
              </a:rPr>
              <a:t>IT for five years. </a:t>
            </a:r>
            <a:r>
              <a:rPr lang="en-US" sz="2400" dirty="0" smtClean="0">
                <a:solidFill>
                  <a:srgbClr val="072C62"/>
                </a:solidFill>
                <a:latin typeface="Zapf Dingbats"/>
                <a:ea typeface="Zapf Dingbats"/>
                <a:cs typeface="Zapf Dingbats"/>
                <a:sym typeface="Zapf Dingbats"/>
              </a:rPr>
              <a:t>✓</a:t>
            </a:r>
            <a:endParaRPr lang="en-US" sz="2400" dirty="0" smtClean="0">
              <a:solidFill>
                <a:srgbClr val="072C62"/>
              </a:solidFill>
              <a:latin typeface="Arial"/>
              <a:cs typeface="Arial"/>
            </a:endParaRPr>
          </a:p>
          <a:p>
            <a:pPr>
              <a:lnSpc>
                <a:spcPct val="120000"/>
              </a:lnSpc>
            </a:pPr>
            <a:r>
              <a:rPr lang="en-US" sz="2400" dirty="0" smtClean="0">
                <a:solidFill>
                  <a:srgbClr val="072C62"/>
                </a:solidFill>
                <a:latin typeface="Arial"/>
                <a:cs typeface="Arial"/>
              </a:rPr>
              <a:t>Future: I </a:t>
            </a:r>
            <a:r>
              <a:rPr lang="en-US" sz="2400" dirty="0" smtClean="0">
                <a:solidFill>
                  <a:srgbClr val="FF0000"/>
                </a:solidFill>
                <a:latin typeface="Arial"/>
                <a:cs typeface="Arial"/>
              </a:rPr>
              <a:t>will study </a:t>
            </a:r>
            <a:r>
              <a:rPr lang="en-US" sz="2400" dirty="0" smtClean="0">
                <a:solidFill>
                  <a:srgbClr val="072C62"/>
                </a:solidFill>
                <a:latin typeface="Arial"/>
                <a:cs typeface="Arial"/>
              </a:rPr>
              <a:t>IT in graduate school. </a:t>
            </a:r>
            <a:r>
              <a:rPr lang="en-US" sz="2400" dirty="0" smtClean="0">
                <a:solidFill>
                  <a:srgbClr val="072C62"/>
                </a:solidFill>
                <a:latin typeface="Zapf Dingbats"/>
                <a:ea typeface="Zapf Dingbats"/>
                <a:cs typeface="Zapf Dingbats"/>
                <a:sym typeface="Zapf Dingbats"/>
              </a:rPr>
              <a:t>✓</a:t>
            </a:r>
            <a:endParaRPr lang="en-US" sz="2400" dirty="0" smtClean="0">
              <a:solidFill>
                <a:srgbClr val="072C62"/>
              </a:solidFill>
              <a:latin typeface="Arial"/>
              <a:cs typeface="Arial"/>
            </a:endParaRPr>
          </a:p>
          <a:p>
            <a:pPr>
              <a:lnSpc>
                <a:spcPct val="120000"/>
              </a:lnSpc>
            </a:pPr>
            <a:r>
              <a:rPr lang="en-US" sz="2400" dirty="0" smtClean="0">
                <a:solidFill>
                  <a:srgbClr val="072C62"/>
                </a:solidFill>
                <a:latin typeface="Arial"/>
                <a:cs typeface="Arial"/>
              </a:rPr>
              <a:t>Future progressive: I </a:t>
            </a:r>
            <a:r>
              <a:rPr lang="en-US" sz="2400" dirty="0" smtClean="0">
                <a:solidFill>
                  <a:srgbClr val="FF0000"/>
                </a:solidFill>
                <a:latin typeface="Arial"/>
                <a:cs typeface="Arial"/>
              </a:rPr>
              <a:t>will be studying </a:t>
            </a:r>
            <a:r>
              <a:rPr lang="en-US" sz="2400" dirty="0" smtClean="0">
                <a:solidFill>
                  <a:srgbClr val="072C62"/>
                </a:solidFill>
                <a:latin typeface="Arial"/>
                <a:cs typeface="Arial"/>
              </a:rPr>
              <a:t>IT next year.</a:t>
            </a:r>
          </a:p>
          <a:p>
            <a:pPr>
              <a:lnSpc>
                <a:spcPct val="120000"/>
              </a:lnSpc>
            </a:pPr>
            <a:r>
              <a:rPr lang="en-US" sz="2400" dirty="0" smtClean="0">
                <a:solidFill>
                  <a:srgbClr val="072C62"/>
                </a:solidFill>
                <a:latin typeface="Arial"/>
                <a:cs typeface="Arial"/>
              </a:rPr>
              <a:t>Present subjunctive: It is necessary that she </a:t>
            </a:r>
            <a:r>
              <a:rPr lang="en-US" sz="2400" dirty="0" smtClean="0">
                <a:solidFill>
                  <a:srgbClr val="FF0000"/>
                </a:solidFill>
                <a:latin typeface="Arial"/>
                <a:cs typeface="Arial"/>
              </a:rPr>
              <a:t>study</a:t>
            </a:r>
            <a:r>
              <a:rPr lang="en-US" sz="2400" dirty="0" smtClean="0">
                <a:latin typeface="Arial"/>
                <a:cs typeface="Arial"/>
              </a:rPr>
              <a:t> </a:t>
            </a:r>
            <a:r>
              <a:rPr lang="en-US" sz="2400" dirty="0" smtClean="0">
                <a:solidFill>
                  <a:srgbClr val="072C62"/>
                </a:solidFill>
                <a:latin typeface="Arial"/>
                <a:cs typeface="Arial"/>
              </a:rPr>
              <a:t>IT.</a:t>
            </a:r>
          </a:p>
          <a:p>
            <a:pPr>
              <a:lnSpc>
                <a:spcPct val="120000"/>
              </a:lnSpc>
            </a:pPr>
            <a:r>
              <a:rPr lang="en-US" sz="2400" dirty="0" smtClean="0">
                <a:solidFill>
                  <a:srgbClr val="072C62"/>
                </a:solidFill>
                <a:latin typeface="Arial"/>
                <a:cs typeface="Arial"/>
              </a:rPr>
              <a:t>Past subjunctive: If I </a:t>
            </a:r>
            <a:r>
              <a:rPr lang="en-US" sz="2400" dirty="0" smtClean="0">
                <a:solidFill>
                  <a:srgbClr val="FF0000"/>
                </a:solidFill>
                <a:latin typeface="Arial"/>
                <a:cs typeface="Arial"/>
              </a:rPr>
              <a:t>had studied </a:t>
            </a:r>
            <a:r>
              <a:rPr lang="en-US" sz="2400" dirty="0" smtClean="0">
                <a:solidFill>
                  <a:srgbClr val="072C62"/>
                </a:solidFill>
                <a:latin typeface="Arial"/>
                <a:cs typeface="Arial"/>
              </a:rPr>
              <a:t>IT I would be rich.</a:t>
            </a:r>
            <a:endParaRPr lang="en-US" sz="2400"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28</a:t>
            </a:fld>
            <a:endParaRPr lang="en-US" dirty="0"/>
          </a:p>
        </p:txBody>
      </p:sp>
    </p:spTree>
    <p:extLst>
      <p:ext uri="{BB962C8B-B14F-4D97-AF65-F5344CB8AC3E}">
        <p14:creationId xmlns:p14="http://schemas.microsoft.com/office/powerpoint/2010/main" val="310315458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Modifiers</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fontScale="92500" lnSpcReduction="10000"/>
          </a:bodyPr>
          <a:lstStyle/>
          <a:p>
            <a:pPr>
              <a:lnSpc>
                <a:spcPct val="110000"/>
              </a:lnSpc>
            </a:pPr>
            <a:r>
              <a:rPr lang="en-US" sz="2400" dirty="0" smtClean="0">
                <a:solidFill>
                  <a:srgbClr val="072C62"/>
                </a:solidFill>
                <a:latin typeface="Arial"/>
                <a:cs typeface="Arial"/>
              </a:rPr>
              <a:t>Words, phrases and clauses that give us more information about the words they describe:</a:t>
            </a:r>
          </a:p>
          <a:p>
            <a:pPr marL="457200" lvl="1" indent="0">
              <a:lnSpc>
                <a:spcPct val="110000"/>
              </a:lnSpc>
              <a:buNone/>
            </a:pPr>
            <a:r>
              <a:rPr lang="en-US" sz="2400" dirty="0">
                <a:latin typeface="Arial"/>
                <a:cs typeface="Arial"/>
              </a:rPr>
              <a:t>	</a:t>
            </a:r>
            <a:r>
              <a:rPr lang="en-US" sz="2400" dirty="0" smtClean="0">
                <a:solidFill>
                  <a:srgbClr val="FF0000"/>
                </a:solidFill>
                <a:latin typeface="Arial"/>
                <a:cs typeface="Arial"/>
              </a:rPr>
              <a:t>effective</a:t>
            </a:r>
            <a:r>
              <a:rPr lang="en-US" sz="2400" dirty="0" smtClean="0">
                <a:latin typeface="Arial"/>
                <a:cs typeface="Arial"/>
              </a:rPr>
              <a:t> </a:t>
            </a:r>
            <a:r>
              <a:rPr lang="en-US" sz="2400" dirty="0" smtClean="0">
                <a:solidFill>
                  <a:srgbClr val="072C62"/>
                </a:solidFill>
                <a:latin typeface="Arial"/>
                <a:cs typeface="Arial"/>
              </a:rPr>
              <a:t>treatment</a:t>
            </a:r>
            <a:r>
              <a:rPr lang="en-US" sz="2400" dirty="0" smtClean="0">
                <a:latin typeface="Arial"/>
                <a:cs typeface="Arial"/>
              </a:rPr>
              <a:t> </a:t>
            </a:r>
            <a:r>
              <a:rPr lang="en-US" sz="2400" dirty="0" smtClean="0">
                <a:solidFill>
                  <a:srgbClr val="FF0000"/>
                </a:solidFill>
                <a:latin typeface="Arial"/>
                <a:cs typeface="Arial"/>
              </a:rPr>
              <a:t>(what kind of treatment)</a:t>
            </a:r>
          </a:p>
          <a:p>
            <a:pPr marL="457200" lvl="1" indent="0">
              <a:lnSpc>
                <a:spcPct val="110000"/>
              </a:lnSpc>
              <a:buNone/>
            </a:pPr>
            <a:r>
              <a:rPr lang="en-US" sz="2400" dirty="0">
                <a:latin typeface="Arial"/>
                <a:cs typeface="Arial"/>
              </a:rPr>
              <a:t>	</a:t>
            </a:r>
            <a:r>
              <a:rPr lang="en-US" sz="2400" dirty="0" smtClean="0">
                <a:solidFill>
                  <a:srgbClr val="FF0000"/>
                </a:solidFill>
                <a:latin typeface="Arial"/>
                <a:cs typeface="Arial"/>
              </a:rPr>
              <a:t>Before the speech</a:t>
            </a:r>
            <a:r>
              <a:rPr lang="en-US" sz="2400" dirty="0" smtClean="0">
                <a:solidFill>
                  <a:srgbClr val="072C62"/>
                </a:solidFill>
                <a:latin typeface="Arial"/>
                <a:cs typeface="Arial"/>
              </a:rPr>
              <a:t>, he drank coffee. </a:t>
            </a:r>
            <a:r>
              <a:rPr lang="en-US" sz="2400" dirty="0" smtClean="0">
                <a:solidFill>
                  <a:srgbClr val="FF0000"/>
                </a:solidFill>
                <a:latin typeface="Arial"/>
                <a:cs typeface="Arial"/>
              </a:rPr>
              <a:t>(when did he drink)</a:t>
            </a:r>
          </a:p>
          <a:p>
            <a:pPr marL="457200" lvl="1" indent="0">
              <a:lnSpc>
                <a:spcPct val="110000"/>
              </a:lnSpc>
              <a:buNone/>
            </a:pPr>
            <a:r>
              <a:rPr lang="en-US" sz="2400" dirty="0">
                <a:latin typeface="Arial"/>
                <a:cs typeface="Arial"/>
              </a:rPr>
              <a:t>	</a:t>
            </a:r>
            <a:r>
              <a:rPr lang="en-US" sz="2400" dirty="0" smtClean="0">
                <a:solidFill>
                  <a:srgbClr val="072C62"/>
                </a:solidFill>
                <a:latin typeface="Arial"/>
                <a:cs typeface="Arial"/>
              </a:rPr>
              <a:t>The meeting was held on Tuesday, </a:t>
            </a:r>
            <a:r>
              <a:rPr lang="en-US" sz="2400" dirty="0" smtClean="0">
                <a:solidFill>
                  <a:srgbClr val="FF0000"/>
                </a:solidFill>
                <a:latin typeface="Arial"/>
                <a:cs typeface="Arial"/>
              </a:rPr>
              <a:t>the day I left</a:t>
            </a:r>
            <a:r>
              <a:rPr lang="en-US" sz="2400" dirty="0" smtClean="0">
                <a:latin typeface="Arial"/>
                <a:cs typeface="Arial"/>
              </a:rPr>
              <a:t>. </a:t>
            </a:r>
            <a:r>
              <a:rPr lang="en-US" sz="2400" dirty="0" smtClean="0">
                <a:solidFill>
                  <a:srgbClr val="FF0000"/>
                </a:solidFill>
                <a:latin typeface="Arial"/>
                <a:cs typeface="Arial"/>
              </a:rPr>
              <a:t>(which 	day)</a:t>
            </a:r>
          </a:p>
          <a:p>
            <a:pPr marL="457200" lvl="1" indent="0">
              <a:lnSpc>
                <a:spcPct val="110000"/>
              </a:lnSpc>
              <a:buNone/>
            </a:pPr>
            <a:r>
              <a:rPr lang="en-US" sz="2400" dirty="0">
                <a:latin typeface="Arial"/>
                <a:cs typeface="Arial"/>
              </a:rPr>
              <a:t>	</a:t>
            </a:r>
            <a:r>
              <a:rPr lang="en-US" sz="2400" dirty="0" smtClean="0">
                <a:solidFill>
                  <a:srgbClr val="072C62"/>
                </a:solidFill>
                <a:latin typeface="Arial"/>
                <a:cs typeface="Arial"/>
              </a:rPr>
              <a:t>She flew to Germany </a:t>
            </a:r>
            <a:r>
              <a:rPr lang="en-US" sz="2400" dirty="0" smtClean="0">
                <a:solidFill>
                  <a:srgbClr val="FF0000"/>
                </a:solidFill>
                <a:latin typeface="Arial"/>
                <a:cs typeface="Arial"/>
              </a:rPr>
              <a:t>without telling her boss</a:t>
            </a:r>
            <a:r>
              <a:rPr lang="en-US" sz="2400" dirty="0" smtClean="0">
                <a:latin typeface="Arial"/>
                <a:cs typeface="Arial"/>
              </a:rPr>
              <a:t>. </a:t>
            </a:r>
            <a:r>
              <a:rPr lang="en-US" sz="2400" dirty="0" smtClean="0">
                <a:solidFill>
                  <a:srgbClr val="FF0000"/>
                </a:solidFill>
                <a:latin typeface="Arial"/>
                <a:cs typeface="Arial"/>
              </a:rPr>
              <a:t>(how did 	she fly)</a:t>
            </a:r>
          </a:p>
          <a:p>
            <a:pPr>
              <a:lnSpc>
                <a:spcPct val="110000"/>
              </a:lnSpc>
            </a:pPr>
            <a:r>
              <a:rPr lang="en-US" sz="2400" dirty="0" smtClean="0">
                <a:solidFill>
                  <a:srgbClr val="072C62"/>
                </a:solidFill>
                <a:latin typeface="Arial"/>
                <a:cs typeface="Arial"/>
              </a:rPr>
              <a:t>Keep modifiers </a:t>
            </a:r>
            <a:r>
              <a:rPr lang="en-US" sz="2400" b="1" dirty="0" smtClean="0">
                <a:solidFill>
                  <a:srgbClr val="072C62"/>
                </a:solidFill>
                <a:latin typeface="Arial"/>
                <a:cs typeface="Arial"/>
              </a:rPr>
              <a:t>as close as possible</a:t>
            </a:r>
            <a:r>
              <a:rPr lang="en-US" sz="2400" dirty="0" smtClean="0">
                <a:solidFill>
                  <a:srgbClr val="072C62"/>
                </a:solidFill>
                <a:latin typeface="Arial"/>
                <a:cs typeface="Arial"/>
              </a:rPr>
              <a:t> to what they modify to reduce ambiguity</a:t>
            </a:r>
          </a:p>
          <a:p>
            <a:pPr>
              <a:lnSpc>
                <a:spcPct val="110000"/>
              </a:lnSpc>
            </a:pPr>
            <a:r>
              <a:rPr lang="en-US" sz="2400" dirty="0" smtClean="0">
                <a:solidFill>
                  <a:srgbClr val="072C62"/>
                </a:solidFill>
                <a:latin typeface="Arial"/>
                <a:cs typeface="Arial"/>
              </a:rPr>
              <a:t>Eliminate unnecessary modifiers</a:t>
            </a:r>
          </a:p>
          <a:p>
            <a:pPr>
              <a:lnSpc>
                <a:spcPct val="110000"/>
              </a:lnSpc>
            </a:pPr>
            <a:r>
              <a:rPr lang="en-US" sz="2400" dirty="0" smtClean="0">
                <a:solidFill>
                  <a:srgbClr val="072C62"/>
                </a:solidFill>
                <a:latin typeface="Arial"/>
                <a:cs typeface="Arial"/>
              </a:rPr>
              <a:t>Use correct relative pronouns (who, which, that, where, etc.)</a:t>
            </a:r>
          </a:p>
          <a:p>
            <a:pPr marL="0" indent="0">
              <a:buNone/>
            </a:pPr>
            <a:endParaRPr lang="en-US" sz="2400"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29</a:t>
            </a:fld>
            <a:endParaRPr lang="en-US" dirty="0"/>
          </a:p>
        </p:txBody>
      </p:sp>
    </p:spTree>
    <p:extLst>
      <p:ext uri="{BB962C8B-B14F-4D97-AF65-F5344CB8AC3E}">
        <p14:creationId xmlns:p14="http://schemas.microsoft.com/office/powerpoint/2010/main" val="30582559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a:lstStyle/>
          <a:p>
            <a:r>
              <a:rPr lang="en-US" dirty="0" smtClean="0">
                <a:solidFill>
                  <a:schemeClr val="bg2">
                    <a:lumMod val="25000"/>
                  </a:schemeClr>
                </a:solidFill>
                <a:latin typeface="American Typewriter"/>
                <a:cs typeface="American Typewriter"/>
              </a:rPr>
              <a:t>Writing Style is Relative</a:t>
            </a:r>
            <a:endParaRPr lang="en-US" dirty="0">
              <a:solidFill>
                <a:schemeClr val="bg2">
                  <a:lumMod val="25000"/>
                </a:schemeClr>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457200" lvl="1" indent="0" algn="ctr">
              <a:buNone/>
            </a:pPr>
            <a:endParaRPr lang="en-US" sz="2000" dirty="0" smtClean="0">
              <a:latin typeface="American Typewriter"/>
              <a:cs typeface="American Typewriter"/>
            </a:endParaRPr>
          </a:p>
          <a:p>
            <a:pPr marL="457200" lvl="1" indent="0" algn="ctr">
              <a:buNone/>
            </a:pPr>
            <a:r>
              <a:rPr lang="en-US" sz="4000" dirty="0" smtClean="0">
                <a:solidFill>
                  <a:schemeClr val="bg2">
                    <a:lumMod val="25000"/>
                  </a:schemeClr>
                </a:solidFill>
                <a:latin typeface="Arial"/>
                <a:cs typeface="Arial"/>
              </a:rPr>
              <a:t>Know your goal</a:t>
            </a:r>
          </a:p>
          <a:p>
            <a:pPr marL="457200" lvl="1" indent="0" algn="ctr">
              <a:buNone/>
            </a:pPr>
            <a:r>
              <a:rPr lang="en-US" sz="4000" dirty="0" smtClean="0">
                <a:solidFill>
                  <a:schemeClr val="bg2">
                    <a:lumMod val="25000"/>
                  </a:schemeClr>
                </a:solidFill>
                <a:latin typeface="Arial"/>
                <a:cs typeface="Arial"/>
              </a:rPr>
              <a:t>+</a:t>
            </a:r>
            <a:endParaRPr lang="en-US" sz="4000" dirty="0">
              <a:solidFill>
                <a:schemeClr val="bg2">
                  <a:lumMod val="25000"/>
                </a:schemeClr>
              </a:solidFill>
              <a:latin typeface="Arial"/>
              <a:cs typeface="Arial"/>
            </a:endParaRPr>
          </a:p>
          <a:p>
            <a:pPr marL="457200" lvl="1" indent="0" algn="ctr">
              <a:buNone/>
            </a:pPr>
            <a:r>
              <a:rPr lang="en-US" sz="4000" dirty="0" smtClean="0">
                <a:solidFill>
                  <a:schemeClr val="bg2">
                    <a:lumMod val="25000"/>
                  </a:schemeClr>
                </a:solidFill>
                <a:latin typeface="Arial"/>
                <a:cs typeface="Arial"/>
              </a:rPr>
              <a:t>Know your audience</a:t>
            </a:r>
          </a:p>
          <a:p>
            <a:pPr marL="457200" lvl="1" indent="0" algn="ctr">
              <a:buNone/>
            </a:pPr>
            <a:endParaRPr lang="en-US" sz="4000" dirty="0">
              <a:solidFill>
                <a:schemeClr val="bg2">
                  <a:lumMod val="25000"/>
                </a:schemeClr>
              </a:solidFill>
              <a:latin typeface="Arial"/>
              <a:cs typeface="Arial"/>
            </a:endParaRPr>
          </a:p>
          <a:p>
            <a:pPr marL="457200" lvl="1" indent="0" algn="ctr">
              <a:buNone/>
            </a:pPr>
            <a:r>
              <a:rPr lang="en-US" sz="4000" dirty="0" smtClean="0">
                <a:solidFill>
                  <a:schemeClr val="bg2">
                    <a:lumMod val="25000"/>
                  </a:schemeClr>
                </a:solidFill>
                <a:latin typeface="Arial"/>
                <a:cs typeface="Arial"/>
              </a:rPr>
              <a:t>= Know your format + style</a:t>
            </a:r>
            <a:endParaRPr lang="en-US" sz="4000" dirty="0">
              <a:solidFill>
                <a:schemeClr val="bg2">
                  <a:lumMod val="25000"/>
                </a:schemeClr>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3</a:t>
            </a:fld>
            <a:endParaRPr lang="en-US" dirty="0"/>
          </a:p>
        </p:txBody>
      </p:sp>
    </p:spTree>
    <p:extLst>
      <p:ext uri="{BB962C8B-B14F-4D97-AF65-F5344CB8AC3E}">
        <p14:creationId xmlns:p14="http://schemas.microsoft.com/office/powerpoint/2010/main" val="156592644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Examples: Modifiers</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30000"/>
              </a:lnSpc>
              <a:buNone/>
            </a:pPr>
            <a:r>
              <a:rPr lang="en-US" sz="2000" b="1" dirty="0" smtClean="0">
                <a:solidFill>
                  <a:srgbClr val="072C62"/>
                </a:solidFill>
                <a:latin typeface="Arial"/>
                <a:cs typeface="Arial"/>
              </a:rPr>
              <a:t>ORIGINAL:</a:t>
            </a:r>
          </a:p>
          <a:p>
            <a:pPr marL="0" indent="0">
              <a:lnSpc>
                <a:spcPct val="130000"/>
              </a:lnSpc>
              <a:buNone/>
            </a:pPr>
            <a:r>
              <a:rPr lang="en-US" sz="2000" dirty="0" smtClean="0">
                <a:solidFill>
                  <a:srgbClr val="FF0000"/>
                </a:solidFill>
                <a:latin typeface="Arial"/>
                <a:cs typeface="Arial"/>
              </a:rPr>
              <a:t>On </a:t>
            </a:r>
            <a:r>
              <a:rPr lang="en-US" sz="2000" dirty="0">
                <a:solidFill>
                  <a:srgbClr val="FF0000"/>
                </a:solidFill>
                <a:latin typeface="Arial"/>
                <a:cs typeface="Arial"/>
              </a:rPr>
              <a:t>March 26</a:t>
            </a:r>
            <a:r>
              <a:rPr lang="en-US" sz="2000" dirty="0">
                <a:solidFill>
                  <a:srgbClr val="072C62"/>
                </a:solidFill>
                <a:latin typeface="Arial"/>
                <a:cs typeface="Arial"/>
              </a:rPr>
              <a:t>, 19 foreign </a:t>
            </a:r>
            <a:r>
              <a:rPr lang="en-US" sz="2000" dirty="0" smtClean="0">
                <a:solidFill>
                  <a:srgbClr val="072C62"/>
                </a:solidFill>
                <a:latin typeface="Arial"/>
                <a:cs typeface="Arial"/>
              </a:rPr>
              <a:t>counselors</a:t>
            </a:r>
            <a:r>
              <a:rPr lang="en-US" sz="2000" dirty="0">
                <a:solidFill>
                  <a:srgbClr val="072C62"/>
                </a:solidFill>
                <a:latin typeface="Arial"/>
                <a:cs typeface="Arial"/>
              </a:rPr>
              <a:t> </a:t>
            </a:r>
            <a:r>
              <a:rPr lang="en-US" sz="2000" dirty="0" smtClean="0">
                <a:solidFill>
                  <a:srgbClr val="072C62"/>
                </a:solidFill>
                <a:latin typeface="Arial"/>
                <a:cs typeface="Arial"/>
              </a:rPr>
              <a:t>and other guests </a:t>
            </a:r>
            <a:r>
              <a:rPr lang="en-US" sz="2000" dirty="0" smtClean="0">
                <a:solidFill>
                  <a:srgbClr val="FF0000"/>
                </a:solidFill>
                <a:latin typeface="Arial"/>
                <a:cs typeface="Arial"/>
              </a:rPr>
              <a:t>were </a:t>
            </a:r>
            <a:r>
              <a:rPr lang="en-US" sz="2000" dirty="0">
                <a:solidFill>
                  <a:srgbClr val="FF0000"/>
                </a:solidFill>
                <a:latin typeface="Arial"/>
                <a:cs typeface="Arial"/>
              </a:rPr>
              <a:t>invited </a:t>
            </a:r>
            <a:r>
              <a:rPr lang="en-US" sz="2000" dirty="0">
                <a:solidFill>
                  <a:srgbClr val="072C62"/>
                </a:solidFill>
                <a:latin typeface="Arial"/>
                <a:cs typeface="Arial"/>
              </a:rPr>
              <a:t>to participate in the </a:t>
            </a:r>
            <a:r>
              <a:rPr lang="en-US" sz="2000" dirty="0" smtClean="0">
                <a:solidFill>
                  <a:srgbClr val="072C62"/>
                </a:solidFill>
                <a:latin typeface="Arial"/>
                <a:cs typeface="Arial"/>
              </a:rPr>
              <a:t>CAS </a:t>
            </a:r>
            <a:r>
              <a:rPr lang="en-US" sz="2000" dirty="0">
                <a:solidFill>
                  <a:srgbClr val="072C62"/>
                </a:solidFill>
                <a:latin typeface="Arial"/>
                <a:cs typeface="Arial"/>
              </a:rPr>
              <a:t>e</a:t>
            </a:r>
            <a:r>
              <a:rPr lang="en-US" sz="2000" dirty="0" smtClean="0">
                <a:solidFill>
                  <a:srgbClr val="072C62"/>
                </a:solidFill>
                <a:latin typeface="Arial"/>
                <a:cs typeface="Arial"/>
              </a:rPr>
              <a:t>vent </a:t>
            </a:r>
            <a:r>
              <a:rPr lang="en-US" sz="2000" dirty="0">
                <a:solidFill>
                  <a:srgbClr val="072C62"/>
                </a:solidFill>
                <a:latin typeface="Arial"/>
                <a:cs typeface="Arial"/>
              </a:rPr>
              <a:t>in Beijing.</a:t>
            </a:r>
            <a:r>
              <a:rPr lang="en-US" sz="2000" dirty="0">
                <a:latin typeface="Arial"/>
                <a:cs typeface="Arial"/>
              </a:rPr>
              <a:t> </a:t>
            </a:r>
            <a:r>
              <a:rPr lang="en-US" sz="2000" dirty="0" smtClean="0">
                <a:latin typeface="Arial"/>
                <a:cs typeface="Arial"/>
              </a:rPr>
              <a:t> </a:t>
            </a:r>
            <a:r>
              <a:rPr lang="en-US" sz="2000" dirty="0" smtClean="0">
                <a:solidFill>
                  <a:srgbClr val="FF0000"/>
                </a:solidFill>
                <a:latin typeface="Arial"/>
                <a:cs typeface="Arial"/>
              </a:rPr>
              <a:t>(ambiguous; the date seems to modify “were invited”; so, were they invited on March 26 or was the event on March 26?)</a:t>
            </a:r>
          </a:p>
          <a:p>
            <a:pPr marL="0" indent="0">
              <a:lnSpc>
                <a:spcPct val="130000"/>
              </a:lnSpc>
              <a:buNone/>
            </a:pPr>
            <a:endParaRPr lang="en-US" sz="2000" dirty="0">
              <a:solidFill>
                <a:srgbClr val="FF0000"/>
              </a:solidFill>
              <a:latin typeface="Arial"/>
              <a:cs typeface="Arial"/>
            </a:endParaRPr>
          </a:p>
          <a:p>
            <a:pPr marL="0" indent="0">
              <a:lnSpc>
                <a:spcPct val="130000"/>
              </a:lnSpc>
              <a:buNone/>
            </a:pPr>
            <a:r>
              <a:rPr lang="en-US" sz="2000" b="1" dirty="0" smtClean="0">
                <a:solidFill>
                  <a:srgbClr val="072C62"/>
                </a:solidFill>
                <a:latin typeface="Arial"/>
                <a:cs typeface="Arial"/>
              </a:rPr>
              <a:t>REVISION:</a:t>
            </a:r>
          </a:p>
          <a:p>
            <a:pPr marL="0" indent="0">
              <a:lnSpc>
                <a:spcPct val="130000"/>
              </a:lnSpc>
              <a:buNone/>
            </a:pPr>
            <a:r>
              <a:rPr lang="en-US" sz="2000" dirty="0" smtClean="0">
                <a:solidFill>
                  <a:srgbClr val="072C62"/>
                </a:solidFill>
                <a:latin typeface="Arial"/>
                <a:cs typeface="Arial"/>
              </a:rPr>
              <a:t>Nineteen foreign counselors and others were invited to participate in the CAS event in Beijing on March 26. </a:t>
            </a:r>
            <a:r>
              <a:rPr lang="en-US" sz="2000" dirty="0" smtClean="0">
                <a:solidFill>
                  <a:srgbClr val="FF0000"/>
                </a:solidFill>
                <a:latin typeface="Arial"/>
                <a:cs typeface="Arial"/>
              </a:rPr>
              <a:t>(we assume the date modifies “participate” since “participate” is the closest verb to the date)</a:t>
            </a:r>
            <a:endParaRPr lang="en-US" sz="2000" dirty="0">
              <a:solidFill>
                <a:srgbClr val="FF0000"/>
              </a:solidFill>
              <a:latin typeface="Arial"/>
              <a:cs typeface="Arial"/>
            </a:endParaRPr>
          </a:p>
          <a:p>
            <a:pPr marL="0" indent="0">
              <a:buNone/>
            </a:pPr>
            <a:endParaRPr lang="en-US" sz="2000" dirty="0" smtClean="0">
              <a:latin typeface="Arial"/>
              <a:cs typeface="Arial"/>
            </a:endParaRPr>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30</a:t>
            </a:fld>
            <a:endParaRPr lang="en-US" dirty="0"/>
          </a:p>
        </p:txBody>
      </p:sp>
    </p:spTree>
    <p:extLst>
      <p:ext uri="{BB962C8B-B14F-4D97-AF65-F5344CB8AC3E}">
        <p14:creationId xmlns:p14="http://schemas.microsoft.com/office/powerpoint/2010/main" val="52999732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Examples: Modifiers</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30000"/>
              </a:lnSpc>
              <a:buNone/>
            </a:pPr>
            <a:r>
              <a:rPr lang="en-US" sz="1800" b="1" dirty="0" smtClean="0">
                <a:solidFill>
                  <a:srgbClr val="072C62"/>
                </a:solidFill>
                <a:latin typeface="Arial"/>
                <a:cs typeface="Arial"/>
              </a:rPr>
              <a:t>ORIGINAL:</a:t>
            </a:r>
          </a:p>
          <a:p>
            <a:pPr marL="0" indent="0">
              <a:lnSpc>
                <a:spcPct val="130000"/>
              </a:lnSpc>
              <a:buNone/>
            </a:pPr>
            <a:r>
              <a:rPr lang="en-US" sz="1800" dirty="0" smtClean="0">
                <a:solidFill>
                  <a:srgbClr val="072C62"/>
                </a:solidFill>
                <a:latin typeface="Arial"/>
                <a:cs typeface="Arial"/>
              </a:rPr>
              <a:t>He attended </a:t>
            </a:r>
            <a:r>
              <a:rPr lang="en-US" sz="1800" dirty="0">
                <a:solidFill>
                  <a:srgbClr val="072C62"/>
                </a:solidFill>
                <a:latin typeface="Arial"/>
                <a:cs typeface="Arial"/>
              </a:rPr>
              <a:t>the 2013 IAP General Conference </a:t>
            </a:r>
            <a:r>
              <a:rPr lang="en-US" sz="1800" dirty="0" smtClean="0">
                <a:solidFill>
                  <a:srgbClr val="072C62"/>
                </a:solidFill>
                <a:latin typeface="Arial"/>
                <a:cs typeface="Arial"/>
              </a:rPr>
              <a:t>held in Rio de Janeiro </a:t>
            </a:r>
            <a:r>
              <a:rPr lang="en-US" sz="1800" dirty="0" smtClean="0">
                <a:solidFill>
                  <a:srgbClr val="072C62"/>
                </a:solidFill>
                <a:latin typeface="Arial"/>
                <a:cs typeface="Arial"/>
              </a:rPr>
              <a:t>in February, </a:t>
            </a:r>
            <a:r>
              <a:rPr lang="en-US" sz="1800" dirty="0">
                <a:solidFill>
                  <a:srgbClr val="FF0000"/>
                </a:solidFill>
                <a:latin typeface="Arial"/>
                <a:cs typeface="Arial"/>
              </a:rPr>
              <a:t>where</a:t>
            </a:r>
            <a:r>
              <a:rPr lang="en-US" sz="1800" dirty="0">
                <a:latin typeface="Arial"/>
                <a:cs typeface="Arial"/>
              </a:rPr>
              <a:t> </a:t>
            </a:r>
            <a:r>
              <a:rPr lang="en-US" sz="1800" dirty="0">
                <a:solidFill>
                  <a:srgbClr val="072C62"/>
                </a:solidFill>
                <a:latin typeface="Arial"/>
                <a:cs typeface="Arial"/>
              </a:rPr>
              <a:t>he delivered a speech on </a:t>
            </a:r>
            <a:r>
              <a:rPr lang="en-US" sz="1800" dirty="0" smtClean="0">
                <a:solidFill>
                  <a:srgbClr val="072C62"/>
                </a:solidFill>
                <a:latin typeface="Arial"/>
                <a:cs typeface="Arial"/>
              </a:rPr>
              <a:t>open data. </a:t>
            </a:r>
            <a:r>
              <a:rPr lang="en-US" sz="1800" dirty="0" smtClean="0">
                <a:solidFill>
                  <a:srgbClr val="FF0000"/>
                </a:solidFill>
                <a:latin typeface="Arial"/>
                <a:cs typeface="Arial"/>
              </a:rPr>
              <a:t>(“where” is right next to the date, but in fact modifies “IAP General Conference” which is farther away)</a:t>
            </a:r>
          </a:p>
          <a:p>
            <a:pPr marL="0" indent="0">
              <a:lnSpc>
                <a:spcPct val="130000"/>
              </a:lnSpc>
              <a:buNone/>
            </a:pPr>
            <a:endParaRPr lang="en-US" sz="1800" dirty="0">
              <a:latin typeface="Arial"/>
              <a:cs typeface="Arial"/>
            </a:endParaRPr>
          </a:p>
          <a:p>
            <a:pPr marL="0" indent="0">
              <a:lnSpc>
                <a:spcPct val="130000"/>
              </a:lnSpc>
              <a:buNone/>
            </a:pPr>
            <a:r>
              <a:rPr lang="en-US" sz="1800" b="1" dirty="0" smtClean="0">
                <a:solidFill>
                  <a:srgbClr val="072C62"/>
                </a:solidFill>
                <a:latin typeface="Arial"/>
                <a:cs typeface="Arial"/>
              </a:rPr>
              <a:t>REVISION:</a:t>
            </a:r>
          </a:p>
          <a:p>
            <a:pPr marL="0" indent="0">
              <a:lnSpc>
                <a:spcPct val="130000"/>
              </a:lnSpc>
              <a:buNone/>
            </a:pPr>
            <a:r>
              <a:rPr lang="en-US" sz="1800" dirty="0" smtClean="0">
                <a:solidFill>
                  <a:srgbClr val="072C62"/>
                </a:solidFill>
                <a:latin typeface="Arial"/>
                <a:cs typeface="Arial"/>
              </a:rPr>
              <a:t>He delivered a speech on open data at the 2013 IAP General Conference, </a:t>
            </a:r>
            <a:r>
              <a:rPr lang="en-US" sz="1800" dirty="0" smtClean="0">
                <a:solidFill>
                  <a:srgbClr val="FF0000"/>
                </a:solidFill>
                <a:latin typeface="Arial"/>
                <a:cs typeface="Arial"/>
              </a:rPr>
              <a:t>which</a:t>
            </a:r>
            <a:r>
              <a:rPr lang="en-US" sz="1800" dirty="0" smtClean="0">
                <a:latin typeface="Arial"/>
                <a:cs typeface="Arial"/>
              </a:rPr>
              <a:t> </a:t>
            </a:r>
            <a:r>
              <a:rPr lang="en-US" sz="1800" dirty="0" smtClean="0">
                <a:solidFill>
                  <a:srgbClr val="072C62"/>
                </a:solidFill>
                <a:latin typeface="Arial"/>
                <a:cs typeface="Arial"/>
              </a:rPr>
              <a:t>was held </a:t>
            </a:r>
            <a:r>
              <a:rPr lang="en-US" sz="1800" dirty="0" smtClean="0">
                <a:solidFill>
                  <a:srgbClr val="072C62"/>
                </a:solidFill>
                <a:latin typeface="Arial"/>
                <a:cs typeface="Arial"/>
              </a:rPr>
              <a:t>in February</a:t>
            </a:r>
            <a:r>
              <a:rPr lang="en-US" sz="1800" dirty="0" smtClean="0">
                <a:solidFill>
                  <a:srgbClr val="072C62"/>
                </a:solidFill>
                <a:latin typeface="Arial"/>
                <a:cs typeface="Arial"/>
              </a:rPr>
              <a:t> </a:t>
            </a:r>
            <a:r>
              <a:rPr lang="en-US" sz="1800" dirty="0" smtClean="0">
                <a:solidFill>
                  <a:srgbClr val="072C62"/>
                </a:solidFill>
                <a:latin typeface="Arial"/>
                <a:cs typeface="Arial"/>
              </a:rPr>
              <a:t>in Rio de Janeiro. </a:t>
            </a:r>
          </a:p>
          <a:p>
            <a:pPr marL="0" indent="0">
              <a:lnSpc>
                <a:spcPct val="130000"/>
              </a:lnSpc>
              <a:buNone/>
            </a:pPr>
            <a:r>
              <a:rPr lang="en-US" sz="1800" dirty="0" smtClean="0">
                <a:solidFill>
                  <a:srgbClr val="FF0000"/>
                </a:solidFill>
                <a:latin typeface="Arial"/>
                <a:cs typeface="Arial"/>
              </a:rPr>
              <a:t>(“which” modifies “IAP General Conference” and is right next to it; this sentence does not emphasize that he “attended” the conference, but that is unimportant; we want to stress the speech, not attending the conference)</a:t>
            </a:r>
            <a:endParaRPr lang="en-US" sz="1800" dirty="0">
              <a:solidFill>
                <a:srgbClr val="FF0000"/>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31</a:t>
            </a:fld>
            <a:endParaRPr lang="en-US" dirty="0"/>
          </a:p>
        </p:txBody>
      </p:sp>
    </p:spTree>
    <p:extLst>
      <p:ext uri="{BB962C8B-B14F-4D97-AF65-F5344CB8AC3E}">
        <p14:creationId xmlns:p14="http://schemas.microsoft.com/office/powerpoint/2010/main" val="58765053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 Modifiers</a:t>
            </a: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fontScale="92500"/>
          </a:bodyPr>
          <a:lstStyle/>
          <a:p>
            <a:pPr marL="0" indent="0">
              <a:lnSpc>
                <a:spcPct val="120000"/>
              </a:lnSpc>
              <a:buNone/>
            </a:pPr>
            <a:r>
              <a:rPr lang="en-US" sz="1900" dirty="0" smtClean="0">
                <a:solidFill>
                  <a:srgbClr val="072C62"/>
                </a:solidFill>
                <a:latin typeface="Arial"/>
                <a:cs typeface="Arial"/>
              </a:rPr>
              <a:t>Both </a:t>
            </a:r>
            <a:r>
              <a:rPr lang="en-US" sz="1900" dirty="0">
                <a:solidFill>
                  <a:srgbClr val="072C62"/>
                </a:solidFill>
                <a:latin typeface="Arial"/>
                <a:cs typeface="Arial"/>
              </a:rPr>
              <a:t>sides agreed to facilitate cooperative research projects and personnel exchange </a:t>
            </a:r>
            <a:r>
              <a:rPr lang="en-US" sz="1900" dirty="0">
                <a:solidFill>
                  <a:srgbClr val="FF0000"/>
                </a:solidFill>
                <a:latin typeface="Arial"/>
                <a:cs typeface="Arial"/>
              </a:rPr>
              <a:t>in the future</a:t>
            </a:r>
            <a:r>
              <a:rPr lang="en-US" sz="1900" dirty="0" smtClean="0">
                <a:latin typeface="Arial"/>
                <a:cs typeface="Arial"/>
              </a:rPr>
              <a:t>.</a:t>
            </a:r>
            <a:r>
              <a:rPr lang="en-US" sz="1900" dirty="0" smtClean="0">
                <a:solidFill>
                  <a:srgbClr val="FF0000"/>
                </a:solidFill>
                <a:latin typeface="Arial"/>
                <a:cs typeface="Arial"/>
              </a:rPr>
              <a:t> (“in the future” is unnecessary; when else would it happen?)</a:t>
            </a:r>
          </a:p>
          <a:p>
            <a:pPr marL="0" indent="0">
              <a:lnSpc>
                <a:spcPct val="120000"/>
              </a:lnSpc>
              <a:buNone/>
            </a:pPr>
            <a:endParaRPr lang="en-US" sz="1500" dirty="0">
              <a:solidFill>
                <a:srgbClr val="FF0000"/>
              </a:solidFill>
              <a:latin typeface="Arial"/>
              <a:cs typeface="Arial"/>
            </a:endParaRPr>
          </a:p>
          <a:p>
            <a:pPr marL="0" indent="0">
              <a:lnSpc>
                <a:spcPct val="120000"/>
              </a:lnSpc>
              <a:buNone/>
            </a:pPr>
            <a:r>
              <a:rPr lang="en-US" sz="1900" dirty="0" smtClean="0">
                <a:latin typeface="Arial"/>
                <a:cs typeface="Arial"/>
              </a:rPr>
              <a:t>She is </a:t>
            </a:r>
            <a:r>
              <a:rPr lang="en-US" sz="1900" dirty="0" smtClean="0">
                <a:solidFill>
                  <a:srgbClr val="FF0000"/>
                </a:solidFill>
                <a:latin typeface="Arial"/>
                <a:cs typeface="Arial"/>
              </a:rPr>
              <a:t>fully</a:t>
            </a:r>
            <a:r>
              <a:rPr lang="en-US" sz="1900" dirty="0" smtClean="0">
                <a:latin typeface="Arial"/>
                <a:cs typeface="Arial"/>
              </a:rPr>
              <a:t> </a:t>
            </a:r>
            <a:r>
              <a:rPr lang="en-US" sz="1900" dirty="0" smtClean="0">
                <a:solidFill>
                  <a:srgbClr val="072C62"/>
                </a:solidFill>
                <a:latin typeface="Arial"/>
                <a:cs typeface="Arial"/>
              </a:rPr>
              <a:t>committed to the project. </a:t>
            </a:r>
            <a:r>
              <a:rPr lang="en-US" sz="1900" dirty="0" smtClean="0">
                <a:solidFill>
                  <a:srgbClr val="FF0000"/>
                </a:solidFill>
                <a:latin typeface="Arial"/>
                <a:cs typeface="Arial"/>
              </a:rPr>
              <a:t>(“committed” implies “fully”)</a:t>
            </a:r>
          </a:p>
          <a:p>
            <a:pPr marL="0" indent="0">
              <a:lnSpc>
                <a:spcPct val="120000"/>
              </a:lnSpc>
              <a:buNone/>
            </a:pPr>
            <a:endParaRPr lang="en-US" sz="1500" dirty="0">
              <a:solidFill>
                <a:srgbClr val="FF0000"/>
              </a:solidFill>
              <a:latin typeface="Arial"/>
              <a:cs typeface="Arial"/>
            </a:endParaRPr>
          </a:p>
          <a:p>
            <a:pPr marL="0" indent="0">
              <a:lnSpc>
                <a:spcPct val="120000"/>
              </a:lnSpc>
              <a:buNone/>
            </a:pPr>
            <a:r>
              <a:rPr lang="en-US" sz="1900" dirty="0" smtClean="0">
                <a:solidFill>
                  <a:srgbClr val="072C62"/>
                </a:solidFill>
                <a:latin typeface="Arial"/>
                <a:cs typeface="Arial"/>
              </a:rPr>
              <a:t>He</a:t>
            </a:r>
            <a:r>
              <a:rPr lang="en-US" sz="1900" dirty="0" smtClean="0">
                <a:latin typeface="Arial"/>
                <a:cs typeface="Arial"/>
              </a:rPr>
              <a:t> </a:t>
            </a:r>
            <a:r>
              <a:rPr lang="en-US" sz="1900" dirty="0" smtClean="0">
                <a:solidFill>
                  <a:srgbClr val="FF0000"/>
                </a:solidFill>
                <a:latin typeface="Arial"/>
                <a:cs typeface="Arial"/>
              </a:rPr>
              <a:t>completely</a:t>
            </a:r>
            <a:r>
              <a:rPr lang="en-US" sz="1900" dirty="0" smtClean="0">
                <a:latin typeface="Arial"/>
                <a:cs typeface="Arial"/>
              </a:rPr>
              <a:t> </a:t>
            </a:r>
            <a:r>
              <a:rPr lang="en-US" sz="1900" dirty="0" smtClean="0">
                <a:solidFill>
                  <a:srgbClr val="072C62"/>
                </a:solidFill>
                <a:latin typeface="Arial"/>
                <a:cs typeface="Arial"/>
              </a:rPr>
              <a:t>finished the project in two years. </a:t>
            </a:r>
            <a:r>
              <a:rPr lang="en-US" sz="1900" dirty="0" smtClean="0">
                <a:solidFill>
                  <a:srgbClr val="FF0000"/>
                </a:solidFill>
                <a:latin typeface="Arial"/>
                <a:cs typeface="Arial"/>
              </a:rPr>
              <a:t>(“finished” implies “complete”)</a:t>
            </a:r>
          </a:p>
          <a:p>
            <a:pPr marL="0" indent="0">
              <a:lnSpc>
                <a:spcPct val="120000"/>
              </a:lnSpc>
              <a:buNone/>
            </a:pPr>
            <a:endParaRPr lang="en-US" sz="1500" dirty="0">
              <a:solidFill>
                <a:srgbClr val="FF0000"/>
              </a:solidFill>
              <a:latin typeface="Arial"/>
              <a:cs typeface="Arial"/>
            </a:endParaRPr>
          </a:p>
          <a:p>
            <a:pPr marL="0" indent="0">
              <a:lnSpc>
                <a:spcPct val="120000"/>
              </a:lnSpc>
              <a:buNone/>
            </a:pPr>
            <a:r>
              <a:rPr lang="en-US" sz="1900" dirty="0" smtClean="0">
                <a:solidFill>
                  <a:srgbClr val="FF0000"/>
                </a:solidFill>
                <a:latin typeface="Arial"/>
                <a:cs typeface="Arial"/>
              </a:rPr>
              <a:t>The reason </a:t>
            </a:r>
            <a:r>
              <a:rPr lang="en-US" sz="1900" dirty="0" smtClean="0">
                <a:solidFill>
                  <a:srgbClr val="072C62"/>
                </a:solidFill>
                <a:latin typeface="Arial"/>
                <a:cs typeface="Arial"/>
              </a:rPr>
              <a:t>he transferred to the institute </a:t>
            </a:r>
            <a:r>
              <a:rPr lang="en-US" sz="1900" dirty="0" smtClean="0">
                <a:solidFill>
                  <a:srgbClr val="FF0000"/>
                </a:solidFill>
                <a:latin typeface="Arial"/>
                <a:cs typeface="Arial"/>
              </a:rPr>
              <a:t>is</a:t>
            </a:r>
            <a:r>
              <a:rPr lang="en-US" sz="1900" dirty="0" smtClean="0">
                <a:latin typeface="Arial"/>
                <a:cs typeface="Arial"/>
              </a:rPr>
              <a:t> </a:t>
            </a:r>
            <a:r>
              <a:rPr lang="en-US" sz="1900" dirty="0" smtClean="0">
                <a:solidFill>
                  <a:srgbClr val="072C62"/>
                </a:solidFill>
                <a:latin typeface="Arial"/>
                <a:cs typeface="Arial"/>
              </a:rPr>
              <a:t>because it had better funding. </a:t>
            </a:r>
            <a:r>
              <a:rPr lang="en-US" sz="1900" dirty="0" smtClean="0">
                <a:solidFill>
                  <a:srgbClr val="FF0000"/>
                </a:solidFill>
                <a:latin typeface="Arial"/>
                <a:cs typeface="Arial"/>
              </a:rPr>
              <a:t>(“the reason is” is unnecessary; it is clear that we are explaining the reason)</a:t>
            </a:r>
            <a:endParaRPr lang="en-US" sz="1900" dirty="0">
              <a:solidFill>
                <a:srgbClr val="FF0000"/>
              </a:solidFill>
              <a:latin typeface="Arial"/>
              <a:cs typeface="Arial"/>
            </a:endParaRPr>
          </a:p>
          <a:p>
            <a:pPr marL="0" indent="0">
              <a:buNone/>
            </a:pPr>
            <a:endParaRPr lang="en-US" sz="2000" dirty="0" smtClean="0"/>
          </a:p>
          <a:p>
            <a:pPr marL="0" indent="0">
              <a:buNone/>
            </a:pPr>
            <a:r>
              <a:rPr lang="en-US" sz="2000" dirty="0" smtClean="0">
                <a:solidFill>
                  <a:srgbClr val="072C62"/>
                </a:solidFill>
                <a:latin typeface="Arial"/>
                <a:cs typeface="Arial"/>
              </a:rPr>
              <a:t>More examples:</a:t>
            </a:r>
          </a:p>
          <a:p>
            <a:pPr marL="0" indent="0">
              <a:buNone/>
            </a:pPr>
            <a:r>
              <a:rPr lang="en-US" sz="2000" dirty="0" smtClean="0">
                <a:hlinkClick r:id="rId2"/>
              </a:rPr>
              <a:t>http</a:t>
            </a:r>
            <a:r>
              <a:rPr lang="en-US" sz="2000" dirty="0">
                <a:hlinkClick r:id="rId2"/>
              </a:rPr>
              <a:t>://www.calstatela.edu/faculty/jgarret/style7.</a:t>
            </a:r>
            <a:r>
              <a:rPr lang="en-US" sz="2000" dirty="0" smtClean="0">
                <a:hlinkClick r:id="rId2"/>
              </a:rPr>
              <a:t>htm</a:t>
            </a:r>
            <a:endParaRPr lang="en-US" sz="2000" dirty="0" smtClean="0"/>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32</a:t>
            </a:fld>
            <a:endParaRPr lang="en-US" dirty="0"/>
          </a:p>
        </p:txBody>
      </p:sp>
    </p:spTree>
    <p:extLst>
      <p:ext uri="{BB962C8B-B14F-4D97-AF65-F5344CB8AC3E}">
        <p14:creationId xmlns:p14="http://schemas.microsoft.com/office/powerpoint/2010/main" val="115257171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6058"/>
            <a:ext cx="8229600" cy="1584754"/>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Writing Style</a:t>
            </a: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33</a:t>
            </a:fld>
            <a:endParaRPr lang="en-US" dirty="0"/>
          </a:p>
        </p:txBody>
      </p:sp>
    </p:spTree>
    <p:extLst>
      <p:ext uri="{BB962C8B-B14F-4D97-AF65-F5344CB8AC3E}">
        <p14:creationId xmlns:p14="http://schemas.microsoft.com/office/powerpoint/2010/main" val="216202773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Sentence Construction</a:t>
            </a:r>
          </a:p>
        </p:txBody>
      </p:sp>
      <p:sp>
        <p:nvSpPr>
          <p:cNvPr id="3" name="Content Placeholder 2"/>
          <p:cNvSpPr>
            <a:spLocks noGrp="1"/>
          </p:cNvSpPr>
          <p:nvPr>
            <p:ph idx="1"/>
          </p:nvPr>
        </p:nvSpPr>
        <p:spPr>
          <a:ln w="12700" cmpd="sng">
            <a:solidFill>
              <a:schemeClr val="bg2">
                <a:lumMod val="50000"/>
              </a:schemeClr>
            </a:solidFill>
          </a:ln>
        </p:spPr>
        <p:txBody>
          <a:bodyPr>
            <a:normAutofit lnSpcReduction="10000"/>
          </a:bodyPr>
          <a:lstStyle/>
          <a:p>
            <a:pPr>
              <a:lnSpc>
                <a:spcPct val="130000"/>
              </a:lnSpc>
            </a:pPr>
            <a:r>
              <a:rPr lang="en-US" sz="2400" b="1" dirty="0" smtClean="0">
                <a:solidFill>
                  <a:srgbClr val="072C62"/>
                </a:solidFill>
                <a:latin typeface="Arial"/>
                <a:cs typeface="Arial"/>
              </a:rPr>
              <a:t>Know what you want to express</a:t>
            </a:r>
          </a:p>
          <a:p>
            <a:pPr>
              <a:lnSpc>
                <a:spcPct val="130000"/>
              </a:lnSpc>
            </a:pPr>
            <a:r>
              <a:rPr lang="en-US" sz="2400" b="1" dirty="0">
                <a:solidFill>
                  <a:srgbClr val="072C62"/>
                </a:solidFill>
                <a:latin typeface="Arial"/>
                <a:cs typeface="Arial"/>
              </a:rPr>
              <a:t>M</a:t>
            </a:r>
            <a:r>
              <a:rPr lang="en-US" sz="2400" b="1" dirty="0" smtClean="0">
                <a:solidFill>
                  <a:srgbClr val="072C62"/>
                </a:solidFill>
                <a:latin typeface="Arial"/>
                <a:cs typeface="Arial"/>
              </a:rPr>
              <a:t>ain idea should stand out clearly</a:t>
            </a:r>
            <a:r>
              <a:rPr lang="en-US" sz="2400" dirty="0" smtClean="0">
                <a:solidFill>
                  <a:srgbClr val="072C62"/>
                </a:solidFill>
                <a:latin typeface="Arial"/>
                <a:cs typeface="Arial"/>
              </a:rPr>
              <a:t>, especially in complex sentences</a:t>
            </a:r>
          </a:p>
          <a:p>
            <a:pPr>
              <a:lnSpc>
                <a:spcPct val="130000"/>
              </a:lnSpc>
            </a:pPr>
            <a:r>
              <a:rPr lang="en-US" sz="2400" b="1" dirty="0" smtClean="0">
                <a:solidFill>
                  <a:srgbClr val="072C62"/>
                </a:solidFill>
                <a:latin typeface="Arial"/>
                <a:cs typeface="Arial"/>
              </a:rPr>
              <a:t>Avoid long sentences </a:t>
            </a:r>
            <a:r>
              <a:rPr lang="en-US" sz="2400" dirty="0" smtClean="0">
                <a:solidFill>
                  <a:srgbClr val="072C62"/>
                </a:solidFill>
                <a:latin typeface="Arial"/>
                <a:cs typeface="Arial"/>
              </a:rPr>
              <a:t>(maximum 35-40 words is best)</a:t>
            </a:r>
          </a:p>
          <a:p>
            <a:pPr>
              <a:lnSpc>
                <a:spcPct val="130000"/>
              </a:lnSpc>
            </a:pPr>
            <a:r>
              <a:rPr lang="en-US" sz="2400" b="1" dirty="0" smtClean="0">
                <a:solidFill>
                  <a:srgbClr val="072C62"/>
                </a:solidFill>
                <a:latin typeface="Arial"/>
                <a:cs typeface="Arial"/>
              </a:rPr>
              <a:t>Average sentence </a:t>
            </a:r>
            <a:r>
              <a:rPr lang="en-US" sz="2400" dirty="0" smtClean="0">
                <a:solidFill>
                  <a:srgbClr val="072C62"/>
                </a:solidFill>
                <a:latin typeface="Arial"/>
                <a:cs typeface="Arial"/>
              </a:rPr>
              <a:t>should be </a:t>
            </a:r>
            <a:r>
              <a:rPr lang="en-US" sz="2400" b="1" dirty="0" smtClean="0">
                <a:solidFill>
                  <a:srgbClr val="072C62"/>
                </a:solidFill>
                <a:latin typeface="Arial"/>
                <a:cs typeface="Arial"/>
              </a:rPr>
              <a:t>10-25 words</a:t>
            </a:r>
          </a:p>
          <a:p>
            <a:pPr>
              <a:lnSpc>
                <a:spcPct val="130000"/>
              </a:lnSpc>
            </a:pPr>
            <a:r>
              <a:rPr lang="en-US" sz="2400" b="1" dirty="0" smtClean="0">
                <a:solidFill>
                  <a:srgbClr val="072C62"/>
                </a:solidFill>
                <a:latin typeface="Arial"/>
                <a:cs typeface="Arial"/>
              </a:rPr>
              <a:t>Use punctuation appropriately </a:t>
            </a:r>
            <a:r>
              <a:rPr lang="en-US" sz="2400" dirty="0" smtClean="0">
                <a:solidFill>
                  <a:srgbClr val="072C62"/>
                </a:solidFill>
                <a:latin typeface="Arial"/>
                <a:cs typeface="Arial"/>
              </a:rPr>
              <a:t>to set off subordinate clauses, certain phrases, items in lists, etc. </a:t>
            </a:r>
          </a:p>
          <a:p>
            <a:pPr>
              <a:lnSpc>
                <a:spcPct val="130000"/>
              </a:lnSpc>
            </a:pPr>
            <a:r>
              <a:rPr lang="en-US" sz="2400" b="1" dirty="0" smtClean="0">
                <a:solidFill>
                  <a:srgbClr val="072C62"/>
                </a:solidFill>
                <a:latin typeface="Arial"/>
                <a:cs typeface="Arial"/>
              </a:rPr>
              <a:t>Ellipse</a:t>
            </a:r>
            <a:r>
              <a:rPr lang="en-US" sz="2400" dirty="0" smtClean="0">
                <a:solidFill>
                  <a:srgbClr val="072C62"/>
                </a:solidFill>
                <a:latin typeface="Arial"/>
                <a:cs typeface="Arial"/>
              </a:rPr>
              <a:t>s ( . . . ) </a:t>
            </a:r>
            <a:r>
              <a:rPr lang="en-US" sz="2400" b="1" dirty="0" smtClean="0">
                <a:solidFill>
                  <a:srgbClr val="072C62"/>
                </a:solidFill>
                <a:latin typeface="Arial"/>
                <a:cs typeface="Arial"/>
              </a:rPr>
              <a:t>are</a:t>
            </a:r>
            <a:r>
              <a:rPr lang="en-US" sz="2400" dirty="0" smtClean="0">
                <a:solidFill>
                  <a:srgbClr val="072C62"/>
                </a:solidFill>
                <a:latin typeface="Arial"/>
                <a:cs typeface="Arial"/>
              </a:rPr>
              <a:t> </a:t>
            </a:r>
            <a:r>
              <a:rPr lang="en-US" sz="2400" b="1" dirty="0" smtClean="0">
                <a:solidFill>
                  <a:srgbClr val="072C62"/>
                </a:solidFill>
                <a:latin typeface="Arial"/>
                <a:cs typeface="Arial"/>
              </a:rPr>
              <a:t>rarely used </a:t>
            </a:r>
            <a:r>
              <a:rPr lang="en-US" sz="2400" dirty="0" smtClean="0">
                <a:solidFill>
                  <a:srgbClr val="072C62"/>
                </a:solidFill>
                <a:latin typeface="Arial"/>
                <a:cs typeface="Arial"/>
              </a:rPr>
              <a:t>in news writing or reports, etc.</a:t>
            </a:r>
          </a:p>
          <a:p>
            <a:endParaRPr lang="en-US" sz="2000" dirty="0" smtClean="0"/>
          </a:p>
          <a:p>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34</a:t>
            </a:fld>
            <a:endParaRPr lang="en-US" dirty="0"/>
          </a:p>
        </p:txBody>
      </p:sp>
    </p:spTree>
    <p:extLst>
      <p:ext uri="{BB962C8B-B14F-4D97-AF65-F5344CB8AC3E}">
        <p14:creationId xmlns:p14="http://schemas.microsoft.com/office/powerpoint/2010/main" val="304058307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chemeClr val="bg2">
              <a:lumMod val="90000"/>
            </a:schemeClr>
          </a:solidFill>
          <a:ln>
            <a:solidFill>
              <a:schemeClr val="bg2">
                <a:lumMod val="50000"/>
              </a:schemeClr>
            </a:solidFill>
          </a:ln>
        </p:spPr>
        <p:txBody>
          <a:bodyPr vert="horz" lIns="91440" tIns="45720" rIns="91440" bIns="45720" rtlCol="0" anchor="ctr">
            <a:normAutofit fontScale="90000"/>
          </a:bodyPr>
          <a:lstStyle/>
          <a:p>
            <a:r>
              <a:rPr lang="en-US" dirty="0" smtClean="0">
                <a:solidFill>
                  <a:srgbClr val="072C62"/>
                </a:solidFill>
                <a:latin typeface="American Typewriter"/>
                <a:cs typeface="American Typewriter"/>
              </a:rPr>
              <a:t>Sentences:</a:t>
            </a:r>
            <a:br>
              <a:rPr lang="en-US" dirty="0" smtClean="0">
                <a:solidFill>
                  <a:srgbClr val="072C62"/>
                </a:solidFill>
                <a:latin typeface="American Typewriter"/>
                <a:cs typeface="American Typewriter"/>
              </a:rPr>
            </a:br>
            <a:r>
              <a:rPr lang="en-US" dirty="0" smtClean="0">
                <a:solidFill>
                  <a:srgbClr val="072C62"/>
                </a:solidFill>
                <a:latin typeface="American Typewriter"/>
                <a:cs typeface="American Typewriter"/>
              </a:rPr>
              <a:t>Background </a:t>
            </a:r>
            <a:r>
              <a:rPr lang="en-US" dirty="0">
                <a:solidFill>
                  <a:srgbClr val="072C62"/>
                </a:solidFill>
                <a:latin typeface="American Typewriter"/>
                <a:cs typeface="American Typewriter"/>
              </a:rPr>
              <a:t>vs. Foreground</a:t>
            </a:r>
          </a:p>
        </p:txBody>
      </p:sp>
      <p:sp>
        <p:nvSpPr>
          <p:cNvPr id="3" name="Content Placeholder 2"/>
          <p:cNvSpPr>
            <a:spLocks noGrp="1"/>
          </p:cNvSpPr>
          <p:nvPr>
            <p:ph idx="1"/>
          </p:nvPr>
        </p:nvSpPr>
        <p:spPr>
          <a:xfrm>
            <a:off x="457200" y="1854981"/>
            <a:ext cx="8229600" cy="4511226"/>
          </a:xfrm>
          <a:ln w="12700" cmpd="sng">
            <a:solidFill>
              <a:schemeClr val="bg2">
                <a:lumMod val="50000"/>
              </a:schemeClr>
            </a:solidFill>
          </a:ln>
        </p:spPr>
        <p:txBody>
          <a:bodyPr>
            <a:normAutofit lnSpcReduction="10000"/>
          </a:bodyPr>
          <a:lstStyle/>
          <a:p>
            <a:pPr marL="0" indent="0">
              <a:lnSpc>
                <a:spcPct val="120000"/>
              </a:lnSpc>
              <a:buNone/>
            </a:pPr>
            <a:r>
              <a:rPr lang="en-US" sz="2000" b="1" dirty="0" smtClean="0">
                <a:solidFill>
                  <a:srgbClr val="072C62"/>
                </a:solidFill>
                <a:latin typeface="Arial"/>
                <a:cs typeface="Arial"/>
              </a:rPr>
              <a:t>“Background”:</a:t>
            </a:r>
          </a:p>
          <a:p>
            <a:pPr marL="0" indent="0">
              <a:lnSpc>
                <a:spcPct val="120000"/>
              </a:lnSpc>
              <a:buNone/>
            </a:pPr>
            <a:r>
              <a:rPr lang="en-US" sz="2000" dirty="0" smtClean="0">
                <a:solidFill>
                  <a:srgbClr val="072C62"/>
                </a:solidFill>
                <a:latin typeface="Arial"/>
                <a:cs typeface="Arial"/>
              </a:rPr>
              <a:t>Elements that form the basis or conditions for a certain action or state</a:t>
            </a:r>
          </a:p>
          <a:p>
            <a:pPr marL="0" indent="0">
              <a:lnSpc>
                <a:spcPct val="120000"/>
              </a:lnSpc>
              <a:buNone/>
            </a:pPr>
            <a:endParaRPr lang="en-US" sz="2000" dirty="0">
              <a:solidFill>
                <a:srgbClr val="072C62"/>
              </a:solidFill>
              <a:latin typeface="Arial"/>
              <a:cs typeface="Arial"/>
            </a:endParaRPr>
          </a:p>
          <a:p>
            <a:pPr marL="0" indent="0">
              <a:lnSpc>
                <a:spcPct val="120000"/>
              </a:lnSpc>
              <a:buNone/>
            </a:pPr>
            <a:r>
              <a:rPr lang="en-US" sz="2000" b="1" dirty="0" smtClean="0">
                <a:solidFill>
                  <a:srgbClr val="072C62"/>
                </a:solidFill>
                <a:latin typeface="Arial"/>
                <a:cs typeface="Arial"/>
              </a:rPr>
              <a:t>“Foreground”:</a:t>
            </a:r>
          </a:p>
          <a:p>
            <a:pPr marL="0" indent="0">
              <a:lnSpc>
                <a:spcPct val="120000"/>
              </a:lnSpc>
              <a:buNone/>
            </a:pPr>
            <a:r>
              <a:rPr lang="en-US" sz="2000" dirty="0" smtClean="0">
                <a:solidFill>
                  <a:srgbClr val="072C62"/>
                </a:solidFill>
                <a:latin typeface="Arial"/>
                <a:cs typeface="Arial"/>
              </a:rPr>
              <a:t>Action or state being discussed – </a:t>
            </a:r>
            <a:r>
              <a:rPr lang="en-US" sz="2000" b="1" dirty="0" smtClean="0">
                <a:solidFill>
                  <a:srgbClr val="072C62"/>
                </a:solidFill>
                <a:latin typeface="Arial"/>
                <a:cs typeface="Arial"/>
              </a:rPr>
              <a:t>should be most important part of sentence</a:t>
            </a:r>
          </a:p>
          <a:p>
            <a:pPr marL="0" indent="0">
              <a:lnSpc>
                <a:spcPct val="120000"/>
              </a:lnSpc>
              <a:buNone/>
            </a:pPr>
            <a:endParaRPr lang="en-US" sz="2000" dirty="0">
              <a:solidFill>
                <a:srgbClr val="072C62"/>
              </a:solidFill>
              <a:latin typeface="Arial"/>
              <a:cs typeface="Arial"/>
            </a:endParaRPr>
          </a:p>
          <a:p>
            <a:pPr>
              <a:lnSpc>
                <a:spcPct val="120000"/>
              </a:lnSpc>
            </a:pPr>
            <a:r>
              <a:rPr lang="en-US" sz="2000" dirty="0" smtClean="0">
                <a:solidFill>
                  <a:srgbClr val="072C62"/>
                </a:solidFill>
                <a:latin typeface="Arial"/>
                <a:cs typeface="Arial"/>
              </a:rPr>
              <a:t>Background and foreground </a:t>
            </a:r>
            <a:r>
              <a:rPr lang="en-US" sz="2000" b="1" dirty="0" smtClean="0">
                <a:solidFill>
                  <a:srgbClr val="072C62"/>
                </a:solidFill>
                <a:latin typeface="Arial"/>
                <a:cs typeface="Arial"/>
              </a:rPr>
              <a:t>should not have equal weight </a:t>
            </a:r>
            <a:r>
              <a:rPr lang="en-US" sz="2000" dirty="0" smtClean="0">
                <a:solidFill>
                  <a:srgbClr val="072C62"/>
                </a:solidFill>
                <a:latin typeface="Arial"/>
                <a:cs typeface="Arial"/>
              </a:rPr>
              <a:t>within a sentence</a:t>
            </a:r>
          </a:p>
          <a:p>
            <a:pPr>
              <a:lnSpc>
                <a:spcPct val="120000"/>
              </a:lnSpc>
            </a:pPr>
            <a:r>
              <a:rPr lang="en-US" sz="2000" dirty="0" smtClean="0">
                <a:solidFill>
                  <a:srgbClr val="072C62"/>
                </a:solidFill>
                <a:latin typeface="Arial"/>
                <a:cs typeface="Arial"/>
              </a:rPr>
              <a:t>If background information has too much “weight,” it should be moved to a separate sentence, shortened or eliminated</a:t>
            </a:r>
          </a:p>
        </p:txBody>
      </p:sp>
      <p:sp>
        <p:nvSpPr>
          <p:cNvPr id="4" name="Slide Number Placeholder 3"/>
          <p:cNvSpPr>
            <a:spLocks noGrp="1"/>
          </p:cNvSpPr>
          <p:nvPr>
            <p:ph type="sldNum" sz="quarter" idx="12"/>
          </p:nvPr>
        </p:nvSpPr>
        <p:spPr/>
        <p:txBody>
          <a:bodyPr/>
          <a:lstStyle/>
          <a:p>
            <a:fld id="{3EBE616F-279E-3646-8D0A-0FCACB4D929D}" type="slidenum">
              <a:rPr lang="en-US" smtClean="0"/>
              <a:t>35</a:t>
            </a:fld>
            <a:endParaRPr lang="en-US" dirty="0"/>
          </a:p>
        </p:txBody>
      </p:sp>
    </p:spTree>
    <p:extLst>
      <p:ext uri="{BB962C8B-B14F-4D97-AF65-F5344CB8AC3E}">
        <p14:creationId xmlns:p14="http://schemas.microsoft.com/office/powerpoint/2010/main" val="336501046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 Background</a:t>
            </a:r>
          </a:p>
        </p:txBody>
      </p:sp>
      <p:sp>
        <p:nvSpPr>
          <p:cNvPr id="3" name="Content Placeholder 2"/>
          <p:cNvSpPr>
            <a:spLocks noGrp="1"/>
          </p:cNvSpPr>
          <p:nvPr>
            <p:ph idx="1"/>
          </p:nvPr>
        </p:nvSpPr>
        <p:spPr>
          <a:xfrm>
            <a:off x="457200" y="1600199"/>
            <a:ext cx="8229600" cy="4756151"/>
          </a:xfrm>
          <a:ln w="12700" cmpd="sng">
            <a:solidFill>
              <a:schemeClr val="bg2">
                <a:lumMod val="50000"/>
              </a:schemeClr>
            </a:solidFill>
          </a:ln>
        </p:spPr>
        <p:txBody>
          <a:bodyPr>
            <a:normAutofit fontScale="77500" lnSpcReduction="20000"/>
          </a:bodyPr>
          <a:lstStyle/>
          <a:p>
            <a:pPr marL="0" indent="0">
              <a:lnSpc>
                <a:spcPct val="130000"/>
              </a:lnSpc>
              <a:buNone/>
            </a:pPr>
            <a:r>
              <a:rPr lang="en-US" altLang="zh-CN" sz="1900" b="1" dirty="0" smtClean="0">
                <a:solidFill>
                  <a:srgbClr val="072C62"/>
                </a:solidFill>
                <a:latin typeface="Arial"/>
                <a:cs typeface="Arial"/>
              </a:rPr>
              <a:t>ORIGINAL:</a:t>
            </a:r>
            <a:endParaRPr lang="en-US" altLang="zh-CN" sz="1900" b="1" dirty="0">
              <a:solidFill>
                <a:srgbClr val="072C62"/>
              </a:solidFill>
              <a:latin typeface="Arial"/>
              <a:cs typeface="Arial"/>
            </a:endParaRPr>
          </a:p>
          <a:p>
            <a:pPr marL="0" indent="0">
              <a:lnSpc>
                <a:spcPct val="130000"/>
              </a:lnSpc>
              <a:buNone/>
            </a:pPr>
            <a:r>
              <a:rPr lang="zh-CN" altLang="en-US" sz="2000" dirty="0" smtClean="0">
                <a:solidFill>
                  <a:srgbClr val="FF0000"/>
                </a:solidFill>
              </a:rPr>
              <a:t>以“需求导向，基础依托，资源集聚，协同创新”为原则，聚焦关系区域经济社会发展，关系民生，地方党委政府关注的重大问题，“牛鼻子”问题和“卡脖子”问题，</a:t>
            </a:r>
            <a:r>
              <a:rPr lang="zh-CN" altLang="en-US" sz="2400" b="1" dirty="0" smtClean="0">
                <a:solidFill>
                  <a:srgbClr val="072C62"/>
                </a:solidFill>
              </a:rPr>
              <a:t>开展了与</a:t>
            </a:r>
            <a:r>
              <a:rPr lang="en-US" altLang="zh-CN" sz="2400" b="1" dirty="0" smtClean="0">
                <a:solidFill>
                  <a:srgbClr val="072C62"/>
                </a:solidFill>
              </a:rPr>
              <a:t> 31 </a:t>
            </a:r>
            <a:r>
              <a:rPr lang="zh-CN" altLang="en-US" sz="2400" b="1" dirty="0" smtClean="0">
                <a:solidFill>
                  <a:srgbClr val="072C62"/>
                </a:solidFill>
              </a:rPr>
              <a:t>各省（市区）院地合作“一三五”战略规划研究</a:t>
            </a:r>
            <a:r>
              <a:rPr lang="zh-CN" altLang="en-US" sz="2000" dirty="0" smtClean="0">
                <a:solidFill>
                  <a:srgbClr val="072C62"/>
                </a:solidFill>
              </a:rPr>
              <a:t>，明确了与</a:t>
            </a:r>
            <a:r>
              <a:rPr lang="en-US" altLang="zh-CN" sz="2000" dirty="0" smtClean="0">
                <a:solidFill>
                  <a:srgbClr val="072C62"/>
                </a:solidFill>
              </a:rPr>
              <a:t> 31 </a:t>
            </a:r>
            <a:r>
              <a:rPr lang="zh-CN" altLang="en-US" sz="2000" dirty="0" smtClean="0">
                <a:solidFill>
                  <a:srgbClr val="072C62"/>
                </a:solidFill>
              </a:rPr>
              <a:t>个省（市区）院地合作工作定位，确定了</a:t>
            </a:r>
            <a:r>
              <a:rPr lang="en-US" altLang="zh-CN" sz="2000" dirty="0" smtClean="0">
                <a:solidFill>
                  <a:srgbClr val="072C62"/>
                </a:solidFill>
              </a:rPr>
              <a:t> 86 </a:t>
            </a:r>
            <a:r>
              <a:rPr lang="zh-CN" altLang="en-US" sz="2000" dirty="0" smtClean="0">
                <a:solidFill>
                  <a:srgbClr val="072C62"/>
                </a:solidFill>
              </a:rPr>
              <a:t>项重大突破，</a:t>
            </a:r>
            <a:r>
              <a:rPr lang="en-US" altLang="zh-CN" sz="2000" dirty="0" smtClean="0">
                <a:solidFill>
                  <a:srgbClr val="072C62"/>
                </a:solidFill>
              </a:rPr>
              <a:t>153 </a:t>
            </a:r>
            <a:r>
              <a:rPr lang="zh-CN" altLang="en-US" sz="2000" dirty="0" smtClean="0">
                <a:solidFill>
                  <a:srgbClr val="072C62"/>
                </a:solidFill>
              </a:rPr>
              <a:t>项重点培育任务。</a:t>
            </a:r>
            <a:endParaRPr lang="en-US" altLang="zh-CN" sz="2000" dirty="0" smtClean="0">
              <a:solidFill>
                <a:srgbClr val="072C62"/>
              </a:solidFill>
            </a:endParaRPr>
          </a:p>
          <a:p>
            <a:pPr marL="0" indent="0">
              <a:lnSpc>
                <a:spcPct val="130000"/>
              </a:lnSpc>
              <a:buNone/>
            </a:pPr>
            <a:endParaRPr lang="en-US" sz="1500" dirty="0"/>
          </a:p>
          <a:p>
            <a:pPr marL="0" indent="0">
              <a:lnSpc>
                <a:spcPct val="130000"/>
              </a:lnSpc>
              <a:buNone/>
            </a:pPr>
            <a:r>
              <a:rPr lang="en-US" sz="1900" b="1" dirty="0" smtClean="0">
                <a:solidFill>
                  <a:srgbClr val="072C62"/>
                </a:solidFill>
              </a:rPr>
              <a:t>TRANSLATION:</a:t>
            </a:r>
          </a:p>
          <a:p>
            <a:pPr marL="0" indent="0">
              <a:lnSpc>
                <a:spcPct val="130000"/>
              </a:lnSpc>
              <a:buNone/>
            </a:pPr>
            <a:r>
              <a:rPr lang="en-US" sz="2000" dirty="0" smtClean="0">
                <a:solidFill>
                  <a:srgbClr val="FF0000"/>
                </a:solidFill>
                <a:latin typeface="Arial"/>
                <a:cs typeface="Arial"/>
              </a:rPr>
              <a:t>Taking “demand orientation, relying on the base, resource agglomeration and collaborative innovation” as principles, and focusing on the major problems that are key to regional social and economic development and people’s livelihood and that local governments and Party officials are concerned about, as well as other very pressing problems, </a:t>
            </a:r>
            <a:r>
              <a:rPr lang="en-US" sz="2400" b="1" dirty="0" smtClean="0">
                <a:solidFill>
                  <a:srgbClr val="072C62"/>
                </a:solidFill>
                <a:latin typeface="Arial"/>
                <a:cs typeface="Arial"/>
              </a:rPr>
              <a:t>CAS has begun research on cooperating with 31 provincial-level entities to do strategic planning for the “1-3-5” program</a:t>
            </a:r>
            <a:r>
              <a:rPr lang="en-US" sz="2000" dirty="0" smtClean="0">
                <a:solidFill>
                  <a:srgbClr val="072C62"/>
                </a:solidFill>
                <a:latin typeface="Arial"/>
                <a:cs typeface="Arial"/>
              </a:rPr>
              <a:t>, has clarified how CAS will cooperate with 31 provincial-level entities, has determined 86 major breakthroughs and 153 major talent development tasks. </a:t>
            </a:r>
            <a:r>
              <a:rPr lang="en-US" altLang="zh-CN" sz="2000" dirty="0" smtClean="0">
                <a:solidFill>
                  <a:srgbClr val="FF0000"/>
                </a:solidFill>
                <a:latin typeface="Arial"/>
                <a:cs typeface="Arial"/>
              </a:rPr>
              <a:t>(Background distracts from central idea of sentence; dominates foreground)</a:t>
            </a:r>
            <a:endParaRPr lang="en-US" altLang="zh-CN" sz="2000" dirty="0">
              <a:solidFill>
                <a:srgbClr val="FF0000"/>
              </a:solidFill>
              <a:latin typeface="Arial"/>
              <a:cs typeface="Arial"/>
            </a:endParaRPr>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36</a:t>
            </a:fld>
            <a:endParaRPr lang="en-US" dirty="0"/>
          </a:p>
        </p:txBody>
      </p:sp>
    </p:spTree>
    <p:extLst>
      <p:ext uri="{BB962C8B-B14F-4D97-AF65-F5344CB8AC3E}">
        <p14:creationId xmlns:p14="http://schemas.microsoft.com/office/powerpoint/2010/main" val="423534752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7240"/>
            <a:ext cx="8229600" cy="6040926"/>
          </a:xfrm>
          <a:ln w="12700" cmpd="sng">
            <a:solidFill>
              <a:schemeClr val="bg2">
                <a:lumMod val="50000"/>
              </a:schemeClr>
            </a:solidFill>
          </a:ln>
        </p:spPr>
        <p:txBody>
          <a:bodyPr>
            <a:normAutofit/>
          </a:bodyPr>
          <a:lstStyle/>
          <a:p>
            <a:pPr marL="0" indent="0">
              <a:lnSpc>
                <a:spcPct val="110000"/>
              </a:lnSpc>
              <a:buNone/>
            </a:pPr>
            <a:r>
              <a:rPr lang="en-US" sz="1900" b="1" dirty="0" smtClean="0">
                <a:solidFill>
                  <a:srgbClr val="072C62"/>
                </a:solidFill>
                <a:latin typeface="Arial"/>
                <a:cs typeface="Arial"/>
              </a:rPr>
              <a:t>REVISION:</a:t>
            </a:r>
          </a:p>
          <a:p>
            <a:pPr marL="0" indent="0">
              <a:lnSpc>
                <a:spcPct val="110000"/>
              </a:lnSpc>
              <a:buNone/>
            </a:pPr>
            <a:r>
              <a:rPr lang="en-US" sz="1900" b="1" dirty="0" smtClean="0">
                <a:solidFill>
                  <a:srgbClr val="072C62"/>
                </a:solidFill>
                <a:latin typeface="Arial"/>
                <a:cs typeface="Arial"/>
              </a:rPr>
              <a:t>CAS has </a:t>
            </a:r>
            <a:r>
              <a:rPr lang="en-US" sz="1900" b="1" dirty="0">
                <a:solidFill>
                  <a:srgbClr val="072C62"/>
                </a:solidFill>
                <a:latin typeface="Arial"/>
                <a:cs typeface="Arial"/>
              </a:rPr>
              <a:t>clarified how </a:t>
            </a:r>
            <a:r>
              <a:rPr lang="en-US" sz="1900" b="1" dirty="0" smtClean="0">
                <a:solidFill>
                  <a:srgbClr val="072C62"/>
                </a:solidFill>
                <a:latin typeface="Arial"/>
                <a:cs typeface="Arial"/>
              </a:rPr>
              <a:t>it </a:t>
            </a:r>
            <a:r>
              <a:rPr lang="en-US" sz="1900" b="1" dirty="0">
                <a:solidFill>
                  <a:srgbClr val="072C62"/>
                </a:solidFill>
                <a:latin typeface="Arial"/>
                <a:cs typeface="Arial"/>
              </a:rPr>
              <a:t>will cooperate with 31 provincial-level </a:t>
            </a:r>
            <a:r>
              <a:rPr lang="en-US" sz="1900" b="1" dirty="0" smtClean="0">
                <a:solidFill>
                  <a:srgbClr val="072C62"/>
                </a:solidFill>
                <a:latin typeface="Arial"/>
                <a:cs typeface="Arial"/>
              </a:rPr>
              <a:t>entities to implement the “1-3-5” program. </a:t>
            </a:r>
            <a:r>
              <a:rPr lang="en-US" sz="1900" dirty="0" smtClean="0">
                <a:solidFill>
                  <a:srgbClr val="072C62"/>
                </a:solidFill>
                <a:latin typeface="Arial"/>
                <a:cs typeface="Arial"/>
              </a:rPr>
              <a:t>The program encourages institutes to focus on areas of competitive advantage while reducing overlap with other institutions in order to save resources. With an emphasis on collaborative innovation with local and regional entities, CAS has identified </a:t>
            </a:r>
            <a:r>
              <a:rPr lang="en-US" sz="1900" dirty="0">
                <a:solidFill>
                  <a:srgbClr val="072C62"/>
                </a:solidFill>
                <a:latin typeface="Arial"/>
                <a:cs typeface="Arial"/>
              </a:rPr>
              <a:t>86 </a:t>
            </a:r>
            <a:r>
              <a:rPr lang="en-US" sz="1900" dirty="0" smtClean="0">
                <a:solidFill>
                  <a:srgbClr val="072C62"/>
                </a:solidFill>
                <a:latin typeface="Arial"/>
                <a:cs typeface="Arial"/>
              </a:rPr>
              <a:t>major potential breakthroughs </a:t>
            </a:r>
            <a:r>
              <a:rPr lang="en-US" sz="1900" dirty="0">
                <a:solidFill>
                  <a:srgbClr val="072C62"/>
                </a:solidFill>
                <a:latin typeface="Arial"/>
                <a:cs typeface="Arial"/>
              </a:rPr>
              <a:t>and 153 major talent development </a:t>
            </a:r>
            <a:r>
              <a:rPr lang="en-US" sz="1900" dirty="0" smtClean="0">
                <a:solidFill>
                  <a:srgbClr val="072C62"/>
                </a:solidFill>
                <a:latin typeface="Arial"/>
                <a:cs typeface="Arial"/>
              </a:rPr>
              <a:t>tasks it aims to implement.</a:t>
            </a:r>
          </a:p>
          <a:p>
            <a:pPr marL="0" indent="0">
              <a:lnSpc>
                <a:spcPct val="110000"/>
              </a:lnSpc>
              <a:buNone/>
            </a:pPr>
            <a:endParaRPr lang="en-US" sz="1900" dirty="0">
              <a:solidFill>
                <a:srgbClr val="072C62"/>
              </a:solidFill>
              <a:latin typeface="Arial"/>
              <a:cs typeface="Arial"/>
            </a:endParaRPr>
          </a:p>
          <a:p>
            <a:pPr>
              <a:lnSpc>
                <a:spcPct val="110000"/>
              </a:lnSpc>
            </a:pPr>
            <a:r>
              <a:rPr lang="en-US" sz="1900" dirty="0" smtClean="0">
                <a:solidFill>
                  <a:srgbClr val="072C62"/>
                </a:solidFill>
                <a:latin typeface="Arial"/>
                <a:cs typeface="Arial"/>
              </a:rPr>
              <a:t>Combine foreground elements and move to the beginning of the paragraph</a:t>
            </a:r>
          </a:p>
          <a:p>
            <a:pPr>
              <a:lnSpc>
                <a:spcPct val="110000"/>
              </a:lnSpc>
            </a:pPr>
            <a:r>
              <a:rPr lang="en-US" sz="1900" dirty="0" smtClean="0">
                <a:solidFill>
                  <a:srgbClr val="072C62"/>
                </a:solidFill>
                <a:latin typeface="Arial"/>
                <a:cs typeface="Arial"/>
              </a:rPr>
              <a:t>Identify key background element (collaborative innovation); put it in subsidiary position; eliminate other background information</a:t>
            </a:r>
          </a:p>
          <a:p>
            <a:pPr>
              <a:lnSpc>
                <a:spcPct val="110000"/>
              </a:lnSpc>
            </a:pPr>
            <a:r>
              <a:rPr lang="en-US" sz="1900" dirty="0" smtClean="0">
                <a:solidFill>
                  <a:srgbClr val="072C62"/>
                </a:solidFill>
                <a:latin typeface="Arial"/>
                <a:cs typeface="Arial"/>
              </a:rPr>
              <a:t>Explain “1-3-5” program</a:t>
            </a:r>
          </a:p>
          <a:p>
            <a:pPr>
              <a:lnSpc>
                <a:spcPct val="110000"/>
              </a:lnSpc>
            </a:pPr>
            <a:r>
              <a:rPr lang="en-US" sz="1900" dirty="0" smtClean="0">
                <a:solidFill>
                  <a:srgbClr val="072C62"/>
                </a:solidFill>
                <a:latin typeface="Arial"/>
                <a:cs typeface="Arial"/>
              </a:rPr>
              <a:t>Separate information into different sentences</a:t>
            </a:r>
          </a:p>
          <a:p>
            <a:pPr>
              <a:lnSpc>
                <a:spcPct val="110000"/>
              </a:lnSpc>
            </a:pPr>
            <a:r>
              <a:rPr lang="en-US" sz="1900" dirty="0" smtClean="0">
                <a:solidFill>
                  <a:srgbClr val="072C62"/>
                </a:solidFill>
                <a:latin typeface="Arial"/>
                <a:cs typeface="Arial"/>
              </a:rPr>
              <a:t>Use “collaborative innovation” clause to vary sentence structure, improve flow of paragraph</a:t>
            </a:r>
            <a:endParaRPr lang="en-US" sz="1900" dirty="0">
              <a:solidFill>
                <a:srgbClr val="072C62"/>
              </a:solidFill>
              <a:latin typeface="Arial"/>
              <a:cs typeface="Arial"/>
            </a:endParaRPr>
          </a:p>
          <a:p>
            <a:endParaRPr lang="en-US" sz="2000" dirty="0"/>
          </a:p>
        </p:txBody>
      </p:sp>
      <p:sp>
        <p:nvSpPr>
          <p:cNvPr id="2" name="Slide Number Placeholder 1"/>
          <p:cNvSpPr>
            <a:spLocks noGrp="1"/>
          </p:cNvSpPr>
          <p:nvPr>
            <p:ph type="sldNum" sz="quarter" idx="12"/>
          </p:nvPr>
        </p:nvSpPr>
        <p:spPr/>
        <p:txBody>
          <a:bodyPr/>
          <a:lstStyle/>
          <a:p>
            <a:fld id="{3EBE616F-279E-3646-8D0A-0FCACB4D929D}" type="slidenum">
              <a:rPr lang="en-US" smtClean="0"/>
              <a:t>37</a:t>
            </a:fld>
            <a:endParaRPr lang="en-US" dirty="0"/>
          </a:p>
        </p:txBody>
      </p:sp>
    </p:spTree>
    <p:extLst>
      <p:ext uri="{BB962C8B-B14F-4D97-AF65-F5344CB8AC3E}">
        <p14:creationId xmlns:p14="http://schemas.microsoft.com/office/powerpoint/2010/main" val="395496788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Goal vs. Means</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a:lnSpc>
                <a:spcPct val="130000"/>
              </a:lnSpc>
            </a:pPr>
            <a:r>
              <a:rPr lang="en-US" sz="2000" b="1" dirty="0" smtClean="0">
                <a:solidFill>
                  <a:srgbClr val="072C62"/>
                </a:solidFill>
                <a:latin typeface="Arial"/>
                <a:cs typeface="Arial"/>
              </a:rPr>
              <a:t>Don’t give equal weight to goal and means</a:t>
            </a:r>
            <a:r>
              <a:rPr lang="en-US" sz="2000" dirty="0" smtClean="0">
                <a:solidFill>
                  <a:srgbClr val="072C62"/>
                </a:solidFill>
                <a:latin typeface="Arial"/>
                <a:cs typeface="Arial"/>
              </a:rPr>
              <a:t> in a sentence </a:t>
            </a:r>
          </a:p>
          <a:p>
            <a:pPr>
              <a:lnSpc>
                <a:spcPct val="130000"/>
              </a:lnSpc>
            </a:pPr>
            <a:r>
              <a:rPr lang="en-US" sz="2000" dirty="0" smtClean="0">
                <a:solidFill>
                  <a:srgbClr val="072C62"/>
                </a:solidFill>
                <a:latin typeface="Arial"/>
                <a:cs typeface="Arial"/>
              </a:rPr>
              <a:t>Can we eliminate one or the other?</a:t>
            </a:r>
          </a:p>
          <a:p>
            <a:pPr>
              <a:lnSpc>
                <a:spcPct val="130000"/>
              </a:lnSpc>
            </a:pPr>
            <a:r>
              <a:rPr lang="en-US" sz="2000" dirty="0">
                <a:solidFill>
                  <a:srgbClr val="072C62"/>
                </a:solidFill>
                <a:latin typeface="Arial"/>
                <a:cs typeface="Arial"/>
              </a:rPr>
              <a:t>A goal may </a:t>
            </a:r>
            <a:r>
              <a:rPr lang="en-US" sz="2000" b="1" dirty="0">
                <a:solidFill>
                  <a:srgbClr val="072C62"/>
                </a:solidFill>
                <a:latin typeface="Arial"/>
                <a:cs typeface="Arial"/>
              </a:rPr>
              <a:t>imply</a:t>
            </a:r>
            <a:r>
              <a:rPr lang="en-US" sz="2000" dirty="0">
                <a:solidFill>
                  <a:srgbClr val="072C62"/>
                </a:solidFill>
                <a:latin typeface="Arial"/>
                <a:cs typeface="Arial"/>
              </a:rPr>
              <a:t> certain means that do not need to be stated</a:t>
            </a:r>
          </a:p>
          <a:p>
            <a:pPr>
              <a:lnSpc>
                <a:spcPct val="130000"/>
              </a:lnSpc>
            </a:pPr>
            <a:r>
              <a:rPr lang="en-US" sz="2000" dirty="0">
                <a:solidFill>
                  <a:srgbClr val="072C62"/>
                </a:solidFill>
                <a:latin typeface="Arial"/>
                <a:cs typeface="Arial"/>
              </a:rPr>
              <a:t>Means may </a:t>
            </a:r>
            <a:r>
              <a:rPr lang="en-US" sz="2000" b="1" dirty="0">
                <a:solidFill>
                  <a:srgbClr val="072C62"/>
                </a:solidFill>
                <a:latin typeface="Arial"/>
                <a:cs typeface="Arial"/>
              </a:rPr>
              <a:t>imply</a:t>
            </a:r>
            <a:r>
              <a:rPr lang="en-US" sz="2000" dirty="0">
                <a:solidFill>
                  <a:srgbClr val="072C62"/>
                </a:solidFill>
                <a:latin typeface="Arial"/>
                <a:cs typeface="Arial"/>
              </a:rPr>
              <a:t> a goal that does not need to be </a:t>
            </a:r>
            <a:r>
              <a:rPr lang="en-US" sz="2000" dirty="0" smtClean="0">
                <a:solidFill>
                  <a:srgbClr val="072C62"/>
                </a:solidFill>
                <a:latin typeface="Arial"/>
                <a:cs typeface="Arial"/>
              </a:rPr>
              <a:t>stated</a:t>
            </a:r>
          </a:p>
          <a:p>
            <a:pPr>
              <a:lnSpc>
                <a:spcPct val="130000"/>
              </a:lnSpc>
            </a:pPr>
            <a:r>
              <a:rPr lang="en-US" sz="2000" dirty="0" smtClean="0">
                <a:solidFill>
                  <a:srgbClr val="072C62"/>
                </a:solidFill>
                <a:latin typeface="Arial"/>
                <a:cs typeface="Arial"/>
              </a:rPr>
              <a:t>“Goal” </a:t>
            </a:r>
            <a:r>
              <a:rPr lang="en-US" sz="2000" b="1" dirty="0" smtClean="0">
                <a:solidFill>
                  <a:srgbClr val="072C62"/>
                </a:solidFill>
                <a:latin typeface="Arial"/>
                <a:cs typeface="Arial"/>
              </a:rPr>
              <a:t>seems</a:t>
            </a:r>
            <a:r>
              <a:rPr lang="en-US" sz="2000" dirty="0" smtClean="0">
                <a:solidFill>
                  <a:srgbClr val="072C62"/>
                </a:solidFill>
                <a:latin typeface="Arial"/>
                <a:cs typeface="Arial"/>
              </a:rPr>
              <a:t> more important, but </a:t>
            </a:r>
            <a:r>
              <a:rPr lang="en-US" sz="2000" b="1" dirty="0" smtClean="0">
                <a:solidFill>
                  <a:srgbClr val="072C62"/>
                </a:solidFill>
                <a:latin typeface="Arial"/>
                <a:cs typeface="Arial"/>
              </a:rPr>
              <a:t>may not be</a:t>
            </a:r>
          </a:p>
          <a:p>
            <a:pPr>
              <a:lnSpc>
                <a:spcPct val="130000"/>
              </a:lnSpc>
            </a:pPr>
            <a:r>
              <a:rPr lang="en-US" sz="2000" dirty="0" smtClean="0">
                <a:solidFill>
                  <a:srgbClr val="072C62"/>
                </a:solidFill>
                <a:latin typeface="Arial"/>
                <a:cs typeface="Arial"/>
              </a:rPr>
              <a:t>Goals are </a:t>
            </a:r>
            <a:r>
              <a:rPr lang="en-US" sz="2000" b="1" dirty="0" smtClean="0">
                <a:solidFill>
                  <a:srgbClr val="072C62"/>
                </a:solidFill>
                <a:latin typeface="Arial"/>
                <a:cs typeface="Arial"/>
              </a:rPr>
              <a:t>often insubstantial or vague</a:t>
            </a:r>
          </a:p>
          <a:p>
            <a:pPr>
              <a:lnSpc>
                <a:spcPct val="130000"/>
              </a:lnSpc>
            </a:pPr>
            <a:r>
              <a:rPr lang="en-US" sz="2000" dirty="0" smtClean="0">
                <a:solidFill>
                  <a:srgbClr val="072C62"/>
                </a:solidFill>
                <a:latin typeface="Arial"/>
                <a:cs typeface="Arial"/>
              </a:rPr>
              <a:t>“Means” usually refer to </a:t>
            </a:r>
            <a:r>
              <a:rPr lang="en-US" sz="2000" b="1" dirty="0" smtClean="0">
                <a:solidFill>
                  <a:srgbClr val="072C62"/>
                </a:solidFill>
                <a:latin typeface="Arial"/>
                <a:cs typeface="Arial"/>
              </a:rPr>
              <a:t>practical actions</a:t>
            </a:r>
          </a:p>
          <a:p>
            <a:pPr>
              <a:lnSpc>
                <a:spcPct val="130000"/>
              </a:lnSpc>
            </a:pPr>
            <a:r>
              <a:rPr lang="en-US" sz="2000" b="1" dirty="0" smtClean="0">
                <a:solidFill>
                  <a:srgbClr val="072C62"/>
                </a:solidFill>
                <a:latin typeface="Arial"/>
                <a:cs typeface="Arial"/>
              </a:rPr>
              <a:t>We should focus more on practical actions and achievements than vague goals</a:t>
            </a:r>
          </a:p>
          <a:p>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38</a:t>
            </a:fld>
            <a:endParaRPr lang="en-US" dirty="0"/>
          </a:p>
        </p:txBody>
      </p:sp>
    </p:spTree>
    <p:extLst>
      <p:ext uri="{BB962C8B-B14F-4D97-AF65-F5344CB8AC3E}">
        <p14:creationId xmlns:p14="http://schemas.microsoft.com/office/powerpoint/2010/main" val="56946296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 Goal vs. Means</a:t>
            </a:r>
          </a:p>
        </p:txBody>
      </p:sp>
      <p:sp>
        <p:nvSpPr>
          <p:cNvPr id="3" name="Content Placeholder 2"/>
          <p:cNvSpPr>
            <a:spLocks noGrp="1"/>
          </p:cNvSpPr>
          <p:nvPr>
            <p:ph idx="1"/>
          </p:nvPr>
        </p:nvSpPr>
        <p:spPr>
          <a:ln w="12700" cmpd="sng">
            <a:solidFill>
              <a:schemeClr val="bg2">
                <a:lumMod val="50000"/>
              </a:schemeClr>
            </a:solidFill>
          </a:ln>
        </p:spPr>
        <p:txBody>
          <a:bodyPr>
            <a:normAutofit fontScale="92500" lnSpcReduction="20000"/>
          </a:bodyPr>
          <a:lstStyle/>
          <a:p>
            <a:pPr marL="0" indent="0">
              <a:lnSpc>
                <a:spcPct val="130000"/>
              </a:lnSpc>
              <a:buNone/>
            </a:pPr>
            <a:r>
              <a:rPr lang="en-US" sz="1800" b="1" dirty="0" smtClean="0">
                <a:solidFill>
                  <a:srgbClr val="072C62"/>
                </a:solidFill>
                <a:latin typeface="Arial"/>
                <a:cs typeface="Arial"/>
              </a:rPr>
              <a:t>ORIGINAL:</a:t>
            </a:r>
          </a:p>
          <a:p>
            <a:pPr marL="0" indent="0">
              <a:lnSpc>
                <a:spcPct val="130000"/>
              </a:lnSpc>
              <a:buNone/>
            </a:pPr>
            <a:r>
              <a:rPr lang="en-US" sz="1800" dirty="0" smtClean="0">
                <a:solidFill>
                  <a:srgbClr val="072C62"/>
                </a:solidFill>
                <a:latin typeface="Arial"/>
                <a:cs typeface="Arial"/>
              </a:rPr>
              <a:t>The </a:t>
            </a:r>
            <a:r>
              <a:rPr lang="en-US" sz="1800" dirty="0">
                <a:solidFill>
                  <a:srgbClr val="072C62"/>
                </a:solidFill>
                <a:latin typeface="Arial"/>
                <a:cs typeface="Arial"/>
              </a:rPr>
              <a:t>18 members signed the </a:t>
            </a:r>
            <a:r>
              <a:rPr lang="en-US" sz="1800" i="1" dirty="0">
                <a:solidFill>
                  <a:srgbClr val="072C62"/>
                </a:solidFill>
                <a:latin typeface="Arial"/>
                <a:cs typeface="Arial"/>
              </a:rPr>
              <a:t>Beijing Declaration</a:t>
            </a:r>
            <a:r>
              <a:rPr lang="en-US" sz="1800" dirty="0">
                <a:solidFill>
                  <a:srgbClr val="072C62"/>
                </a:solidFill>
                <a:latin typeface="Arial"/>
                <a:cs typeface="Arial"/>
              </a:rPr>
              <a:t> during the ceremony, agreeing to </a:t>
            </a:r>
            <a:r>
              <a:rPr lang="en-US" sz="1800" dirty="0">
                <a:solidFill>
                  <a:srgbClr val="FF0000"/>
                </a:solidFill>
                <a:latin typeface="Arial"/>
                <a:cs typeface="Arial"/>
              </a:rPr>
              <a:t>establish an innovation-driven </a:t>
            </a:r>
            <a:r>
              <a:rPr lang="en-US" sz="1800" dirty="0" smtClean="0">
                <a:solidFill>
                  <a:srgbClr val="FF0000"/>
                </a:solidFill>
                <a:latin typeface="Arial"/>
                <a:cs typeface="Arial"/>
              </a:rPr>
              <a:t>development </a:t>
            </a:r>
            <a:r>
              <a:rPr lang="en-US" sz="1800" dirty="0">
                <a:solidFill>
                  <a:srgbClr val="FF0000"/>
                </a:solidFill>
                <a:latin typeface="Arial"/>
                <a:cs typeface="Arial"/>
              </a:rPr>
              <a:t>mode</a:t>
            </a:r>
            <a:r>
              <a:rPr lang="en-US" sz="1800" dirty="0">
                <a:latin typeface="Arial"/>
                <a:cs typeface="Arial"/>
              </a:rPr>
              <a:t> </a:t>
            </a:r>
            <a:r>
              <a:rPr lang="en-US" sz="1800" dirty="0">
                <a:solidFill>
                  <a:srgbClr val="072C62"/>
                </a:solidFill>
                <a:latin typeface="Arial"/>
                <a:cs typeface="Arial"/>
              </a:rPr>
              <a:t>by promoting strategic cooperation, integrating innovation resources and building a collaborative innovation system</a:t>
            </a:r>
            <a:r>
              <a:rPr lang="en-US" sz="1800" dirty="0" smtClean="0">
                <a:solidFill>
                  <a:srgbClr val="072C62"/>
                </a:solidFill>
                <a:latin typeface="Arial"/>
                <a:cs typeface="Arial"/>
              </a:rPr>
              <a:t>.</a:t>
            </a:r>
          </a:p>
          <a:p>
            <a:pPr marL="0" indent="0">
              <a:lnSpc>
                <a:spcPct val="130000"/>
              </a:lnSpc>
              <a:buNone/>
            </a:pPr>
            <a:endParaRPr lang="en-US" sz="1800" dirty="0">
              <a:solidFill>
                <a:srgbClr val="072C62"/>
              </a:solidFill>
              <a:latin typeface="Arial"/>
              <a:cs typeface="Arial"/>
            </a:endParaRPr>
          </a:p>
          <a:p>
            <a:pPr>
              <a:lnSpc>
                <a:spcPct val="130000"/>
              </a:lnSpc>
            </a:pPr>
            <a:r>
              <a:rPr lang="en-US" sz="1800" dirty="0">
                <a:solidFill>
                  <a:srgbClr val="072C62"/>
                </a:solidFill>
                <a:latin typeface="Arial"/>
                <a:cs typeface="Arial"/>
              </a:rPr>
              <a:t>“establish an innovation-driven development mode” is vague goal</a:t>
            </a:r>
          </a:p>
          <a:p>
            <a:pPr>
              <a:lnSpc>
                <a:spcPct val="130000"/>
              </a:lnSpc>
            </a:pPr>
            <a:r>
              <a:rPr lang="en-US" sz="1800" dirty="0">
                <a:solidFill>
                  <a:srgbClr val="072C62"/>
                </a:solidFill>
                <a:latin typeface="Arial"/>
                <a:cs typeface="Arial"/>
              </a:rPr>
              <a:t>“means” (promoting strategic cooperation, etc.) are </a:t>
            </a:r>
            <a:r>
              <a:rPr lang="en-US" sz="1800" b="1" dirty="0">
                <a:solidFill>
                  <a:srgbClr val="072C62"/>
                </a:solidFill>
                <a:latin typeface="Arial"/>
                <a:cs typeface="Arial"/>
              </a:rPr>
              <a:t>more important </a:t>
            </a:r>
            <a:r>
              <a:rPr lang="en-US" sz="1800" dirty="0">
                <a:solidFill>
                  <a:srgbClr val="072C62"/>
                </a:solidFill>
                <a:latin typeface="Arial"/>
                <a:cs typeface="Arial"/>
              </a:rPr>
              <a:t>– they are </a:t>
            </a:r>
            <a:r>
              <a:rPr lang="en-US" sz="1800" b="1" dirty="0" smtClean="0">
                <a:solidFill>
                  <a:srgbClr val="072C62"/>
                </a:solidFill>
                <a:latin typeface="Arial"/>
                <a:cs typeface="Arial"/>
              </a:rPr>
              <a:t>the actual </a:t>
            </a:r>
            <a:r>
              <a:rPr lang="en-US" sz="1800" b="1" dirty="0">
                <a:solidFill>
                  <a:srgbClr val="072C62"/>
                </a:solidFill>
                <a:latin typeface="Arial"/>
                <a:cs typeface="Arial"/>
              </a:rPr>
              <a:t>goal</a:t>
            </a:r>
          </a:p>
          <a:p>
            <a:pPr marL="0" indent="0">
              <a:lnSpc>
                <a:spcPct val="130000"/>
              </a:lnSpc>
              <a:buNone/>
            </a:pPr>
            <a:endParaRPr lang="en-US" sz="1800" dirty="0">
              <a:solidFill>
                <a:srgbClr val="072C62"/>
              </a:solidFill>
              <a:latin typeface="Arial"/>
              <a:cs typeface="Arial"/>
            </a:endParaRPr>
          </a:p>
          <a:p>
            <a:pPr marL="0" indent="0">
              <a:lnSpc>
                <a:spcPct val="130000"/>
              </a:lnSpc>
              <a:buNone/>
            </a:pPr>
            <a:r>
              <a:rPr lang="en-US" sz="1800" b="1" dirty="0">
                <a:solidFill>
                  <a:srgbClr val="072C62"/>
                </a:solidFill>
                <a:latin typeface="Arial"/>
                <a:cs typeface="Arial"/>
              </a:rPr>
              <a:t>REVISION:</a:t>
            </a:r>
          </a:p>
          <a:p>
            <a:pPr marL="0" indent="0">
              <a:lnSpc>
                <a:spcPct val="130000"/>
              </a:lnSpc>
              <a:buNone/>
            </a:pPr>
            <a:r>
              <a:rPr lang="en-US" sz="1800" dirty="0">
                <a:solidFill>
                  <a:srgbClr val="072C62"/>
                </a:solidFill>
                <a:latin typeface="Arial"/>
                <a:cs typeface="Arial"/>
              </a:rPr>
              <a:t>During the ceremony, the 18 members signed the </a:t>
            </a:r>
            <a:r>
              <a:rPr lang="en-US" sz="1800" i="1" dirty="0">
                <a:solidFill>
                  <a:srgbClr val="072C62"/>
                </a:solidFill>
                <a:latin typeface="Arial"/>
                <a:cs typeface="Arial"/>
              </a:rPr>
              <a:t>Beijing Declaration</a:t>
            </a:r>
            <a:r>
              <a:rPr lang="en-US" sz="1800" dirty="0">
                <a:solidFill>
                  <a:srgbClr val="072C62"/>
                </a:solidFill>
                <a:latin typeface="Arial"/>
                <a:cs typeface="Arial"/>
              </a:rPr>
              <a:t>, which aims </a:t>
            </a:r>
            <a:r>
              <a:rPr lang="en-US" sz="1800" dirty="0">
                <a:solidFill>
                  <a:srgbClr val="FF0000"/>
                </a:solidFill>
                <a:latin typeface="Arial"/>
                <a:cs typeface="Arial"/>
              </a:rPr>
              <a:t>to promote strategic cooperation and build a collaborative system of innovation</a:t>
            </a:r>
            <a:r>
              <a:rPr lang="en-US" sz="1800" dirty="0" smtClean="0">
                <a:solidFill>
                  <a:srgbClr val="FF0000"/>
                </a:solidFill>
                <a:latin typeface="Arial"/>
                <a:cs typeface="Arial"/>
              </a:rPr>
              <a:t>. (new practical goal)</a:t>
            </a:r>
          </a:p>
          <a:p>
            <a:pPr marL="0" indent="0">
              <a:lnSpc>
                <a:spcPct val="130000"/>
              </a:lnSpc>
              <a:buNone/>
            </a:pPr>
            <a:endParaRPr lang="en-US" sz="1600" dirty="0">
              <a:latin typeface="Arial"/>
              <a:cs typeface="Arial"/>
            </a:endParaRP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39</a:t>
            </a:fld>
            <a:endParaRPr lang="en-US" dirty="0"/>
          </a:p>
        </p:txBody>
      </p:sp>
    </p:spTree>
    <p:extLst>
      <p:ext uri="{BB962C8B-B14F-4D97-AF65-F5344CB8AC3E}">
        <p14:creationId xmlns:p14="http://schemas.microsoft.com/office/powerpoint/2010/main" val="352260687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chemeClr val="bg2">
                    <a:lumMod val="25000"/>
                  </a:schemeClr>
                </a:solidFill>
                <a:latin typeface="American Typewriter"/>
                <a:cs typeface="American Typewriter"/>
              </a:rPr>
              <a:t>Writing Goals </a:t>
            </a:r>
            <a:r>
              <a:rPr lang="en-US" dirty="0">
                <a:solidFill>
                  <a:schemeClr val="bg2">
                    <a:lumMod val="25000"/>
                  </a:schemeClr>
                </a:solidFill>
                <a:latin typeface="American Typewriter"/>
                <a:cs typeface="American Typewriter"/>
              </a:rPr>
              <a:t>Vary</a:t>
            </a:r>
          </a:p>
        </p:txBody>
      </p:sp>
      <p:sp>
        <p:nvSpPr>
          <p:cNvPr id="3" name="Content Placeholder 2"/>
          <p:cNvSpPr>
            <a:spLocks noGrp="1"/>
          </p:cNvSpPr>
          <p:nvPr>
            <p:ph idx="1"/>
          </p:nvPr>
        </p:nvSpPr>
        <p:spPr>
          <a:ln w="12700" cmpd="sng">
            <a:solidFill>
              <a:schemeClr val="bg2">
                <a:lumMod val="50000"/>
              </a:schemeClr>
            </a:solidFill>
          </a:ln>
        </p:spPr>
        <p:txBody>
          <a:bodyPr>
            <a:noAutofit/>
          </a:bodyPr>
          <a:lstStyle/>
          <a:p>
            <a:r>
              <a:rPr lang="en-US" dirty="0" smtClean="0">
                <a:solidFill>
                  <a:schemeClr val="bg2">
                    <a:lumMod val="25000"/>
                  </a:schemeClr>
                </a:solidFill>
                <a:latin typeface="Arial"/>
                <a:cs typeface="Arial"/>
              </a:rPr>
              <a:t>News </a:t>
            </a:r>
            <a:r>
              <a:rPr lang="en-US" dirty="0" smtClean="0">
                <a:solidFill>
                  <a:schemeClr val="bg2">
                    <a:lumMod val="25000"/>
                  </a:schemeClr>
                </a:solidFill>
                <a:latin typeface="Zapf Dingbats"/>
                <a:ea typeface="Zapf Dingbats"/>
                <a:cs typeface="Zapf Dingbats"/>
                <a:sym typeface="Zapf Dingbats"/>
              </a:rPr>
              <a:t>✓</a:t>
            </a:r>
            <a:endParaRPr lang="en-US" dirty="0" smtClean="0">
              <a:solidFill>
                <a:schemeClr val="bg2">
                  <a:lumMod val="25000"/>
                </a:schemeClr>
              </a:solidFill>
              <a:latin typeface="Arial"/>
              <a:cs typeface="Arial"/>
            </a:endParaRPr>
          </a:p>
          <a:p>
            <a:r>
              <a:rPr lang="en-US" dirty="0" smtClean="0">
                <a:solidFill>
                  <a:schemeClr val="bg2">
                    <a:lumMod val="25000"/>
                  </a:schemeClr>
                </a:solidFill>
                <a:latin typeface="Arial"/>
                <a:cs typeface="Arial"/>
              </a:rPr>
              <a:t>Entertainment</a:t>
            </a:r>
          </a:p>
          <a:p>
            <a:r>
              <a:rPr lang="en-US" dirty="0" smtClean="0">
                <a:solidFill>
                  <a:schemeClr val="bg2">
                    <a:lumMod val="25000"/>
                  </a:schemeClr>
                </a:solidFill>
                <a:latin typeface="Arial"/>
                <a:cs typeface="Arial"/>
              </a:rPr>
              <a:t>Persuasion </a:t>
            </a:r>
            <a:r>
              <a:rPr lang="en-US" dirty="0" smtClean="0">
                <a:solidFill>
                  <a:schemeClr val="bg2">
                    <a:lumMod val="25000"/>
                  </a:schemeClr>
                </a:solidFill>
                <a:latin typeface="Zapf Dingbats"/>
                <a:ea typeface="Zapf Dingbats"/>
                <a:cs typeface="Zapf Dingbats"/>
                <a:sym typeface="Zapf Dingbats"/>
              </a:rPr>
              <a:t>✓</a:t>
            </a:r>
            <a:endParaRPr lang="en-US" dirty="0" smtClean="0">
              <a:solidFill>
                <a:schemeClr val="bg2">
                  <a:lumMod val="25000"/>
                </a:schemeClr>
              </a:solidFill>
              <a:latin typeface="Arial"/>
              <a:cs typeface="Arial"/>
            </a:endParaRPr>
          </a:p>
          <a:p>
            <a:r>
              <a:rPr lang="en-US" dirty="0" smtClean="0">
                <a:solidFill>
                  <a:schemeClr val="bg2">
                    <a:lumMod val="25000"/>
                  </a:schemeClr>
                </a:solidFill>
                <a:latin typeface="Arial"/>
                <a:cs typeface="Arial"/>
              </a:rPr>
              <a:t>Factual reports </a:t>
            </a:r>
            <a:r>
              <a:rPr lang="en-US" dirty="0" smtClean="0">
                <a:solidFill>
                  <a:schemeClr val="bg2">
                    <a:lumMod val="25000"/>
                  </a:schemeClr>
                </a:solidFill>
                <a:latin typeface="Zapf Dingbats"/>
                <a:ea typeface="Zapf Dingbats"/>
                <a:cs typeface="Zapf Dingbats"/>
                <a:sym typeface="Zapf Dingbats"/>
              </a:rPr>
              <a:t>✓</a:t>
            </a:r>
            <a:endParaRPr lang="en-US" dirty="0" smtClean="0">
              <a:solidFill>
                <a:schemeClr val="bg2">
                  <a:lumMod val="25000"/>
                </a:schemeClr>
              </a:solidFill>
              <a:latin typeface="Arial"/>
              <a:cs typeface="Arial"/>
            </a:endParaRPr>
          </a:p>
          <a:p>
            <a:r>
              <a:rPr lang="en-US" dirty="0" smtClean="0">
                <a:solidFill>
                  <a:schemeClr val="bg2">
                    <a:lumMod val="25000"/>
                  </a:schemeClr>
                </a:solidFill>
                <a:latin typeface="Arial"/>
                <a:cs typeface="Arial"/>
              </a:rPr>
              <a:t>Academic writing </a:t>
            </a:r>
            <a:r>
              <a:rPr lang="en-US" dirty="0" smtClean="0">
                <a:solidFill>
                  <a:schemeClr val="bg2">
                    <a:lumMod val="25000"/>
                  </a:schemeClr>
                </a:solidFill>
                <a:latin typeface="Zapf Dingbats"/>
                <a:ea typeface="Zapf Dingbats"/>
                <a:cs typeface="Zapf Dingbats"/>
                <a:sym typeface="Zapf Dingbats"/>
              </a:rPr>
              <a:t>✓</a:t>
            </a:r>
            <a:endParaRPr lang="en-US" dirty="0" smtClean="0">
              <a:solidFill>
                <a:schemeClr val="bg2">
                  <a:lumMod val="25000"/>
                </a:schemeClr>
              </a:solidFill>
              <a:latin typeface="Arial"/>
              <a:cs typeface="Arial"/>
            </a:endParaRPr>
          </a:p>
          <a:p>
            <a:r>
              <a:rPr lang="en-US" dirty="0" smtClean="0">
                <a:solidFill>
                  <a:schemeClr val="bg2">
                    <a:lumMod val="25000"/>
                  </a:schemeClr>
                </a:solidFill>
                <a:latin typeface="Arial"/>
                <a:cs typeface="Arial"/>
              </a:rPr>
              <a:t>Public relations </a:t>
            </a:r>
            <a:r>
              <a:rPr lang="en-US" dirty="0" smtClean="0">
                <a:solidFill>
                  <a:schemeClr val="bg2">
                    <a:lumMod val="25000"/>
                  </a:schemeClr>
                </a:solidFill>
                <a:latin typeface="Zapf Dingbats"/>
                <a:ea typeface="Zapf Dingbats"/>
                <a:cs typeface="Zapf Dingbats"/>
                <a:sym typeface="Zapf Dingbats"/>
              </a:rPr>
              <a:t>✓</a:t>
            </a:r>
            <a:endParaRPr lang="en-US" dirty="0" smtClean="0">
              <a:solidFill>
                <a:schemeClr val="bg2">
                  <a:lumMod val="25000"/>
                </a:schemeClr>
              </a:solidFill>
              <a:latin typeface="Arial"/>
              <a:cs typeface="Arial"/>
            </a:endParaRPr>
          </a:p>
          <a:p>
            <a:r>
              <a:rPr lang="en-US" dirty="0" smtClean="0">
                <a:solidFill>
                  <a:schemeClr val="bg2">
                    <a:lumMod val="25000"/>
                  </a:schemeClr>
                </a:solidFill>
                <a:latin typeface="Arial"/>
                <a:cs typeface="Arial"/>
              </a:rPr>
              <a:t>Artistic expression</a:t>
            </a:r>
            <a:endParaRPr lang="en-US" dirty="0">
              <a:solidFill>
                <a:schemeClr val="bg2">
                  <a:lumMod val="25000"/>
                </a:schemeClr>
              </a:solidFill>
              <a:latin typeface="Arial"/>
              <a:cs typeface="Arial"/>
            </a:endParaRPr>
          </a:p>
        </p:txBody>
      </p:sp>
      <p:sp>
        <p:nvSpPr>
          <p:cNvPr id="5" name="Slide Number Placeholder 4"/>
          <p:cNvSpPr>
            <a:spLocks noGrp="1"/>
          </p:cNvSpPr>
          <p:nvPr>
            <p:ph type="sldNum" sz="quarter" idx="12"/>
          </p:nvPr>
        </p:nvSpPr>
        <p:spPr/>
        <p:txBody>
          <a:bodyPr/>
          <a:lstStyle/>
          <a:p>
            <a:fld id="{3EBE616F-279E-3646-8D0A-0FCACB4D929D}" type="slidenum">
              <a:rPr lang="en-US" smtClean="0"/>
              <a:t>4</a:t>
            </a:fld>
            <a:endParaRPr lang="en-US" dirty="0"/>
          </a:p>
        </p:txBody>
      </p:sp>
    </p:spTree>
    <p:extLst>
      <p:ext uri="{BB962C8B-B14F-4D97-AF65-F5344CB8AC3E}">
        <p14:creationId xmlns:p14="http://schemas.microsoft.com/office/powerpoint/2010/main" val="178269156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Reduce </a:t>
            </a:r>
            <a:r>
              <a:rPr lang="en-US" dirty="0">
                <a:solidFill>
                  <a:srgbClr val="072C62"/>
                </a:solidFill>
                <a:latin typeface="American Typewriter"/>
                <a:cs typeface="American Typewriter"/>
              </a:rPr>
              <a:t>Sentence Length</a:t>
            </a:r>
          </a:p>
        </p:txBody>
      </p:sp>
      <p:sp>
        <p:nvSpPr>
          <p:cNvPr id="3" name="Content Placeholder 2"/>
          <p:cNvSpPr>
            <a:spLocks noGrp="1"/>
          </p:cNvSpPr>
          <p:nvPr>
            <p:ph idx="1"/>
          </p:nvPr>
        </p:nvSpPr>
        <p:spPr>
          <a:ln w="12700" cmpd="sng">
            <a:solidFill>
              <a:schemeClr val="bg2">
                <a:lumMod val="50000"/>
              </a:schemeClr>
            </a:solidFill>
          </a:ln>
        </p:spPr>
        <p:txBody>
          <a:bodyPr>
            <a:normAutofit fontScale="92500" lnSpcReduction="10000"/>
          </a:bodyPr>
          <a:lstStyle/>
          <a:p>
            <a:pPr marL="0" indent="0">
              <a:buNone/>
            </a:pPr>
            <a:r>
              <a:rPr lang="en-US" altLang="zh-CN" sz="2000" b="1" dirty="0" smtClean="0">
                <a:solidFill>
                  <a:srgbClr val="072C62"/>
                </a:solidFill>
                <a:latin typeface="Arial"/>
                <a:cs typeface="Arial"/>
              </a:rPr>
              <a:t>ORIGINAL:</a:t>
            </a:r>
          </a:p>
          <a:p>
            <a:pPr marL="0" indent="0">
              <a:buNone/>
            </a:pPr>
            <a:r>
              <a:rPr lang="zh-CN" altLang="en-US" sz="2000" dirty="0" smtClean="0">
                <a:solidFill>
                  <a:srgbClr val="072C62"/>
                </a:solidFill>
              </a:rPr>
              <a:t>中国</a:t>
            </a:r>
            <a:r>
              <a:rPr lang="zh-CN" altLang="en-US" sz="2000" dirty="0">
                <a:solidFill>
                  <a:srgbClr val="072C62"/>
                </a:solidFill>
              </a:rPr>
              <a:t>科学院组织</a:t>
            </a:r>
            <a:r>
              <a:rPr lang="en-US" sz="2000" dirty="0">
                <a:solidFill>
                  <a:srgbClr val="072C62"/>
                </a:solidFill>
              </a:rPr>
              <a:t>200</a:t>
            </a:r>
            <a:r>
              <a:rPr lang="zh-CN" altLang="en-US" sz="2000" dirty="0">
                <a:solidFill>
                  <a:srgbClr val="072C62"/>
                </a:solidFill>
              </a:rPr>
              <a:t>余位战略科技专家，在持续开展重要领域科技发展路线图战略研究的基础上，深入分析未来</a:t>
            </a:r>
            <a:r>
              <a:rPr lang="en-US" sz="2000" dirty="0">
                <a:solidFill>
                  <a:srgbClr val="072C62"/>
                </a:solidFill>
              </a:rPr>
              <a:t>10</a:t>
            </a:r>
            <a:r>
              <a:rPr lang="zh-CN" altLang="en-US" sz="2000" dirty="0">
                <a:solidFill>
                  <a:srgbClr val="072C62"/>
                </a:solidFill>
              </a:rPr>
              <a:t>年科技发展新趋势新特点和我国转型发展对科技的战略需求，研究形成“科技发展新态势与面向</a:t>
            </a:r>
            <a:r>
              <a:rPr lang="en-US" sz="2000" dirty="0">
                <a:solidFill>
                  <a:srgbClr val="072C62"/>
                </a:solidFill>
              </a:rPr>
              <a:t>2020</a:t>
            </a:r>
            <a:r>
              <a:rPr lang="zh-CN" altLang="en-US" sz="2000" dirty="0">
                <a:solidFill>
                  <a:srgbClr val="072C62"/>
                </a:solidFill>
              </a:rPr>
              <a:t>年的战略选择”研究报告。该研究为国家科技决策提供了咨询建议，也为院战略布局和重点任务遴选提供了研究支撑。</a:t>
            </a:r>
            <a:endParaRPr lang="en-US" sz="2000" dirty="0">
              <a:solidFill>
                <a:srgbClr val="072C62"/>
              </a:solidFill>
            </a:endParaRPr>
          </a:p>
          <a:p>
            <a:pPr marL="0" indent="0">
              <a:buNone/>
            </a:pPr>
            <a:endParaRPr lang="en-US" sz="2000" dirty="0" smtClean="0">
              <a:solidFill>
                <a:srgbClr val="072C62"/>
              </a:solidFill>
            </a:endParaRPr>
          </a:p>
          <a:p>
            <a:pPr marL="0" indent="0">
              <a:buNone/>
            </a:pPr>
            <a:r>
              <a:rPr lang="en-US" sz="1900" b="1" dirty="0" smtClean="0">
                <a:solidFill>
                  <a:srgbClr val="072C62"/>
                </a:solidFill>
                <a:latin typeface="Arial"/>
                <a:cs typeface="Arial"/>
              </a:rPr>
              <a:t>ORIGINAL ENGLISH TRANSLATION:</a:t>
            </a:r>
          </a:p>
          <a:p>
            <a:pPr marL="0" indent="0">
              <a:buNone/>
            </a:pPr>
            <a:r>
              <a:rPr lang="en-US" sz="1900" dirty="0">
                <a:solidFill>
                  <a:srgbClr val="072C62"/>
                </a:solidFill>
                <a:latin typeface="Arial"/>
                <a:cs typeface="Arial"/>
              </a:rPr>
              <a:t>Based on continuous strategic research on S&amp;T development roadmap in some key areas, CAS invited over 200 experts to analyze in depth the new trends and new characteristics of S&amp;T development in next ten years and the strategic needs for science and technology for transformation development in China, and produced a strategic research report: </a:t>
            </a:r>
            <a:r>
              <a:rPr lang="en-US" sz="1900" i="1" dirty="0">
                <a:solidFill>
                  <a:srgbClr val="072C62"/>
                </a:solidFill>
                <a:latin typeface="Arial"/>
                <a:cs typeface="Arial"/>
              </a:rPr>
              <a:t>New Trends of S&amp;T Development and Strategic Choices Facing 2020</a:t>
            </a:r>
            <a:r>
              <a:rPr lang="en-US" sz="1900" dirty="0">
                <a:solidFill>
                  <a:srgbClr val="072C62"/>
                </a:solidFill>
                <a:latin typeface="Arial"/>
                <a:cs typeface="Arial"/>
              </a:rPr>
              <a:t>, which provides consultative suggestions for national S&amp;T decision-making while gives support for CAS strategic layout research and key tasks selection. </a:t>
            </a:r>
            <a:r>
              <a:rPr lang="en-US" sz="2000" dirty="0" smtClean="0">
                <a:solidFill>
                  <a:srgbClr val="FF0000"/>
                </a:solidFill>
              </a:rPr>
              <a:t>(one sentence, 84 </a:t>
            </a:r>
            <a:r>
              <a:rPr lang="en-US" sz="2000" dirty="0">
                <a:solidFill>
                  <a:srgbClr val="FF0000"/>
                </a:solidFill>
              </a:rPr>
              <a:t>words)</a:t>
            </a:r>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40</a:t>
            </a:fld>
            <a:endParaRPr lang="en-US" dirty="0"/>
          </a:p>
        </p:txBody>
      </p:sp>
    </p:spTree>
    <p:extLst>
      <p:ext uri="{BB962C8B-B14F-4D97-AF65-F5344CB8AC3E}">
        <p14:creationId xmlns:p14="http://schemas.microsoft.com/office/powerpoint/2010/main" val="426757624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3708"/>
            <a:ext cx="8229600" cy="5692455"/>
          </a:xfrm>
          <a:ln w="12700" cmpd="sng">
            <a:solidFill>
              <a:schemeClr val="bg2">
                <a:lumMod val="50000"/>
              </a:schemeClr>
            </a:solidFill>
          </a:ln>
        </p:spPr>
        <p:txBody>
          <a:bodyPr>
            <a:normAutofit/>
          </a:bodyPr>
          <a:lstStyle/>
          <a:p>
            <a:pPr marL="0" indent="0">
              <a:lnSpc>
                <a:spcPct val="130000"/>
              </a:lnSpc>
              <a:buNone/>
            </a:pPr>
            <a:r>
              <a:rPr lang="en-US" sz="2400" b="1" dirty="0" smtClean="0">
                <a:solidFill>
                  <a:srgbClr val="072C62"/>
                </a:solidFill>
                <a:latin typeface="Arial"/>
                <a:cs typeface="Arial"/>
              </a:rPr>
              <a:t>REVISED ENGLISH TRANSLATION:</a:t>
            </a:r>
          </a:p>
          <a:p>
            <a:pPr marL="0" indent="0">
              <a:lnSpc>
                <a:spcPct val="130000"/>
              </a:lnSpc>
              <a:buNone/>
            </a:pPr>
            <a:r>
              <a:rPr lang="en-US" sz="2400" dirty="0" smtClean="0">
                <a:solidFill>
                  <a:srgbClr val="072C62"/>
                </a:solidFill>
                <a:latin typeface="Arial"/>
                <a:cs typeface="Arial"/>
              </a:rPr>
              <a:t>In </a:t>
            </a:r>
            <a:r>
              <a:rPr lang="en-US" sz="2400" dirty="0">
                <a:solidFill>
                  <a:srgbClr val="072C62"/>
                </a:solidFill>
                <a:latin typeface="Arial"/>
                <a:cs typeface="Arial"/>
              </a:rPr>
              <a:t>2012, over 200 experts analyzed in depth new S&amp;T development trends for the next 10 years and our country’s strategic S&amp;T needs during its process of transformation.</a:t>
            </a:r>
            <a:r>
              <a:rPr lang="en-US" sz="2400" dirty="0">
                <a:solidFill>
                  <a:srgbClr val="FF0000"/>
                </a:solidFill>
                <a:latin typeface="Arial"/>
                <a:cs typeface="Arial"/>
              </a:rPr>
              <a:t> (28 words) </a:t>
            </a:r>
            <a:r>
              <a:rPr lang="en-US" sz="2400" dirty="0">
                <a:solidFill>
                  <a:srgbClr val="072C62"/>
                </a:solidFill>
                <a:latin typeface="Arial"/>
                <a:cs typeface="Arial"/>
              </a:rPr>
              <a:t>Based on this work, CAS produced the report </a:t>
            </a:r>
            <a:r>
              <a:rPr lang="en-US" sz="2400" i="1" dirty="0">
                <a:solidFill>
                  <a:srgbClr val="072C62"/>
                </a:solidFill>
                <a:latin typeface="Arial"/>
                <a:cs typeface="Arial"/>
              </a:rPr>
              <a:t>New Trends in S&amp;T</a:t>
            </a:r>
            <a:r>
              <a:rPr lang="en-US" sz="2400" dirty="0">
                <a:solidFill>
                  <a:srgbClr val="072C62"/>
                </a:solidFill>
                <a:latin typeface="Arial"/>
                <a:cs typeface="Arial"/>
              </a:rPr>
              <a:t> </a:t>
            </a:r>
            <a:r>
              <a:rPr lang="en-US" sz="2400" i="1" dirty="0">
                <a:solidFill>
                  <a:srgbClr val="072C62"/>
                </a:solidFill>
                <a:latin typeface="Arial"/>
                <a:cs typeface="Arial"/>
              </a:rPr>
              <a:t>Development and Strategic Choices Approaching 2020</a:t>
            </a:r>
            <a:r>
              <a:rPr lang="en-US" sz="2400" dirty="0">
                <a:solidFill>
                  <a:srgbClr val="072C62"/>
                </a:solidFill>
                <a:latin typeface="Arial"/>
                <a:cs typeface="Arial"/>
              </a:rPr>
              <a:t>, which made suggestions for national S&amp;T strategy. </a:t>
            </a:r>
            <a:r>
              <a:rPr lang="en-US" sz="2400" dirty="0">
                <a:solidFill>
                  <a:srgbClr val="FF0000"/>
                </a:solidFill>
                <a:latin typeface="Arial"/>
                <a:cs typeface="Arial"/>
              </a:rPr>
              <a:t>(25 words) </a:t>
            </a:r>
            <a:r>
              <a:rPr lang="en-US" sz="2400" dirty="0">
                <a:solidFill>
                  <a:srgbClr val="072C62"/>
                </a:solidFill>
                <a:latin typeface="Arial"/>
                <a:cs typeface="Arial"/>
              </a:rPr>
              <a:t>The document can also serve as a basis for CAS’s own strategic planning. </a:t>
            </a:r>
            <a:r>
              <a:rPr lang="en-US" sz="2400" dirty="0">
                <a:solidFill>
                  <a:srgbClr val="FF0000"/>
                </a:solidFill>
                <a:latin typeface="Arial"/>
                <a:cs typeface="Arial"/>
              </a:rPr>
              <a:t>(13 words</a:t>
            </a:r>
            <a:r>
              <a:rPr lang="en-US" sz="2400" dirty="0" smtClean="0">
                <a:solidFill>
                  <a:srgbClr val="FF0000"/>
                </a:solidFill>
                <a:latin typeface="Arial"/>
                <a:cs typeface="Arial"/>
              </a:rPr>
              <a:t>) (three sentences, 63 words)</a:t>
            </a:r>
            <a:endParaRPr lang="en-US" sz="2400" dirty="0">
              <a:solidFill>
                <a:srgbClr val="FF0000"/>
              </a:solidFill>
              <a:latin typeface="Arial"/>
              <a:cs typeface="Arial"/>
            </a:endParaRPr>
          </a:p>
          <a:p>
            <a:pPr marL="0" indent="0">
              <a:buNone/>
            </a:pPr>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41</a:t>
            </a:fld>
            <a:endParaRPr lang="en-US" dirty="0"/>
          </a:p>
        </p:txBody>
      </p:sp>
    </p:spTree>
    <p:extLst>
      <p:ext uri="{BB962C8B-B14F-4D97-AF65-F5344CB8AC3E}">
        <p14:creationId xmlns:p14="http://schemas.microsoft.com/office/powerpoint/2010/main" val="167022150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Punctuation</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lnSpcReduction="10000"/>
          </a:bodyPr>
          <a:lstStyle/>
          <a:p>
            <a:pPr marL="0" indent="0">
              <a:lnSpc>
                <a:spcPct val="110000"/>
              </a:lnSpc>
              <a:buNone/>
            </a:pPr>
            <a:r>
              <a:rPr lang="en-US" sz="1700" b="1" dirty="0" smtClean="0">
                <a:solidFill>
                  <a:srgbClr val="072C62"/>
                </a:solidFill>
                <a:latin typeface="Arial"/>
                <a:cs typeface="Arial"/>
              </a:rPr>
              <a:t>Sentence should contain “one complete thought”</a:t>
            </a:r>
          </a:p>
          <a:p>
            <a:pPr>
              <a:lnSpc>
                <a:spcPct val="110000"/>
              </a:lnSpc>
            </a:pPr>
            <a:r>
              <a:rPr lang="en-US" sz="1700" dirty="0" smtClean="0">
                <a:solidFill>
                  <a:srgbClr val="072C62"/>
                </a:solidFill>
                <a:latin typeface="Arial"/>
                <a:cs typeface="Arial"/>
              </a:rPr>
              <a:t>Additional “complete thoughts” should be separated out into new sentences</a:t>
            </a:r>
          </a:p>
          <a:p>
            <a:pPr>
              <a:lnSpc>
                <a:spcPct val="110000"/>
              </a:lnSpc>
            </a:pPr>
            <a:endParaRPr lang="en-US" sz="1700" dirty="0" smtClean="0">
              <a:solidFill>
                <a:srgbClr val="072C62"/>
              </a:solidFill>
              <a:latin typeface="Arial"/>
              <a:cs typeface="Arial"/>
            </a:endParaRPr>
          </a:p>
          <a:p>
            <a:pPr marL="0" indent="0">
              <a:lnSpc>
                <a:spcPct val="110000"/>
              </a:lnSpc>
              <a:buNone/>
            </a:pPr>
            <a:r>
              <a:rPr lang="en-US" sz="1700" b="1" dirty="0" smtClean="0">
                <a:solidFill>
                  <a:srgbClr val="072C62"/>
                </a:solidFill>
                <a:latin typeface="Arial"/>
                <a:cs typeface="Arial"/>
              </a:rPr>
              <a:t>ORIGINAL:</a:t>
            </a:r>
          </a:p>
          <a:p>
            <a:pPr marL="0" indent="0">
              <a:lnSpc>
                <a:spcPct val="110000"/>
              </a:lnSpc>
              <a:buNone/>
            </a:pPr>
            <a:r>
              <a:rPr lang="en-US" sz="1700" dirty="0">
                <a:solidFill>
                  <a:srgbClr val="072C62"/>
                </a:solidFill>
                <a:latin typeface="Arial"/>
                <a:cs typeface="Arial"/>
              </a:rPr>
              <a:t>He has also developed China’s Agricultural Policy Simulation and Projection Model, (CAPSIM), recognized as a very sophisticated mode</a:t>
            </a:r>
            <a:r>
              <a:rPr lang="en-US" sz="1700" dirty="0">
                <a:latin typeface="Arial"/>
                <a:cs typeface="Arial"/>
              </a:rPr>
              <a:t>l</a:t>
            </a:r>
            <a:r>
              <a:rPr lang="en-US" sz="1700" dirty="0">
                <a:solidFill>
                  <a:srgbClr val="FF0000"/>
                </a:solidFill>
                <a:latin typeface="Arial"/>
                <a:cs typeface="Arial"/>
              </a:rPr>
              <a:t>, it is regularly used in policy analysis. </a:t>
            </a:r>
            <a:r>
              <a:rPr lang="en-US" sz="1700" dirty="0" smtClean="0">
                <a:solidFill>
                  <a:srgbClr val="FF0000"/>
                </a:solidFill>
                <a:latin typeface="Arial"/>
                <a:cs typeface="Arial"/>
              </a:rPr>
              <a:t>(new complete thought)</a:t>
            </a:r>
          </a:p>
          <a:p>
            <a:pPr marL="0" indent="0">
              <a:lnSpc>
                <a:spcPct val="110000"/>
              </a:lnSpc>
              <a:buNone/>
            </a:pPr>
            <a:endParaRPr lang="en-US" sz="1700" dirty="0" smtClean="0">
              <a:latin typeface="Arial"/>
              <a:cs typeface="Arial"/>
            </a:endParaRPr>
          </a:p>
          <a:p>
            <a:pPr marL="0" indent="0">
              <a:lnSpc>
                <a:spcPct val="110000"/>
              </a:lnSpc>
              <a:buNone/>
            </a:pPr>
            <a:r>
              <a:rPr lang="en-US" sz="1700" b="1" dirty="0" smtClean="0">
                <a:solidFill>
                  <a:srgbClr val="072C62"/>
                </a:solidFill>
                <a:latin typeface="Arial"/>
                <a:cs typeface="Arial"/>
              </a:rPr>
              <a:t>REVISIONS:</a:t>
            </a:r>
          </a:p>
          <a:p>
            <a:pPr marL="0" indent="0">
              <a:lnSpc>
                <a:spcPct val="110000"/>
              </a:lnSpc>
              <a:buNone/>
            </a:pPr>
            <a:r>
              <a:rPr lang="en-US" sz="1700" dirty="0" smtClean="0">
                <a:solidFill>
                  <a:srgbClr val="072C62"/>
                </a:solidFill>
                <a:latin typeface="Arial"/>
                <a:cs typeface="Arial"/>
              </a:rPr>
              <a:t>He has also developed China’s Agricultural Policy Simulation and Projection Model (CAPSIM). Recognized as a very sophisticated model, it is regularly used in policy analysis. </a:t>
            </a:r>
            <a:r>
              <a:rPr lang="en-US" sz="1700" dirty="0" smtClean="0">
                <a:solidFill>
                  <a:srgbClr val="FF0000"/>
                </a:solidFill>
                <a:latin typeface="Arial"/>
                <a:cs typeface="Arial"/>
              </a:rPr>
              <a:t>(two sentences)</a:t>
            </a:r>
          </a:p>
          <a:p>
            <a:pPr marL="0" indent="0">
              <a:lnSpc>
                <a:spcPct val="110000"/>
              </a:lnSpc>
              <a:buNone/>
            </a:pPr>
            <a:endParaRPr lang="en-US" sz="1700" dirty="0">
              <a:latin typeface="Arial"/>
              <a:cs typeface="Arial"/>
            </a:endParaRPr>
          </a:p>
          <a:p>
            <a:pPr marL="0" indent="0">
              <a:lnSpc>
                <a:spcPct val="110000"/>
              </a:lnSpc>
              <a:buNone/>
            </a:pPr>
            <a:r>
              <a:rPr lang="en-US" sz="1700" dirty="0" smtClean="0">
                <a:solidFill>
                  <a:srgbClr val="072C62"/>
                </a:solidFill>
                <a:latin typeface="Arial"/>
                <a:cs typeface="Arial"/>
              </a:rPr>
              <a:t>He has also developed China’s Agricultural Policy Simulation and Projection Model (CAPSIM), which is recognized as a very sophisticated model. It is regularly used in policy analysis. </a:t>
            </a:r>
            <a:r>
              <a:rPr lang="en-US" sz="1700" dirty="0" smtClean="0">
                <a:solidFill>
                  <a:srgbClr val="FF0000"/>
                </a:solidFill>
                <a:latin typeface="Arial"/>
                <a:cs typeface="Arial"/>
              </a:rPr>
              <a:t>(two sentences)</a:t>
            </a:r>
          </a:p>
          <a:p>
            <a:pPr marL="0" indent="0">
              <a:buNone/>
            </a:pPr>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42</a:t>
            </a:fld>
            <a:endParaRPr lang="en-US" dirty="0"/>
          </a:p>
        </p:txBody>
      </p:sp>
    </p:spTree>
    <p:extLst>
      <p:ext uri="{BB962C8B-B14F-4D97-AF65-F5344CB8AC3E}">
        <p14:creationId xmlns:p14="http://schemas.microsoft.com/office/powerpoint/2010/main" val="362886083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chemeClr val="bg2">
                    <a:lumMod val="25000"/>
                  </a:schemeClr>
                </a:solidFill>
                <a:latin typeface="American Typewriter"/>
                <a:cs typeface="American Typewriter"/>
              </a:rPr>
              <a:t>Punctuation (cont.)</a:t>
            </a:r>
            <a:endParaRPr lang="en-US" dirty="0">
              <a:solidFill>
                <a:schemeClr val="bg2">
                  <a:lumMod val="25000"/>
                </a:schemeClr>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lstStyle/>
          <a:p>
            <a:pPr marL="0" indent="0">
              <a:lnSpc>
                <a:spcPct val="110000"/>
              </a:lnSpc>
              <a:buNone/>
            </a:pPr>
            <a:r>
              <a:rPr lang="en-US" sz="2000" b="1" dirty="0" smtClean="0">
                <a:solidFill>
                  <a:srgbClr val="072C62"/>
                </a:solidFill>
                <a:latin typeface="Arial"/>
                <a:cs typeface="Arial"/>
              </a:rPr>
              <a:t>Subordinate clauses should be separated from main clause by a comma</a:t>
            </a:r>
          </a:p>
          <a:p>
            <a:pPr marL="0" indent="0">
              <a:lnSpc>
                <a:spcPct val="110000"/>
              </a:lnSpc>
              <a:buNone/>
            </a:pPr>
            <a:endParaRPr lang="en-US" sz="2000" b="1" dirty="0">
              <a:solidFill>
                <a:srgbClr val="072C62"/>
              </a:solidFill>
              <a:latin typeface="Arial"/>
              <a:cs typeface="Arial"/>
            </a:endParaRPr>
          </a:p>
          <a:p>
            <a:pPr marL="0" indent="0">
              <a:lnSpc>
                <a:spcPct val="110000"/>
              </a:lnSpc>
              <a:buNone/>
            </a:pPr>
            <a:r>
              <a:rPr lang="en-US" sz="2000" b="1" dirty="0" smtClean="0">
                <a:solidFill>
                  <a:srgbClr val="072C62"/>
                </a:solidFill>
                <a:latin typeface="Arial"/>
                <a:cs typeface="Arial"/>
              </a:rPr>
              <a:t>ORIGINAL:</a:t>
            </a:r>
          </a:p>
          <a:p>
            <a:pPr marL="0" indent="0">
              <a:lnSpc>
                <a:spcPct val="110000"/>
              </a:lnSpc>
              <a:buNone/>
            </a:pPr>
            <a:r>
              <a:rPr lang="en-US" sz="2000" dirty="0" smtClean="0">
                <a:solidFill>
                  <a:srgbClr val="072C62"/>
                </a:solidFill>
                <a:latin typeface="Arial"/>
                <a:cs typeface="Arial"/>
              </a:rPr>
              <a:t>"</a:t>
            </a:r>
            <a:r>
              <a:rPr lang="en-US" sz="2000" dirty="0">
                <a:solidFill>
                  <a:srgbClr val="072C62"/>
                </a:solidFill>
                <a:latin typeface="Arial"/>
                <a:cs typeface="Arial"/>
              </a:rPr>
              <a:t>Her goal from the beginning was to determine the structures and understand the functions of these </a:t>
            </a:r>
            <a:r>
              <a:rPr lang="en-US" sz="2000" dirty="0" smtClean="0">
                <a:solidFill>
                  <a:srgbClr val="072C62"/>
                </a:solidFill>
                <a:latin typeface="Arial"/>
                <a:cs typeface="Arial"/>
              </a:rPr>
              <a:t>two </a:t>
            </a:r>
            <a:r>
              <a:rPr lang="en-US" sz="2000" dirty="0">
                <a:solidFill>
                  <a:srgbClr val="072C62"/>
                </a:solidFill>
                <a:latin typeface="Arial"/>
                <a:cs typeface="Arial"/>
              </a:rPr>
              <a:t>HIV co-receptors and she was very </a:t>
            </a:r>
            <a:r>
              <a:rPr lang="en-US" sz="2000" dirty="0">
                <a:solidFill>
                  <a:srgbClr val="FF0000"/>
                </a:solidFill>
                <a:latin typeface="Arial"/>
                <a:cs typeface="Arial"/>
              </a:rPr>
              <a:t>determined which </a:t>
            </a:r>
            <a:r>
              <a:rPr lang="en-US" sz="2000" dirty="0">
                <a:solidFill>
                  <a:srgbClr val="072C62"/>
                </a:solidFill>
                <a:latin typeface="Arial"/>
                <a:cs typeface="Arial"/>
              </a:rPr>
              <a:t>was inspiring,” said Stevens. </a:t>
            </a:r>
            <a:endParaRPr lang="en-US" sz="2000" dirty="0" smtClean="0">
              <a:solidFill>
                <a:srgbClr val="072C62"/>
              </a:solidFill>
              <a:latin typeface="Arial"/>
              <a:cs typeface="Arial"/>
            </a:endParaRPr>
          </a:p>
          <a:p>
            <a:pPr marL="0" indent="0">
              <a:lnSpc>
                <a:spcPct val="110000"/>
              </a:lnSpc>
              <a:buNone/>
            </a:pPr>
            <a:endParaRPr lang="en-US" sz="2000" dirty="0">
              <a:latin typeface="Arial"/>
              <a:cs typeface="Arial"/>
            </a:endParaRPr>
          </a:p>
          <a:p>
            <a:pPr marL="0" indent="0">
              <a:lnSpc>
                <a:spcPct val="110000"/>
              </a:lnSpc>
              <a:buNone/>
            </a:pPr>
            <a:r>
              <a:rPr lang="en-US" sz="2000" b="1" dirty="0" smtClean="0">
                <a:solidFill>
                  <a:srgbClr val="072C62"/>
                </a:solidFill>
                <a:latin typeface="Arial"/>
                <a:cs typeface="Arial"/>
              </a:rPr>
              <a:t>REVISION:</a:t>
            </a:r>
          </a:p>
          <a:p>
            <a:pPr marL="0" indent="0">
              <a:lnSpc>
                <a:spcPct val="110000"/>
              </a:lnSpc>
              <a:buNone/>
            </a:pPr>
            <a:r>
              <a:rPr lang="en-US" sz="2000" dirty="0">
                <a:solidFill>
                  <a:srgbClr val="072C62"/>
                </a:solidFill>
                <a:latin typeface="Arial"/>
                <a:cs typeface="Arial"/>
              </a:rPr>
              <a:t>"Her goal from the beginning was to determine the structures and understand the functions of these </a:t>
            </a:r>
            <a:r>
              <a:rPr lang="en-US" sz="2000" dirty="0" smtClean="0">
                <a:solidFill>
                  <a:srgbClr val="072C62"/>
                </a:solidFill>
                <a:latin typeface="Arial"/>
                <a:cs typeface="Arial"/>
              </a:rPr>
              <a:t>two </a:t>
            </a:r>
            <a:r>
              <a:rPr lang="en-US" sz="2000" dirty="0">
                <a:solidFill>
                  <a:srgbClr val="072C62"/>
                </a:solidFill>
                <a:latin typeface="Arial"/>
                <a:cs typeface="Arial"/>
              </a:rPr>
              <a:t>HIV co-receptors and she was very </a:t>
            </a:r>
            <a:r>
              <a:rPr lang="en-US" sz="2000" dirty="0" smtClean="0">
                <a:solidFill>
                  <a:srgbClr val="072C62"/>
                </a:solidFill>
                <a:latin typeface="Arial"/>
                <a:cs typeface="Arial"/>
              </a:rPr>
              <a:t>determined</a:t>
            </a:r>
            <a:r>
              <a:rPr lang="en-US" sz="2000" dirty="0" smtClean="0">
                <a:solidFill>
                  <a:srgbClr val="FF0000"/>
                </a:solidFill>
                <a:latin typeface="Arial"/>
                <a:cs typeface="Arial"/>
              </a:rPr>
              <a:t>, </a:t>
            </a:r>
            <a:r>
              <a:rPr lang="en-US" sz="2000" dirty="0">
                <a:solidFill>
                  <a:srgbClr val="FF0000"/>
                </a:solidFill>
                <a:latin typeface="Arial"/>
                <a:cs typeface="Arial"/>
              </a:rPr>
              <a:t>which was inspiring</a:t>
            </a:r>
            <a:r>
              <a:rPr lang="en-US" sz="2000" dirty="0">
                <a:solidFill>
                  <a:srgbClr val="072C62"/>
                </a:solidFill>
                <a:latin typeface="Arial"/>
                <a:cs typeface="Arial"/>
              </a:rPr>
              <a:t>,” said Stevens. </a:t>
            </a:r>
          </a:p>
          <a:p>
            <a:pPr marL="0" indent="0">
              <a:buNone/>
            </a:pPr>
            <a:endParaRPr lang="en-US" sz="2000" b="1"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43</a:t>
            </a:fld>
            <a:endParaRPr lang="en-US" dirty="0"/>
          </a:p>
        </p:txBody>
      </p:sp>
    </p:spTree>
    <p:extLst>
      <p:ext uri="{BB962C8B-B14F-4D97-AF65-F5344CB8AC3E}">
        <p14:creationId xmlns:p14="http://schemas.microsoft.com/office/powerpoint/2010/main" val="92194875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Active and Passive Voice</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a:lnSpc>
                <a:spcPct val="130000"/>
              </a:lnSpc>
            </a:pPr>
            <a:r>
              <a:rPr lang="en-US" sz="2800" dirty="0" smtClean="0">
                <a:solidFill>
                  <a:srgbClr val="072C62"/>
                </a:solidFill>
                <a:latin typeface="Arial"/>
                <a:cs typeface="Arial"/>
              </a:rPr>
              <a:t>Should mainly use active voice</a:t>
            </a:r>
          </a:p>
          <a:p>
            <a:pPr>
              <a:lnSpc>
                <a:spcPct val="130000"/>
              </a:lnSpc>
            </a:pPr>
            <a:r>
              <a:rPr lang="en-US" sz="2800" dirty="0" smtClean="0">
                <a:solidFill>
                  <a:srgbClr val="072C62"/>
                </a:solidFill>
                <a:latin typeface="Arial"/>
                <a:cs typeface="Arial"/>
              </a:rPr>
              <a:t>Use passive voice if the recipient of the action is much more important than the doer</a:t>
            </a:r>
            <a:endParaRPr lang="en-US" sz="2800"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44</a:t>
            </a:fld>
            <a:endParaRPr lang="en-US" dirty="0"/>
          </a:p>
        </p:txBody>
      </p:sp>
    </p:spTree>
    <p:extLst>
      <p:ext uri="{BB962C8B-B14F-4D97-AF65-F5344CB8AC3E}">
        <p14:creationId xmlns:p14="http://schemas.microsoft.com/office/powerpoint/2010/main" val="2638459733"/>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Examples of Voice</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10000"/>
              </a:lnSpc>
              <a:buNone/>
            </a:pPr>
            <a:r>
              <a:rPr lang="en-US" sz="2400" b="1" dirty="0" smtClean="0">
                <a:solidFill>
                  <a:srgbClr val="072C62"/>
                </a:solidFill>
                <a:latin typeface="Arial"/>
                <a:cs typeface="Arial"/>
              </a:rPr>
              <a:t>ORIGINAL:</a:t>
            </a:r>
          </a:p>
          <a:p>
            <a:pPr marL="0" indent="0">
              <a:lnSpc>
                <a:spcPct val="110000"/>
              </a:lnSpc>
              <a:buNone/>
            </a:pPr>
            <a:r>
              <a:rPr lang="en-US" sz="2400" dirty="0" smtClean="0">
                <a:solidFill>
                  <a:srgbClr val="FF0000"/>
                </a:solidFill>
                <a:latin typeface="Arial"/>
                <a:cs typeface="Arial"/>
              </a:rPr>
              <a:t>Meetings</a:t>
            </a:r>
            <a:r>
              <a:rPr lang="en-US" sz="2400" dirty="0" smtClean="0">
                <a:latin typeface="Arial"/>
                <a:cs typeface="Arial"/>
              </a:rPr>
              <a:t> </a:t>
            </a:r>
            <a:r>
              <a:rPr lang="en-US" sz="2400" dirty="0">
                <a:solidFill>
                  <a:srgbClr val="072C62"/>
                </a:solidFill>
                <a:latin typeface="Arial"/>
                <a:cs typeface="Arial"/>
              </a:rPr>
              <a:t>regarding promoting cooperation in biodiversity and marine sciences </a:t>
            </a:r>
            <a:r>
              <a:rPr lang="en-US" sz="2400" dirty="0">
                <a:solidFill>
                  <a:srgbClr val="FF0000"/>
                </a:solidFill>
                <a:latin typeface="Arial"/>
                <a:cs typeface="Arial"/>
              </a:rPr>
              <a:t>were held</a:t>
            </a:r>
            <a:r>
              <a:rPr lang="en-US" sz="2400" dirty="0">
                <a:latin typeface="Arial"/>
                <a:cs typeface="Arial"/>
              </a:rPr>
              <a:t> </a:t>
            </a:r>
            <a:r>
              <a:rPr lang="en-US" sz="2400" dirty="0">
                <a:solidFill>
                  <a:srgbClr val="072C62"/>
                </a:solidFill>
                <a:latin typeface="Arial"/>
                <a:cs typeface="Arial"/>
              </a:rPr>
              <a:t>between the delegation and the above research institutions</a:t>
            </a:r>
            <a:r>
              <a:rPr lang="en-US" sz="2400" dirty="0" smtClean="0">
                <a:solidFill>
                  <a:srgbClr val="072C62"/>
                </a:solidFill>
                <a:latin typeface="Arial"/>
                <a:cs typeface="Arial"/>
              </a:rPr>
              <a:t>. </a:t>
            </a:r>
            <a:r>
              <a:rPr lang="en-US" sz="2400" dirty="0" smtClean="0">
                <a:solidFill>
                  <a:srgbClr val="FF0000"/>
                </a:solidFill>
                <a:latin typeface="Arial"/>
                <a:cs typeface="Arial"/>
              </a:rPr>
              <a:t>(The word “</a:t>
            </a:r>
            <a:r>
              <a:rPr lang="en-US" sz="2400" dirty="0">
                <a:solidFill>
                  <a:srgbClr val="FF0000"/>
                </a:solidFill>
                <a:latin typeface="Arial"/>
                <a:cs typeface="Arial"/>
              </a:rPr>
              <a:t>m</a:t>
            </a:r>
            <a:r>
              <a:rPr lang="en-US" sz="2400" dirty="0" smtClean="0">
                <a:solidFill>
                  <a:srgbClr val="FF0000"/>
                </a:solidFill>
                <a:latin typeface="Arial"/>
                <a:cs typeface="Arial"/>
              </a:rPr>
              <a:t>eetings” is not so important that it requires passive voice.)</a:t>
            </a:r>
            <a:endParaRPr lang="en-US" sz="2400" dirty="0">
              <a:solidFill>
                <a:srgbClr val="FF0000"/>
              </a:solidFill>
              <a:latin typeface="Arial"/>
              <a:cs typeface="Arial"/>
            </a:endParaRPr>
          </a:p>
          <a:p>
            <a:pPr marL="0" indent="0">
              <a:lnSpc>
                <a:spcPct val="110000"/>
              </a:lnSpc>
              <a:buNone/>
            </a:pPr>
            <a:endParaRPr lang="en-US" sz="2400" dirty="0">
              <a:latin typeface="Arial"/>
              <a:cs typeface="Arial"/>
            </a:endParaRPr>
          </a:p>
          <a:p>
            <a:pPr marL="0" indent="0">
              <a:lnSpc>
                <a:spcPct val="110000"/>
              </a:lnSpc>
              <a:buNone/>
            </a:pPr>
            <a:r>
              <a:rPr lang="en-US" sz="2400" b="1" dirty="0" smtClean="0">
                <a:solidFill>
                  <a:srgbClr val="072C62"/>
                </a:solidFill>
                <a:latin typeface="Arial"/>
                <a:cs typeface="Arial"/>
              </a:rPr>
              <a:t>REVISION:</a:t>
            </a:r>
          </a:p>
          <a:p>
            <a:pPr marL="0" indent="0">
              <a:lnSpc>
                <a:spcPct val="110000"/>
              </a:lnSpc>
              <a:buNone/>
            </a:pPr>
            <a:r>
              <a:rPr lang="en-US" sz="2400" dirty="0" smtClean="0">
                <a:solidFill>
                  <a:srgbClr val="072C62"/>
                </a:solidFill>
                <a:latin typeface="Arial"/>
                <a:cs typeface="Arial"/>
              </a:rPr>
              <a:t>The </a:t>
            </a:r>
            <a:r>
              <a:rPr lang="en-US" sz="2400" dirty="0">
                <a:solidFill>
                  <a:srgbClr val="072C62"/>
                </a:solidFill>
                <a:latin typeface="Arial"/>
                <a:cs typeface="Arial"/>
              </a:rPr>
              <a:t>delegation </a:t>
            </a:r>
            <a:r>
              <a:rPr lang="en-US" sz="2400" dirty="0">
                <a:solidFill>
                  <a:srgbClr val="FF0000"/>
                </a:solidFill>
                <a:latin typeface="Arial"/>
                <a:cs typeface="Arial"/>
              </a:rPr>
              <a:t>met</a:t>
            </a:r>
            <a:r>
              <a:rPr lang="en-US" sz="2400" dirty="0">
                <a:latin typeface="Arial"/>
                <a:cs typeface="Arial"/>
              </a:rPr>
              <a:t> </a:t>
            </a:r>
            <a:r>
              <a:rPr lang="en-US" sz="2400" dirty="0">
                <a:solidFill>
                  <a:srgbClr val="072C62"/>
                </a:solidFill>
                <a:latin typeface="Arial"/>
                <a:cs typeface="Arial"/>
              </a:rPr>
              <a:t>with representatives of the </a:t>
            </a:r>
            <a:r>
              <a:rPr lang="en-US" sz="2400" dirty="0" smtClean="0">
                <a:solidFill>
                  <a:srgbClr val="072C62"/>
                </a:solidFill>
                <a:latin typeface="Arial"/>
                <a:cs typeface="Arial"/>
              </a:rPr>
              <a:t>research institutes </a:t>
            </a:r>
            <a:r>
              <a:rPr lang="en-US" sz="2400" dirty="0">
                <a:solidFill>
                  <a:srgbClr val="072C62"/>
                </a:solidFill>
                <a:latin typeface="Arial"/>
                <a:cs typeface="Arial"/>
              </a:rPr>
              <a:t>to discuss cooperation in the fields of biodiversity and marine sciences</a:t>
            </a:r>
            <a:r>
              <a:rPr lang="en-US" sz="2400" dirty="0" smtClean="0">
                <a:solidFill>
                  <a:srgbClr val="072C62"/>
                </a:solidFill>
                <a:latin typeface="Arial"/>
                <a:cs typeface="Arial"/>
              </a:rPr>
              <a:t>. </a:t>
            </a:r>
            <a:r>
              <a:rPr lang="en-US" sz="2400" dirty="0" smtClean="0">
                <a:solidFill>
                  <a:srgbClr val="FF0000"/>
                </a:solidFill>
                <a:latin typeface="Arial"/>
                <a:cs typeface="Arial"/>
              </a:rPr>
              <a:t>(active voice)</a:t>
            </a:r>
            <a:endParaRPr lang="en-US" sz="2400" dirty="0">
              <a:solidFill>
                <a:srgbClr val="FF0000"/>
              </a:solidFill>
              <a:latin typeface="Arial"/>
              <a:cs typeface="Arial"/>
            </a:endParaRPr>
          </a:p>
          <a:p>
            <a:endParaRPr lang="en-US"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45</a:t>
            </a:fld>
            <a:endParaRPr lang="en-US" dirty="0"/>
          </a:p>
        </p:txBody>
      </p:sp>
    </p:spTree>
    <p:extLst>
      <p:ext uri="{BB962C8B-B14F-4D97-AF65-F5344CB8AC3E}">
        <p14:creationId xmlns:p14="http://schemas.microsoft.com/office/powerpoint/2010/main" val="4016530658"/>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When to Use Passive </a:t>
            </a:r>
            <a:r>
              <a:rPr lang="en-US" dirty="0">
                <a:solidFill>
                  <a:srgbClr val="072C62"/>
                </a:solidFill>
                <a:latin typeface="American Typewriter"/>
                <a:cs typeface="American Typewriter"/>
              </a:rPr>
              <a:t>Voice</a:t>
            </a:r>
          </a:p>
        </p:txBody>
      </p:sp>
      <p:sp>
        <p:nvSpPr>
          <p:cNvPr id="3" name="Content Placeholder 2"/>
          <p:cNvSpPr>
            <a:spLocks noGrp="1"/>
          </p:cNvSpPr>
          <p:nvPr>
            <p:ph idx="1"/>
          </p:nvPr>
        </p:nvSpPr>
        <p:spPr>
          <a:ln w="12700" cmpd="sng">
            <a:solidFill>
              <a:schemeClr val="bg2">
                <a:lumMod val="50000"/>
              </a:schemeClr>
            </a:solidFill>
          </a:ln>
        </p:spPr>
        <p:txBody>
          <a:bodyPr/>
          <a:lstStyle/>
          <a:p>
            <a:pPr>
              <a:lnSpc>
                <a:spcPct val="130000"/>
              </a:lnSpc>
            </a:pPr>
            <a:r>
              <a:rPr lang="en-US" sz="2800" dirty="0">
                <a:solidFill>
                  <a:srgbClr val="072C62"/>
                </a:solidFill>
                <a:latin typeface="Arial"/>
                <a:cs typeface="Arial"/>
              </a:rPr>
              <a:t>hepatitis E </a:t>
            </a:r>
            <a:r>
              <a:rPr lang="en-US" sz="2800" dirty="0" smtClean="0">
                <a:solidFill>
                  <a:srgbClr val="072C62"/>
                </a:solidFill>
                <a:latin typeface="Arial"/>
                <a:cs typeface="Arial"/>
              </a:rPr>
              <a:t>vaccine approved </a:t>
            </a:r>
            <a:r>
              <a:rPr lang="en-US" sz="2800" dirty="0" smtClean="0">
                <a:solidFill>
                  <a:srgbClr val="FF0000"/>
                </a:solidFill>
                <a:latin typeface="Arial"/>
                <a:cs typeface="Arial"/>
              </a:rPr>
              <a:t>(focus is on the vaccine, not who approved it)</a:t>
            </a:r>
            <a:endParaRPr lang="en-US" sz="2800" dirty="0">
              <a:solidFill>
                <a:srgbClr val="FF0000"/>
              </a:solidFill>
              <a:latin typeface="Arial"/>
              <a:cs typeface="Arial"/>
            </a:endParaRPr>
          </a:p>
          <a:p>
            <a:pPr>
              <a:lnSpc>
                <a:spcPct val="130000"/>
              </a:lnSpc>
            </a:pPr>
            <a:r>
              <a:rPr lang="en-US" sz="2800" dirty="0">
                <a:solidFill>
                  <a:srgbClr val="072C62"/>
                </a:solidFill>
                <a:latin typeface="Arial"/>
                <a:cs typeface="Arial"/>
              </a:rPr>
              <a:t>colossal black hole equal to 17 billion </a:t>
            </a:r>
            <a:r>
              <a:rPr lang="en-US" sz="2800" dirty="0" smtClean="0">
                <a:solidFill>
                  <a:srgbClr val="072C62"/>
                </a:solidFill>
                <a:latin typeface="Arial"/>
                <a:cs typeface="Arial"/>
              </a:rPr>
              <a:t>suns discovered </a:t>
            </a:r>
            <a:r>
              <a:rPr lang="en-US" sz="2800" dirty="0" smtClean="0">
                <a:solidFill>
                  <a:srgbClr val="FF0000"/>
                </a:solidFill>
                <a:latin typeface="Arial"/>
                <a:cs typeface="Arial"/>
              </a:rPr>
              <a:t>(focus is on the black hole, not who discovered it)</a:t>
            </a:r>
          </a:p>
          <a:p>
            <a:endParaRPr lang="en-US" dirty="0"/>
          </a:p>
          <a:p>
            <a:pPr marL="0"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46</a:t>
            </a:fld>
            <a:endParaRPr lang="en-US" dirty="0"/>
          </a:p>
        </p:txBody>
      </p:sp>
    </p:spTree>
    <p:extLst>
      <p:ext uri="{BB962C8B-B14F-4D97-AF65-F5344CB8AC3E}">
        <p14:creationId xmlns:p14="http://schemas.microsoft.com/office/powerpoint/2010/main" val="3585123628"/>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Word Usage</a:t>
            </a:r>
          </a:p>
        </p:txBody>
      </p:sp>
      <p:sp>
        <p:nvSpPr>
          <p:cNvPr id="3" name="Content Placeholder 2"/>
          <p:cNvSpPr>
            <a:spLocks noGrp="1"/>
          </p:cNvSpPr>
          <p:nvPr>
            <p:ph idx="1"/>
          </p:nvPr>
        </p:nvSpPr>
        <p:spPr>
          <a:ln w="12700" cmpd="sng">
            <a:solidFill>
              <a:schemeClr val="bg2">
                <a:lumMod val="50000"/>
              </a:schemeClr>
            </a:solidFill>
          </a:ln>
        </p:spPr>
        <p:txBody>
          <a:bodyPr>
            <a:normAutofit fontScale="25000" lnSpcReduction="20000"/>
          </a:bodyPr>
          <a:lstStyle/>
          <a:p>
            <a:pPr marL="0" indent="0">
              <a:lnSpc>
                <a:spcPct val="130000"/>
              </a:lnSpc>
              <a:buNone/>
            </a:pPr>
            <a:r>
              <a:rPr lang="en-US" sz="6400" b="1" dirty="0" smtClean="0">
                <a:solidFill>
                  <a:srgbClr val="072C62"/>
                </a:solidFill>
                <a:latin typeface="Arial"/>
                <a:cs typeface="Arial"/>
              </a:rPr>
              <a:t>Similar looking words may have different meanings or usage:</a:t>
            </a:r>
          </a:p>
          <a:p>
            <a:pPr marL="0" indent="0">
              <a:lnSpc>
                <a:spcPct val="130000"/>
              </a:lnSpc>
              <a:buNone/>
            </a:pPr>
            <a:r>
              <a:rPr lang="en-US" sz="6400" dirty="0">
                <a:solidFill>
                  <a:srgbClr val="072C62"/>
                </a:solidFill>
                <a:latin typeface="Arial"/>
                <a:cs typeface="Arial"/>
              </a:rPr>
              <a:t>	</a:t>
            </a:r>
            <a:r>
              <a:rPr lang="en-US" sz="6400" dirty="0" smtClean="0">
                <a:solidFill>
                  <a:srgbClr val="072C62"/>
                </a:solidFill>
                <a:latin typeface="Arial"/>
                <a:cs typeface="Arial"/>
              </a:rPr>
              <a:t>“technology” and “technique”</a:t>
            </a:r>
          </a:p>
          <a:p>
            <a:pPr marL="0" indent="0">
              <a:lnSpc>
                <a:spcPct val="130000"/>
              </a:lnSpc>
              <a:buNone/>
            </a:pPr>
            <a:r>
              <a:rPr lang="en-US" sz="6400" dirty="0">
                <a:solidFill>
                  <a:srgbClr val="072C62"/>
                </a:solidFill>
                <a:latin typeface="Arial"/>
                <a:cs typeface="Arial"/>
              </a:rPr>
              <a:t>	</a:t>
            </a:r>
            <a:r>
              <a:rPr lang="en-US" sz="6400" dirty="0" smtClean="0">
                <a:solidFill>
                  <a:srgbClr val="072C62"/>
                </a:solidFill>
                <a:latin typeface="Arial"/>
                <a:cs typeface="Arial"/>
              </a:rPr>
              <a:t>	Spaceborne </a:t>
            </a:r>
            <a:r>
              <a:rPr lang="en-US" sz="6400" dirty="0">
                <a:solidFill>
                  <a:srgbClr val="072C62"/>
                </a:solidFill>
                <a:latin typeface="Arial"/>
                <a:cs typeface="Arial"/>
              </a:rPr>
              <a:t>synthetic aperture radar </a:t>
            </a:r>
            <a:r>
              <a:rPr lang="en-US" sz="6400" dirty="0" smtClean="0">
                <a:solidFill>
                  <a:srgbClr val="FF0000"/>
                </a:solidFill>
                <a:latin typeface="Arial"/>
                <a:cs typeface="Arial"/>
              </a:rPr>
              <a:t>technology</a:t>
            </a:r>
            <a:r>
              <a:rPr lang="en-US" sz="6400" dirty="0" smtClean="0">
                <a:latin typeface="Arial"/>
                <a:cs typeface="Arial"/>
              </a:rPr>
              <a:t>.</a:t>
            </a:r>
            <a:r>
              <a:rPr lang="en-US" sz="6400" dirty="0">
                <a:latin typeface="Arial"/>
                <a:cs typeface="Arial"/>
              </a:rPr>
              <a:t> </a:t>
            </a:r>
            <a:r>
              <a:rPr lang="en-US" sz="6400" dirty="0" smtClean="0">
                <a:solidFill>
                  <a:srgbClr val="FF0000"/>
                </a:solidFill>
                <a:latin typeface="Arial"/>
                <a:cs typeface="Arial"/>
              </a:rPr>
              <a:t>(implies a physical product)</a:t>
            </a:r>
          </a:p>
          <a:p>
            <a:pPr marL="0" indent="0">
              <a:lnSpc>
                <a:spcPct val="130000"/>
              </a:lnSpc>
              <a:buNone/>
            </a:pPr>
            <a:r>
              <a:rPr lang="en-US" sz="6400" dirty="0">
                <a:latin typeface="Arial"/>
                <a:cs typeface="Arial"/>
              </a:rPr>
              <a:t>	</a:t>
            </a:r>
            <a:r>
              <a:rPr lang="en-US" sz="6400" dirty="0" smtClean="0">
                <a:latin typeface="Arial"/>
                <a:cs typeface="Arial"/>
              </a:rPr>
              <a:t>	</a:t>
            </a:r>
            <a:r>
              <a:rPr lang="en-US" sz="6400" dirty="0" smtClean="0">
                <a:solidFill>
                  <a:srgbClr val="072C62"/>
                </a:solidFill>
                <a:latin typeface="Arial"/>
                <a:cs typeface="Arial"/>
              </a:rPr>
              <a:t>He pioneered a new surgical </a:t>
            </a:r>
            <a:r>
              <a:rPr lang="en-US" sz="6400" dirty="0" smtClean="0">
                <a:solidFill>
                  <a:srgbClr val="FF0000"/>
                </a:solidFill>
                <a:latin typeface="Arial"/>
                <a:cs typeface="Arial"/>
              </a:rPr>
              <a:t>technique</a:t>
            </a:r>
            <a:r>
              <a:rPr lang="en-US" sz="6400" dirty="0" smtClean="0">
                <a:latin typeface="Arial"/>
                <a:cs typeface="Arial"/>
              </a:rPr>
              <a:t>. </a:t>
            </a:r>
            <a:r>
              <a:rPr lang="en-US" sz="6400" dirty="0" smtClean="0">
                <a:solidFill>
                  <a:srgbClr val="FF0000"/>
                </a:solidFill>
                <a:latin typeface="Arial"/>
                <a:cs typeface="Arial"/>
              </a:rPr>
              <a:t>(implies a method)</a:t>
            </a:r>
          </a:p>
          <a:p>
            <a:pPr marL="0" indent="0">
              <a:lnSpc>
                <a:spcPct val="130000"/>
              </a:lnSpc>
              <a:buNone/>
            </a:pPr>
            <a:r>
              <a:rPr lang="en-US" sz="6400" dirty="0">
                <a:solidFill>
                  <a:srgbClr val="FF0000"/>
                </a:solidFill>
                <a:latin typeface="Arial"/>
                <a:cs typeface="Arial"/>
              </a:rPr>
              <a:t>	</a:t>
            </a:r>
            <a:r>
              <a:rPr lang="en-US" sz="6400" dirty="0" smtClean="0">
                <a:solidFill>
                  <a:srgbClr val="072C62"/>
                </a:solidFill>
                <a:latin typeface="Arial"/>
                <a:cs typeface="Arial"/>
              </a:rPr>
              <a:t>“publish” and “publicize”</a:t>
            </a:r>
          </a:p>
          <a:p>
            <a:pPr marL="0" indent="0">
              <a:lnSpc>
                <a:spcPct val="130000"/>
              </a:lnSpc>
              <a:buNone/>
            </a:pPr>
            <a:r>
              <a:rPr lang="en-US" sz="6400" dirty="0">
                <a:solidFill>
                  <a:srgbClr val="072C62"/>
                </a:solidFill>
                <a:latin typeface="Arial"/>
                <a:cs typeface="Arial"/>
              </a:rPr>
              <a:t>	</a:t>
            </a:r>
            <a:r>
              <a:rPr lang="en-US" sz="6400" dirty="0" smtClean="0">
                <a:solidFill>
                  <a:srgbClr val="072C62"/>
                </a:solidFill>
                <a:latin typeface="Arial"/>
                <a:cs typeface="Arial"/>
              </a:rPr>
              <a:t>	</a:t>
            </a:r>
            <a:r>
              <a:rPr lang="en-US" sz="6400" i="1" dirty="0" smtClean="0">
                <a:solidFill>
                  <a:srgbClr val="072C62"/>
                </a:solidFill>
                <a:latin typeface="Arial"/>
                <a:cs typeface="Arial"/>
              </a:rPr>
              <a:t>Science</a:t>
            </a:r>
            <a:r>
              <a:rPr lang="en-US" sz="6400" dirty="0" smtClean="0">
                <a:solidFill>
                  <a:srgbClr val="072C62"/>
                </a:solidFill>
                <a:latin typeface="Arial"/>
                <a:cs typeface="Arial"/>
              </a:rPr>
              <a:t> magazine published the article. </a:t>
            </a:r>
            <a:r>
              <a:rPr lang="en-US" sz="6400" dirty="0" smtClean="0">
                <a:solidFill>
                  <a:srgbClr val="FF0000"/>
                </a:solidFill>
                <a:latin typeface="Arial"/>
                <a:cs typeface="Arial"/>
              </a:rPr>
              <a:t>(to distribute or make public)</a:t>
            </a:r>
          </a:p>
          <a:p>
            <a:pPr marL="0" indent="0">
              <a:lnSpc>
                <a:spcPct val="130000"/>
              </a:lnSpc>
              <a:buNone/>
            </a:pPr>
            <a:r>
              <a:rPr lang="en-US" sz="6400" dirty="0">
                <a:latin typeface="Arial"/>
                <a:cs typeface="Arial"/>
              </a:rPr>
              <a:t>	</a:t>
            </a:r>
            <a:r>
              <a:rPr lang="en-US" sz="6400" dirty="0" smtClean="0">
                <a:latin typeface="Arial"/>
                <a:cs typeface="Arial"/>
              </a:rPr>
              <a:t>	</a:t>
            </a:r>
            <a:r>
              <a:rPr lang="en-US" sz="6400" dirty="0" smtClean="0">
                <a:solidFill>
                  <a:srgbClr val="072C62"/>
                </a:solidFill>
                <a:latin typeface="Arial"/>
                <a:cs typeface="Arial"/>
              </a:rPr>
              <a:t>CAS publicized the upcoming meeting. </a:t>
            </a:r>
            <a:r>
              <a:rPr lang="en-US" sz="6400" dirty="0" smtClean="0">
                <a:solidFill>
                  <a:srgbClr val="FF0000"/>
                </a:solidFill>
                <a:latin typeface="Arial"/>
                <a:cs typeface="Arial"/>
              </a:rPr>
              <a:t>(to tell people about)</a:t>
            </a:r>
          </a:p>
          <a:p>
            <a:pPr marL="0" indent="0">
              <a:lnSpc>
                <a:spcPct val="130000"/>
              </a:lnSpc>
              <a:buNone/>
            </a:pPr>
            <a:endParaRPr lang="en-US" sz="6400" b="1" dirty="0" smtClean="0">
              <a:solidFill>
                <a:srgbClr val="072C62"/>
              </a:solidFill>
              <a:latin typeface="Arial"/>
              <a:cs typeface="Arial"/>
            </a:endParaRPr>
          </a:p>
          <a:p>
            <a:pPr marL="0" indent="0">
              <a:lnSpc>
                <a:spcPct val="130000"/>
              </a:lnSpc>
              <a:buNone/>
            </a:pPr>
            <a:r>
              <a:rPr lang="en-US" sz="6400" b="1" dirty="0" smtClean="0">
                <a:solidFill>
                  <a:srgbClr val="072C62"/>
                </a:solidFill>
                <a:latin typeface="Arial"/>
                <a:cs typeface="Arial"/>
              </a:rPr>
              <a:t>Words  used in similar contexts may have different usages:</a:t>
            </a:r>
          </a:p>
          <a:p>
            <a:pPr marL="0" indent="0">
              <a:lnSpc>
                <a:spcPct val="130000"/>
              </a:lnSpc>
              <a:buNone/>
            </a:pPr>
            <a:r>
              <a:rPr lang="en-US" sz="6400" dirty="0">
                <a:solidFill>
                  <a:srgbClr val="072C62"/>
                </a:solidFill>
                <a:latin typeface="Arial"/>
                <a:cs typeface="Arial"/>
              </a:rPr>
              <a:t>	</a:t>
            </a:r>
            <a:r>
              <a:rPr lang="en-US" sz="6400" dirty="0" smtClean="0">
                <a:solidFill>
                  <a:srgbClr val="072C62"/>
                </a:solidFill>
                <a:latin typeface="Arial"/>
                <a:cs typeface="Arial"/>
              </a:rPr>
              <a:t>“award” and “confer”</a:t>
            </a:r>
          </a:p>
          <a:p>
            <a:pPr marL="0" indent="0">
              <a:lnSpc>
                <a:spcPct val="130000"/>
              </a:lnSpc>
              <a:buNone/>
            </a:pPr>
            <a:r>
              <a:rPr lang="en-US" sz="6400" dirty="0">
                <a:solidFill>
                  <a:srgbClr val="072C62"/>
                </a:solidFill>
                <a:latin typeface="Arial"/>
                <a:cs typeface="Arial"/>
              </a:rPr>
              <a:t>	</a:t>
            </a:r>
            <a:r>
              <a:rPr lang="en-US" sz="6400" dirty="0" smtClean="0">
                <a:solidFill>
                  <a:srgbClr val="072C62"/>
                </a:solidFill>
                <a:latin typeface="Arial"/>
                <a:cs typeface="Arial"/>
              </a:rPr>
              <a:t>	He was </a:t>
            </a:r>
            <a:r>
              <a:rPr lang="en-US" sz="6400" dirty="0" smtClean="0">
                <a:solidFill>
                  <a:srgbClr val="FF0000"/>
                </a:solidFill>
                <a:latin typeface="Arial"/>
                <a:cs typeface="Arial"/>
              </a:rPr>
              <a:t>awarded</a:t>
            </a:r>
            <a:r>
              <a:rPr lang="en-US" sz="6400" dirty="0" smtClean="0">
                <a:latin typeface="Arial"/>
                <a:cs typeface="Arial"/>
              </a:rPr>
              <a:t> </a:t>
            </a:r>
            <a:r>
              <a:rPr lang="en-US" sz="6400" dirty="0" smtClean="0">
                <a:solidFill>
                  <a:srgbClr val="072C62"/>
                </a:solidFill>
                <a:latin typeface="Arial"/>
                <a:cs typeface="Arial"/>
              </a:rPr>
              <a:t>a science prize by the president of CAS.</a:t>
            </a:r>
            <a:r>
              <a:rPr lang="en-US" sz="6400" dirty="0" smtClean="0">
                <a:solidFill>
                  <a:srgbClr val="008000"/>
                </a:solidFill>
                <a:latin typeface="Arial"/>
                <a:cs typeface="Arial"/>
              </a:rPr>
              <a:t> (correct)</a:t>
            </a:r>
          </a:p>
          <a:p>
            <a:pPr marL="0" indent="0">
              <a:lnSpc>
                <a:spcPct val="130000"/>
              </a:lnSpc>
              <a:buNone/>
            </a:pPr>
            <a:r>
              <a:rPr lang="en-US" sz="6400" dirty="0">
                <a:latin typeface="Arial"/>
                <a:cs typeface="Arial"/>
              </a:rPr>
              <a:t>	</a:t>
            </a:r>
            <a:r>
              <a:rPr lang="en-US" sz="6400" dirty="0" smtClean="0">
                <a:solidFill>
                  <a:srgbClr val="072C62"/>
                </a:solidFill>
                <a:latin typeface="Arial"/>
                <a:cs typeface="Arial"/>
              </a:rPr>
              <a:t>	He was </a:t>
            </a:r>
            <a:r>
              <a:rPr lang="en-US" sz="6400" dirty="0" smtClean="0">
                <a:solidFill>
                  <a:srgbClr val="FF0000"/>
                </a:solidFill>
                <a:latin typeface="Arial"/>
                <a:cs typeface="Arial"/>
              </a:rPr>
              <a:t>conferred</a:t>
            </a:r>
            <a:r>
              <a:rPr lang="en-US" sz="6400" dirty="0" smtClean="0">
                <a:latin typeface="Arial"/>
                <a:cs typeface="Arial"/>
              </a:rPr>
              <a:t> </a:t>
            </a:r>
            <a:r>
              <a:rPr lang="en-US" sz="6400" dirty="0" smtClean="0">
                <a:solidFill>
                  <a:srgbClr val="072C62"/>
                </a:solidFill>
                <a:latin typeface="Arial"/>
                <a:cs typeface="Arial"/>
              </a:rPr>
              <a:t>a science prize by the president of CAS. </a:t>
            </a:r>
            <a:r>
              <a:rPr lang="en-US" sz="6400" dirty="0" smtClean="0">
                <a:solidFill>
                  <a:srgbClr val="FF0000"/>
                </a:solidFill>
                <a:latin typeface="Arial"/>
                <a:cs typeface="Arial"/>
              </a:rPr>
              <a:t>(incorrect;</a:t>
            </a:r>
          </a:p>
          <a:p>
            <a:pPr marL="0" indent="0">
              <a:lnSpc>
                <a:spcPct val="130000"/>
              </a:lnSpc>
              <a:buNone/>
            </a:pPr>
            <a:r>
              <a:rPr lang="en-US" sz="6400" dirty="0">
                <a:solidFill>
                  <a:srgbClr val="FF0000"/>
                </a:solidFill>
                <a:latin typeface="Arial"/>
                <a:cs typeface="Arial"/>
              </a:rPr>
              <a:t>	</a:t>
            </a:r>
            <a:r>
              <a:rPr lang="en-US" sz="6400" dirty="0" smtClean="0">
                <a:solidFill>
                  <a:srgbClr val="FF0000"/>
                </a:solidFill>
                <a:latin typeface="Arial"/>
                <a:cs typeface="Arial"/>
              </a:rPr>
              <a:t>	 a prize or award is   conferred – not a person)</a:t>
            </a:r>
          </a:p>
          <a:p>
            <a:pPr marL="0" indent="0">
              <a:lnSpc>
                <a:spcPct val="130000"/>
              </a:lnSpc>
              <a:buNone/>
            </a:pPr>
            <a:r>
              <a:rPr lang="en-US" sz="6400" dirty="0">
                <a:latin typeface="Arial"/>
                <a:cs typeface="Arial"/>
              </a:rPr>
              <a:t>	</a:t>
            </a:r>
            <a:r>
              <a:rPr lang="en-US" sz="6400" dirty="0" smtClean="0">
                <a:latin typeface="Arial"/>
                <a:cs typeface="Arial"/>
              </a:rPr>
              <a:t>	</a:t>
            </a:r>
            <a:r>
              <a:rPr lang="en-US" sz="6400" dirty="0" smtClean="0">
                <a:solidFill>
                  <a:srgbClr val="072C62"/>
                </a:solidFill>
                <a:latin typeface="Arial"/>
                <a:cs typeface="Arial"/>
              </a:rPr>
              <a:t>The CAS president </a:t>
            </a:r>
            <a:r>
              <a:rPr lang="en-US" sz="6400" dirty="0" smtClean="0">
                <a:solidFill>
                  <a:srgbClr val="FF0000"/>
                </a:solidFill>
                <a:latin typeface="Arial"/>
                <a:cs typeface="Arial"/>
              </a:rPr>
              <a:t>conferred</a:t>
            </a:r>
            <a:r>
              <a:rPr lang="en-US" sz="6400" dirty="0" smtClean="0">
                <a:latin typeface="Arial"/>
                <a:cs typeface="Arial"/>
              </a:rPr>
              <a:t> </a:t>
            </a:r>
            <a:r>
              <a:rPr lang="en-US" sz="6400" dirty="0" smtClean="0">
                <a:solidFill>
                  <a:srgbClr val="072C62"/>
                </a:solidFill>
                <a:latin typeface="Arial"/>
                <a:cs typeface="Arial"/>
              </a:rPr>
              <a:t>the science prize on the young scholar. </a:t>
            </a:r>
            <a:r>
              <a:rPr lang="en-US" sz="6400" dirty="0" smtClean="0">
                <a:solidFill>
                  <a:srgbClr val="008000"/>
                </a:solidFill>
                <a:latin typeface="Arial"/>
                <a:cs typeface="Arial"/>
              </a:rPr>
              <a:t>(correct)</a:t>
            </a:r>
          </a:p>
          <a:p>
            <a:pPr marL="0" indent="0">
              <a:buNone/>
            </a:pPr>
            <a:endParaRPr lang="en-US" sz="4300" dirty="0" smtClean="0">
              <a:latin typeface="Arial"/>
              <a:cs typeface="Arial"/>
            </a:endParaRPr>
          </a:p>
          <a:p>
            <a:pPr marL="0" indent="0">
              <a:buNone/>
            </a:pPr>
            <a:r>
              <a:rPr lang="en-US" sz="4300" dirty="0">
                <a:latin typeface="Arial"/>
                <a:cs typeface="Arial"/>
              </a:rPr>
              <a:t>	</a:t>
            </a:r>
            <a:r>
              <a:rPr lang="en-US" sz="4300" dirty="0" smtClean="0">
                <a:latin typeface="Arial"/>
                <a:cs typeface="Arial"/>
              </a:rPr>
              <a:t>	</a:t>
            </a:r>
          </a:p>
          <a:p>
            <a:pPr marL="0" indent="0">
              <a:buNone/>
            </a:pPr>
            <a:r>
              <a:rPr lang="en-US" sz="2000" dirty="0"/>
              <a:t>	</a:t>
            </a:r>
            <a:r>
              <a:rPr lang="en-US" sz="2000" dirty="0" smtClean="0"/>
              <a:t>	</a:t>
            </a:r>
          </a:p>
          <a:p>
            <a:pPr marL="0" indent="0">
              <a:buNone/>
            </a:pPr>
            <a:r>
              <a:rPr lang="en-US" sz="2000" dirty="0"/>
              <a:t>	</a:t>
            </a:r>
            <a:r>
              <a:rPr lang="en-US" sz="2000" dirty="0" smtClean="0"/>
              <a:t>	</a:t>
            </a:r>
          </a:p>
          <a:p>
            <a:pPr marL="0" indent="0">
              <a:buNone/>
            </a:pPr>
            <a:endParaRPr lang="en-US" sz="2000" dirty="0" smtClean="0"/>
          </a:p>
        </p:txBody>
      </p:sp>
      <p:sp>
        <p:nvSpPr>
          <p:cNvPr id="4" name="Slide Number Placeholder 3"/>
          <p:cNvSpPr>
            <a:spLocks noGrp="1"/>
          </p:cNvSpPr>
          <p:nvPr>
            <p:ph type="sldNum" sz="quarter" idx="12"/>
          </p:nvPr>
        </p:nvSpPr>
        <p:spPr/>
        <p:txBody>
          <a:bodyPr/>
          <a:lstStyle/>
          <a:p>
            <a:fld id="{3EBE616F-279E-3646-8D0A-0FCACB4D929D}" type="slidenum">
              <a:rPr lang="en-US" smtClean="0"/>
              <a:t>47</a:t>
            </a:fld>
            <a:endParaRPr lang="en-US" dirty="0"/>
          </a:p>
        </p:txBody>
      </p:sp>
    </p:spTree>
    <p:extLst>
      <p:ext uri="{BB962C8B-B14F-4D97-AF65-F5344CB8AC3E}">
        <p14:creationId xmlns:p14="http://schemas.microsoft.com/office/powerpoint/2010/main" val="3823667069"/>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0770"/>
            <a:ext cx="8229600" cy="6015580"/>
          </a:xfrm>
          <a:ln w="12700" cmpd="sng">
            <a:solidFill>
              <a:schemeClr val="bg2">
                <a:lumMod val="50000"/>
              </a:schemeClr>
            </a:solidFill>
          </a:ln>
        </p:spPr>
        <p:txBody>
          <a:bodyPr>
            <a:normAutofit lnSpcReduction="10000"/>
          </a:bodyPr>
          <a:lstStyle/>
          <a:p>
            <a:pPr marL="0" indent="0">
              <a:lnSpc>
                <a:spcPct val="120000"/>
              </a:lnSpc>
              <a:buNone/>
            </a:pPr>
            <a:r>
              <a:rPr lang="en-US" sz="2400" b="1" dirty="0" smtClean="0">
                <a:solidFill>
                  <a:srgbClr val="072C62"/>
                </a:solidFill>
                <a:latin typeface="Arial"/>
                <a:cs typeface="Arial"/>
              </a:rPr>
              <a:t>Don’t </a:t>
            </a:r>
            <a:r>
              <a:rPr lang="en-US" sz="2400" b="1" dirty="0">
                <a:solidFill>
                  <a:srgbClr val="072C62"/>
                </a:solidFill>
                <a:latin typeface="Arial"/>
                <a:cs typeface="Arial"/>
              </a:rPr>
              <a:t>turn an intransitive verb into a transitive verb</a:t>
            </a:r>
            <a:r>
              <a:rPr lang="en-US" sz="2400" b="1" dirty="0" smtClean="0">
                <a:solidFill>
                  <a:srgbClr val="072C62"/>
                </a:solidFill>
                <a:latin typeface="Arial"/>
                <a:cs typeface="Arial"/>
              </a:rPr>
              <a:t>:</a:t>
            </a:r>
            <a:endParaRPr lang="en-US" sz="2400" b="1" dirty="0">
              <a:solidFill>
                <a:srgbClr val="072C62"/>
              </a:solidFill>
              <a:latin typeface="Arial"/>
              <a:cs typeface="Arial"/>
            </a:endParaRPr>
          </a:p>
          <a:p>
            <a:pPr marL="0" indent="0">
              <a:lnSpc>
                <a:spcPct val="120000"/>
              </a:lnSpc>
              <a:buNone/>
            </a:pPr>
            <a:r>
              <a:rPr lang="en-US" sz="2400" dirty="0">
                <a:solidFill>
                  <a:srgbClr val="072C62"/>
                </a:solidFill>
                <a:latin typeface="Arial"/>
                <a:cs typeface="Arial"/>
              </a:rPr>
              <a:t>	CAS officially initiated the Innovation 2020 Program – </a:t>
            </a:r>
            <a:r>
              <a:rPr lang="en-US" sz="2400" dirty="0" smtClean="0">
                <a:solidFill>
                  <a:srgbClr val="072C62"/>
                </a:solidFill>
                <a:latin typeface="Arial"/>
                <a:cs typeface="Arial"/>
              </a:rPr>
              <a:t>	flourishing </a:t>
            </a:r>
            <a:r>
              <a:rPr lang="en-US" sz="2400" dirty="0">
                <a:solidFill>
                  <a:srgbClr val="072C62"/>
                </a:solidFill>
                <a:latin typeface="Arial"/>
                <a:cs typeface="Arial"/>
              </a:rPr>
              <a:t>it </a:t>
            </a:r>
            <a:r>
              <a:rPr lang="en-US" sz="2400" dirty="0" smtClean="0">
                <a:solidFill>
                  <a:srgbClr val="072C62"/>
                </a:solidFill>
                <a:latin typeface="Arial"/>
                <a:cs typeface="Arial"/>
              </a:rPr>
              <a:t>with openness</a:t>
            </a:r>
            <a:r>
              <a:rPr lang="en-US" sz="2400" dirty="0">
                <a:solidFill>
                  <a:srgbClr val="072C62"/>
                </a:solidFill>
                <a:latin typeface="Arial"/>
                <a:cs typeface="Arial"/>
              </a:rPr>
              <a:t>. </a:t>
            </a:r>
            <a:r>
              <a:rPr lang="en-US" sz="2400" dirty="0">
                <a:solidFill>
                  <a:srgbClr val="FF0000"/>
                </a:solidFill>
                <a:latin typeface="Arial"/>
                <a:cs typeface="Arial"/>
              </a:rPr>
              <a:t>(Incorrect; “flourish” is </a:t>
            </a:r>
            <a:r>
              <a:rPr lang="en-US" sz="2400" dirty="0" smtClean="0">
                <a:solidFill>
                  <a:srgbClr val="FF0000"/>
                </a:solidFill>
                <a:latin typeface="Arial"/>
                <a:cs typeface="Arial"/>
              </a:rPr>
              <a:t>	intransitive</a:t>
            </a:r>
            <a:r>
              <a:rPr lang="en-US" sz="2400" dirty="0">
                <a:solidFill>
                  <a:srgbClr val="FF0000"/>
                </a:solidFill>
                <a:latin typeface="Arial"/>
                <a:cs typeface="Arial"/>
              </a:rPr>
              <a:t>, e.g. “the </a:t>
            </a:r>
            <a:r>
              <a:rPr lang="en-US" sz="2400" dirty="0" smtClean="0">
                <a:solidFill>
                  <a:srgbClr val="FF0000"/>
                </a:solidFill>
                <a:latin typeface="Arial"/>
                <a:cs typeface="Arial"/>
              </a:rPr>
              <a:t>economy </a:t>
            </a:r>
            <a:r>
              <a:rPr lang="en-US" sz="2400" dirty="0">
                <a:solidFill>
                  <a:srgbClr val="FF0000"/>
                </a:solidFill>
                <a:latin typeface="Arial"/>
                <a:cs typeface="Arial"/>
              </a:rPr>
              <a:t>is 	flourishing”</a:t>
            </a:r>
            <a:r>
              <a:rPr lang="en-US" sz="2400" dirty="0" smtClean="0">
                <a:solidFill>
                  <a:srgbClr val="FF0000"/>
                </a:solidFill>
                <a:latin typeface="Arial"/>
                <a:cs typeface="Arial"/>
              </a:rPr>
              <a:t>)</a:t>
            </a:r>
          </a:p>
          <a:p>
            <a:pPr marL="0" indent="0">
              <a:lnSpc>
                <a:spcPct val="120000"/>
              </a:lnSpc>
              <a:buNone/>
            </a:pPr>
            <a:endParaRPr lang="en-US" sz="1400" dirty="0" smtClean="0">
              <a:solidFill>
                <a:srgbClr val="FF0000"/>
              </a:solidFill>
              <a:latin typeface="Arial"/>
              <a:cs typeface="Arial"/>
            </a:endParaRPr>
          </a:p>
          <a:p>
            <a:pPr marL="0" indent="0">
              <a:lnSpc>
                <a:spcPct val="120000"/>
              </a:lnSpc>
              <a:buNone/>
            </a:pPr>
            <a:r>
              <a:rPr lang="en-US" sz="2400" b="1" dirty="0">
                <a:solidFill>
                  <a:schemeClr val="bg2">
                    <a:lumMod val="25000"/>
                  </a:schemeClr>
                </a:solidFill>
                <a:latin typeface="Arial"/>
                <a:cs typeface="Arial"/>
              </a:rPr>
              <a:t>Some Chinese terms are habitually mistranslated in English because they come close to an existing concept English</a:t>
            </a:r>
            <a:r>
              <a:rPr lang="en-US" sz="2400" b="1" dirty="0" smtClean="0">
                <a:solidFill>
                  <a:schemeClr val="bg2">
                    <a:lumMod val="25000"/>
                  </a:schemeClr>
                </a:solidFill>
                <a:latin typeface="Arial"/>
                <a:cs typeface="Arial"/>
              </a:rPr>
              <a:t>:</a:t>
            </a:r>
          </a:p>
          <a:p>
            <a:pPr marL="0" indent="0">
              <a:lnSpc>
                <a:spcPct val="120000"/>
              </a:lnSpc>
              <a:buNone/>
            </a:pPr>
            <a:r>
              <a:rPr lang="en-US" sz="2400" b="1" dirty="0">
                <a:solidFill>
                  <a:schemeClr val="bg2">
                    <a:lumMod val="25000"/>
                  </a:schemeClr>
                </a:solidFill>
                <a:latin typeface="Arial"/>
                <a:cs typeface="Arial"/>
              </a:rPr>
              <a:t>	</a:t>
            </a:r>
            <a:r>
              <a:rPr lang="en-US" sz="2400" dirty="0" smtClean="0">
                <a:solidFill>
                  <a:schemeClr val="bg2">
                    <a:lumMod val="25000"/>
                  </a:schemeClr>
                </a:solidFill>
                <a:latin typeface="Arial"/>
                <a:cs typeface="Arial"/>
              </a:rPr>
              <a:t>In a publication, </a:t>
            </a:r>
            <a:r>
              <a:rPr lang="zh-CN" altLang="en-US" sz="2400" dirty="0" smtClean="0">
                <a:solidFill>
                  <a:srgbClr val="FF0000"/>
                </a:solidFill>
                <a:latin typeface="Arial"/>
                <a:cs typeface="Arial"/>
              </a:rPr>
              <a:t>栏目</a:t>
            </a:r>
            <a:r>
              <a:rPr lang="en-US" altLang="zh-CN" sz="2400" dirty="0" smtClean="0">
                <a:solidFill>
                  <a:srgbClr val="FF0000"/>
                </a:solidFill>
                <a:latin typeface="Arial"/>
                <a:cs typeface="Arial"/>
              </a:rPr>
              <a:t> ≠ “column”</a:t>
            </a:r>
            <a:r>
              <a:rPr lang="en-US" altLang="zh-CN" sz="2400" dirty="0" smtClean="0">
                <a:solidFill>
                  <a:schemeClr val="bg2">
                    <a:lumMod val="25000"/>
                  </a:schemeClr>
                </a:solidFill>
                <a:latin typeface="Arial"/>
                <a:cs typeface="Arial"/>
              </a:rPr>
              <a:t>; </a:t>
            </a:r>
            <a:r>
              <a:rPr lang="zh-CN" altLang="en-US" sz="2400" dirty="0" smtClean="0">
                <a:solidFill>
                  <a:srgbClr val="FF0000"/>
                </a:solidFill>
                <a:latin typeface="Arial"/>
                <a:cs typeface="Arial"/>
              </a:rPr>
              <a:t>栏目</a:t>
            </a:r>
            <a:r>
              <a:rPr lang="en-US" altLang="zh-CN" sz="2400" dirty="0" smtClean="0">
                <a:solidFill>
                  <a:srgbClr val="FF0000"/>
                </a:solidFill>
                <a:latin typeface="Arial"/>
                <a:cs typeface="Arial"/>
              </a:rPr>
              <a:t> = “section”</a:t>
            </a:r>
          </a:p>
          <a:p>
            <a:pPr marL="457200" indent="-457200">
              <a:lnSpc>
                <a:spcPct val="120000"/>
              </a:lnSpc>
              <a:buNone/>
            </a:pPr>
            <a:r>
              <a:rPr lang="en-US" sz="2400" b="1" dirty="0">
                <a:solidFill>
                  <a:schemeClr val="bg2">
                    <a:lumMod val="25000"/>
                  </a:schemeClr>
                </a:solidFill>
                <a:latin typeface="Arial"/>
                <a:cs typeface="Arial"/>
              </a:rPr>
              <a:t>	</a:t>
            </a:r>
            <a:r>
              <a:rPr lang="en-US" sz="2400" dirty="0" smtClean="0">
                <a:solidFill>
                  <a:schemeClr val="bg2">
                    <a:lumMod val="25000"/>
                  </a:schemeClr>
                </a:solidFill>
                <a:latin typeface="Arial"/>
                <a:cs typeface="Arial"/>
              </a:rPr>
              <a:t>I</a:t>
            </a:r>
            <a:r>
              <a:rPr lang="en-US" altLang="zh-CN" sz="2400" dirty="0" smtClean="0">
                <a:solidFill>
                  <a:schemeClr val="bg2">
                    <a:lumMod val="25000"/>
                  </a:schemeClr>
                </a:solidFill>
                <a:latin typeface="Arial"/>
                <a:cs typeface="Arial"/>
              </a:rPr>
              <a:t>n </a:t>
            </a:r>
            <a:r>
              <a:rPr lang="en-US" altLang="zh-CN" sz="2400" dirty="0">
                <a:solidFill>
                  <a:schemeClr val="bg2">
                    <a:lumMod val="25000"/>
                  </a:schemeClr>
                </a:solidFill>
                <a:latin typeface="Arial"/>
                <a:cs typeface="Arial"/>
              </a:rPr>
              <a:t>English, a “column” of a publication refers to a particular, regular feature that is always written by one </a:t>
            </a:r>
            <a:r>
              <a:rPr lang="en-US" altLang="zh-CN" sz="2400" dirty="0" smtClean="0">
                <a:solidFill>
                  <a:schemeClr val="bg2">
                    <a:lumMod val="25000"/>
                  </a:schemeClr>
                </a:solidFill>
                <a:latin typeface="Arial"/>
                <a:cs typeface="Arial"/>
              </a:rPr>
              <a:t>person, such as the column by Paul Krugman in the </a:t>
            </a:r>
            <a:r>
              <a:rPr lang="en-US" altLang="zh-CN" sz="2400" i="1" dirty="0" smtClean="0">
                <a:solidFill>
                  <a:schemeClr val="bg2">
                    <a:lumMod val="25000"/>
                  </a:schemeClr>
                </a:solidFill>
                <a:latin typeface="Arial"/>
                <a:cs typeface="Arial"/>
              </a:rPr>
              <a:t>New York Times</a:t>
            </a:r>
            <a:r>
              <a:rPr lang="en-US" altLang="zh-CN" sz="2400" dirty="0" smtClean="0">
                <a:solidFill>
                  <a:schemeClr val="bg2">
                    <a:lumMod val="25000"/>
                  </a:schemeClr>
                </a:solidFill>
                <a:latin typeface="Arial"/>
                <a:cs typeface="Arial"/>
              </a:rPr>
              <a:t>. </a:t>
            </a:r>
            <a:r>
              <a:rPr lang="en-US" altLang="zh-CN" sz="2400" dirty="0">
                <a:solidFill>
                  <a:schemeClr val="bg2">
                    <a:lumMod val="25000"/>
                  </a:schemeClr>
                </a:solidFill>
                <a:latin typeface="Arial"/>
                <a:cs typeface="Arial"/>
              </a:rPr>
              <a:t>T</a:t>
            </a:r>
            <a:r>
              <a:rPr lang="en-US" altLang="zh-CN" sz="2400" dirty="0" smtClean="0">
                <a:solidFill>
                  <a:schemeClr val="bg2">
                    <a:lumMod val="25000"/>
                  </a:schemeClr>
                </a:solidFill>
                <a:latin typeface="Arial"/>
                <a:cs typeface="Arial"/>
              </a:rPr>
              <a:t>he </a:t>
            </a:r>
            <a:r>
              <a:rPr lang="en-US" altLang="zh-CN" sz="2400" dirty="0">
                <a:solidFill>
                  <a:schemeClr val="bg2">
                    <a:lumMod val="25000"/>
                  </a:schemeClr>
                </a:solidFill>
                <a:latin typeface="Arial"/>
                <a:cs typeface="Arial"/>
              </a:rPr>
              <a:t>Policy Forum </a:t>
            </a:r>
            <a:r>
              <a:rPr lang="zh-CN" altLang="en-US" sz="2400" dirty="0" smtClean="0">
                <a:solidFill>
                  <a:schemeClr val="bg2">
                    <a:lumMod val="25000"/>
                  </a:schemeClr>
                </a:solidFill>
                <a:latin typeface="Arial"/>
                <a:cs typeface="Arial"/>
              </a:rPr>
              <a:t>栏目</a:t>
            </a:r>
            <a:r>
              <a:rPr lang="en-US" altLang="zh-CN" sz="2400" dirty="0" smtClean="0">
                <a:solidFill>
                  <a:schemeClr val="bg2">
                    <a:lumMod val="25000"/>
                  </a:schemeClr>
                </a:solidFill>
                <a:latin typeface="Arial"/>
                <a:cs typeface="Arial"/>
              </a:rPr>
              <a:t> </a:t>
            </a:r>
            <a:r>
              <a:rPr lang="en-US" altLang="zh-CN" sz="2400" dirty="0">
                <a:solidFill>
                  <a:schemeClr val="bg2">
                    <a:lumMod val="25000"/>
                  </a:schemeClr>
                </a:solidFill>
                <a:latin typeface="Arial"/>
                <a:cs typeface="Arial"/>
              </a:rPr>
              <a:t>of </a:t>
            </a:r>
            <a:r>
              <a:rPr lang="en-US" altLang="zh-CN" sz="2400" i="1" dirty="0">
                <a:solidFill>
                  <a:schemeClr val="bg2">
                    <a:lumMod val="25000"/>
                  </a:schemeClr>
                </a:solidFill>
                <a:latin typeface="Arial"/>
                <a:cs typeface="Arial"/>
              </a:rPr>
              <a:t>Science</a:t>
            </a:r>
            <a:r>
              <a:rPr lang="en-US" altLang="zh-CN" sz="2400" dirty="0">
                <a:solidFill>
                  <a:schemeClr val="bg2">
                    <a:lumMod val="25000"/>
                  </a:schemeClr>
                </a:solidFill>
                <a:latin typeface="Arial"/>
                <a:cs typeface="Arial"/>
              </a:rPr>
              <a:t> </a:t>
            </a:r>
            <a:r>
              <a:rPr lang="en-US" altLang="zh-CN" sz="2400" dirty="0" smtClean="0">
                <a:solidFill>
                  <a:schemeClr val="bg2">
                    <a:lumMod val="25000"/>
                  </a:schemeClr>
                </a:solidFill>
                <a:latin typeface="Arial"/>
                <a:cs typeface="Arial"/>
              </a:rPr>
              <a:t>magazine should rightly be called a “section.” </a:t>
            </a:r>
            <a:endParaRPr lang="en-US" sz="2400" dirty="0">
              <a:solidFill>
                <a:schemeClr val="bg2">
                  <a:lumMod val="25000"/>
                </a:schemeClr>
              </a:solidFill>
              <a:latin typeface="Arial"/>
              <a:cs typeface="Arial"/>
            </a:endParaRPr>
          </a:p>
          <a:p>
            <a:pPr marL="0" indent="0">
              <a:buNone/>
            </a:pPr>
            <a:endParaRPr lang="en-US" sz="2000" dirty="0">
              <a:solidFill>
                <a:srgbClr val="FF0000"/>
              </a:solidFill>
            </a:endParaRPr>
          </a:p>
          <a:p>
            <a:pPr marL="0" indent="0">
              <a:buNone/>
            </a:pPr>
            <a:endParaRPr lang="en-US" sz="2000" dirty="0"/>
          </a:p>
          <a:p>
            <a:pPr marL="0" indent="0">
              <a:buNone/>
            </a:pPr>
            <a:endParaRPr lang="en-US" sz="2400" dirty="0"/>
          </a:p>
          <a:p>
            <a:endParaRPr lang="en-US" sz="2400" dirty="0"/>
          </a:p>
        </p:txBody>
      </p:sp>
      <p:sp>
        <p:nvSpPr>
          <p:cNvPr id="2" name="Slide Number Placeholder 1"/>
          <p:cNvSpPr>
            <a:spLocks noGrp="1"/>
          </p:cNvSpPr>
          <p:nvPr>
            <p:ph type="sldNum" sz="quarter" idx="12"/>
          </p:nvPr>
        </p:nvSpPr>
        <p:spPr/>
        <p:txBody>
          <a:bodyPr/>
          <a:lstStyle/>
          <a:p>
            <a:fld id="{3EBE616F-279E-3646-8D0A-0FCACB4D929D}" type="slidenum">
              <a:rPr lang="en-US" smtClean="0"/>
              <a:t>48</a:t>
            </a:fld>
            <a:endParaRPr lang="en-US" dirty="0"/>
          </a:p>
        </p:txBody>
      </p:sp>
    </p:spTree>
    <p:extLst>
      <p:ext uri="{BB962C8B-B14F-4D97-AF65-F5344CB8AC3E}">
        <p14:creationId xmlns:p14="http://schemas.microsoft.com/office/powerpoint/2010/main" val="2856603410"/>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9197"/>
            <a:ext cx="8229600" cy="5907153"/>
          </a:xfrm>
          <a:ln w="12700" cmpd="sng">
            <a:solidFill>
              <a:schemeClr val="bg2">
                <a:lumMod val="50000"/>
              </a:schemeClr>
            </a:solidFill>
          </a:ln>
        </p:spPr>
        <p:txBody>
          <a:bodyPr>
            <a:noAutofit/>
          </a:bodyPr>
          <a:lstStyle/>
          <a:p>
            <a:pPr marL="0" indent="0">
              <a:lnSpc>
                <a:spcPct val="130000"/>
              </a:lnSpc>
              <a:buNone/>
            </a:pPr>
            <a:r>
              <a:rPr lang="en-US" sz="1700" b="1" dirty="0" smtClean="0">
                <a:solidFill>
                  <a:srgbClr val="072C62"/>
                </a:solidFill>
                <a:latin typeface="Arial"/>
                <a:cs typeface="Arial"/>
              </a:rPr>
              <a:t>Eliminate redundant words:</a:t>
            </a:r>
          </a:p>
          <a:p>
            <a:pPr marL="0" indent="0">
              <a:lnSpc>
                <a:spcPct val="130000"/>
              </a:lnSpc>
              <a:buNone/>
            </a:pPr>
            <a:r>
              <a:rPr lang="en-US" sz="1700" dirty="0">
                <a:solidFill>
                  <a:srgbClr val="072C62"/>
                </a:solidFill>
                <a:latin typeface="Arial"/>
                <a:cs typeface="Arial"/>
              </a:rPr>
              <a:t>	</a:t>
            </a:r>
            <a:r>
              <a:rPr lang="en-US" sz="1700" dirty="0" smtClean="0">
                <a:solidFill>
                  <a:srgbClr val="072C62"/>
                </a:solidFill>
                <a:latin typeface="Arial"/>
                <a:cs typeface="Arial"/>
              </a:rPr>
              <a:t>patent license (a patent is a license; we do not need two words)</a:t>
            </a:r>
          </a:p>
          <a:p>
            <a:pPr marL="0" indent="0">
              <a:lnSpc>
                <a:spcPct val="130000"/>
              </a:lnSpc>
              <a:buNone/>
            </a:pPr>
            <a:endParaRPr lang="en-US" sz="1700" dirty="0" smtClean="0">
              <a:solidFill>
                <a:srgbClr val="072C62"/>
              </a:solidFill>
              <a:latin typeface="Arial"/>
              <a:cs typeface="Arial"/>
            </a:endParaRPr>
          </a:p>
          <a:p>
            <a:pPr marL="0" indent="0">
              <a:lnSpc>
                <a:spcPct val="130000"/>
              </a:lnSpc>
              <a:buNone/>
            </a:pPr>
            <a:r>
              <a:rPr lang="en-US" sz="1700" b="1" dirty="0" smtClean="0">
                <a:solidFill>
                  <a:srgbClr val="072C62"/>
                </a:solidFill>
                <a:latin typeface="Arial"/>
                <a:cs typeface="Arial"/>
              </a:rPr>
              <a:t>Explain coined or new words, or terms unfamiliar to readers:</a:t>
            </a:r>
          </a:p>
          <a:p>
            <a:pPr marL="457200" indent="-457200">
              <a:lnSpc>
                <a:spcPct val="130000"/>
              </a:lnSpc>
              <a:buNone/>
            </a:pPr>
            <a:r>
              <a:rPr lang="en-US" sz="1700" dirty="0">
                <a:solidFill>
                  <a:srgbClr val="072C62"/>
                </a:solidFill>
                <a:latin typeface="Arial"/>
                <a:cs typeface="Arial"/>
              </a:rPr>
              <a:t>	</a:t>
            </a:r>
            <a:r>
              <a:rPr lang="en-US" sz="1700" dirty="0" smtClean="0">
                <a:solidFill>
                  <a:srgbClr val="072C62"/>
                </a:solidFill>
                <a:latin typeface="Arial"/>
                <a:cs typeface="Arial"/>
              </a:rPr>
              <a:t>CAS is committed to </a:t>
            </a:r>
            <a:r>
              <a:rPr lang="en-US" sz="1700" b="1" dirty="0" smtClean="0">
                <a:solidFill>
                  <a:srgbClr val="072C62"/>
                </a:solidFill>
                <a:latin typeface="Arial"/>
                <a:cs typeface="Arial"/>
              </a:rPr>
              <a:t>“informatization” </a:t>
            </a:r>
            <a:r>
              <a:rPr lang="en-US" sz="1700" dirty="0" smtClean="0">
                <a:solidFill>
                  <a:srgbClr val="072C62"/>
                </a:solidFill>
                <a:latin typeface="Arial"/>
                <a:cs typeface="Arial"/>
              </a:rPr>
              <a:t>– the application of information technology.</a:t>
            </a:r>
            <a:endParaRPr lang="en-US" sz="1700" dirty="0">
              <a:solidFill>
                <a:srgbClr val="072C62"/>
              </a:solidFill>
              <a:latin typeface="Arial"/>
              <a:cs typeface="Arial"/>
            </a:endParaRPr>
          </a:p>
          <a:p>
            <a:pPr marL="457200" indent="-457200">
              <a:lnSpc>
                <a:spcPct val="130000"/>
              </a:lnSpc>
              <a:buNone/>
            </a:pPr>
            <a:r>
              <a:rPr lang="en-US" sz="1700" dirty="0">
                <a:solidFill>
                  <a:srgbClr val="072C62"/>
                </a:solidFill>
                <a:latin typeface="Arial"/>
                <a:cs typeface="Arial"/>
              </a:rPr>
              <a:t>	</a:t>
            </a:r>
            <a:r>
              <a:rPr lang="en-US" sz="1700" dirty="0" smtClean="0">
                <a:solidFill>
                  <a:srgbClr val="072C62"/>
                </a:solidFill>
                <a:latin typeface="Arial"/>
                <a:cs typeface="Arial"/>
              </a:rPr>
              <a:t>CAS has introduced its </a:t>
            </a:r>
            <a:r>
              <a:rPr lang="en-US" sz="1700" b="1" dirty="0" smtClean="0">
                <a:solidFill>
                  <a:srgbClr val="072C62"/>
                </a:solidFill>
                <a:latin typeface="Arial"/>
                <a:cs typeface="Arial"/>
              </a:rPr>
              <a:t>“1-3-5” program</a:t>
            </a:r>
            <a:r>
              <a:rPr lang="en-US" sz="1700" dirty="0" smtClean="0">
                <a:solidFill>
                  <a:srgbClr val="072C62"/>
                </a:solidFill>
                <a:latin typeface="Arial"/>
                <a:cs typeface="Arial"/>
              </a:rPr>
              <a:t>, which encourages institutes to identify their competitive strengths and eliminate programs that have little hope of success.</a:t>
            </a:r>
          </a:p>
          <a:p>
            <a:pPr marL="457200" indent="-457200">
              <a:lnSpc>
                <a:spcPct val="130000"/>
              </a:lnSpc>
              <a:buNone/>
            </a:pPr>
            <a:endParaRPr lang="en-US" sz="1700" dirty="0" smtClean="0">
              <a:solidFill>
                <a:srgbClr val="072C62"/>
              </a:solidFill>
              <a:latin typeface="Arial"/>
              <a:cs typeface="Arial"/>
            </a:endParaRPr>
          </a:p>
          <a:p>
            <a:pPr marL="0" indent="0">
              <a:lnSpc>
                <a:spcPct val="130000"/>
              </a:lnSpc>
              <a:buNone/>
            </a:pPr>
            <a:r>
              <a:rPr lang="en-US" sz="1700" b="1" dirty="0" smtClean="0">
                <a:solidFill>
                  <a:srgbClr val="072C62"/>
                </a:solidFill>
                <a:latin typeface="Arial"/>
                <a:cs typeface="Arial"/>
              </a:rPr>
              <a:t>Use proper form of word; however, this is changing rapidly:</a:t>
            </a:r>
          </a:p>
          <a:p>
            <a:pPr marL="457200" lvl="1" indent="0">
              <a:lnSpc>
                <a:spcPct val="130000"/>
              </a:lnSpc>
              <a:buNone/>
            </a:pPr>
            <a:r>
              <a:rPr lang="en-US" sz="1700" b="1" dirty="0" smtClean="0">
                <a:solidFill>
                  <a:srgbClr val="072C62"/>
                </a:solidFill>
                <a:latin typeface="Arial"/>
                <a:cs typeface="Arial"/>
              </a:rPr>
              <a:t>USAGES NOW CONSIDERED CORRECT:</a:t>
            </a:r>
          </a:p>
          <a:p>
            <a:pPr marL="0" indent="0">
              <a:lnSpc>
                <a:spcPct val="130000"/>
              </a:lnSpc>
              <a:buNone/>
            </a:pPr>
            <a:r>
              <a:rPr lang="en-US" sz="1700" dirty="0">
                <a:solidFill>
                  <a:srgbClr val="072C62"/>
                </a:solidFill>
                <a:latin typeface="Arial"/>
                <a:cs typeface="Arial"/>
              </a:rPr>
              <a:t>	</a:t>
            </a:r>
            <a:r>
              <a:rPr lang="en-US" sz="1700" dirty="0" smtClean="0">
                <a:solidFill>
                  <a:srgbClr val="072C62"/>
                </a:solidFill>
                <a:latin typeface="Arial"/>
                <a:cs typeface="Arial"/>
              </a:rPr>
              <a:t>“Syria crisis” </a:t>
            </a:r>
            <a:r>
              <a:rPr lang="en-US" sz="1700" dirty="0" smtClean="0">
                <a:solidFill>
                  <a:srgbClr val="FF0000"/>
                </a:solidFill>
                <a:latin typeface="Arial"/>
                <a:cs typeface="Arial"/>
              </a:rPr>
              <a:t>(rather than “Syrian crisis”; fewer words now use adjectival form)</a:t>
            </a:r>
          </a:p>
          <a:p>
            <a:pPr marL="0" indent="0">
              <a:lnSpc>
                <a:spcPct val="130000"/>
              </a:lnSpc>
              <a:buNone/>
            </a:pPr>
            <a:r>
              <a:rPr lang="en-US" sz="1700" dirty="0">
                <a:latin typeface="Arial"/>
                <a:cs typeface="Arial"/>
              </a:rPr>
              <a:t>	</a:t>
            </a:r>
            <a:r>
              <a:rPr lang="en-US" sz="1700" b="1" dirty="0" smtClean="0">
                <a:solidFill>
                  <a:srgbClr val="072C62"/>
                </a:solidFill>
                <a:latin typeface="Arial"/>
                <a:cs typeface="Arial"/>
              </a:rPr>
              <a:t>Who</a:t>
            </a:r>
            <a:r>
              <a:rPr lang="en-US" sz="1700" dirty="0" smtClean="0">
                <a:solidFill>
                  <a:srgbClr val="072C62"/>
                </a:solidFill>
                <a:latin typeface="Arial"/>
                <a:cs typeface="Arial"/>
              </a:rPr>
              <a:t> did you call? </a:t>
            </a:r>
            <a:r>
              <a:rPr lang="en-US" sz="1700" dirty="0" smtClean="0">
                <a:solidFill>
                  <a:srgbClr val="FF0000"/>
                </a:solidFill>
                <a:latin typeface="Arial"/>
                <a:cs typeface="Arial"/>
              </a:rPr>
              <a:t>(objective case “whom” is being lost)</a:t>
            </a:r>
          </a:p>
          <a:p>
            <a:pPr marL="0" indent="0">
              <a:lnSpc>
                <a:spcPct val="130000"/>
              </a:lnSpc>
              <a:buNone/>
            </a:pPr>
            <a:endParaRPr lang="en-US" sz="1700" dirty="0" smtClean="0">
              <a:solidFill>
                <a:srgbClr val="FF0000"/>
              </a:solidFill>
              <a:latin typeface="Arial"/>
              <a:cs typeface="Arial"/>
            </a:endParaRPr>
          </a:p>
          <a:p>
            <a:pPr marL="0" indent="0">
              <a:lnSpc>
                <a:spcPct val="130000"/>
              </a:lnSpc>
              <a:buNone/>
            </a:pPr>
            <a:r>
              <a:rPr lang="en-US" sz="1700" b="1" dirty="0" smtClean="0">
                <a:solidFill>
                  <a:srgbClr val="072C62"/>
                </a:solidFill>
                <a:latin typeface="Arial"/>
                <a:cs typeface="Arial"/>
              </a:rPr>
              <a:t>Use native English language sources to check word definitions, usage, etc.</a:t>
            </a:r>
          </a:p>
        </p:txBody>
      </p:sp>
      <p:sp>
        <p:nvSpPr>
          <p:cNvPr id="2" name="Slide Number Placeholder 1"/>
          <p:cNvSpPr>
            <a:spLocks noGrp="1"/>
          </p:cNvSpPr>
          <p:nvPr>
            <p:ph type="sldNum" sz="quarter" idx="12"/>
          </p:nvPr>
        </p:nvSpPr>
        <p:spPr/>
        <p:txBody>
          <a:bodyPr/>
          <a:lstStyle/>
          <a:p>
            <a:fld id="{3EBE616F-279E-3646-8D0A-0FCACB4D929D}" type="slidenum">
              <a:rPr lang="en-US" smtClean="0"/>
              <a:t>49</a:t>
            </a:fld>
            <a:endParaRPr lang="en-US" dirty="0"/>
          </a:p>
        </p:txBody>
      </p:sp>
    </p:spTree>
    <p:extLst>
      <p:ext uri="{BB962C8B-B14F-4D97-AF65-F5344CB8AC3E}">
        <p14:creationId xmlns:p14="http://schemas.microsoft.com/office/powerpoint/2010/main" val="39066516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chemeClr val="bg2">
                    <a:lumMod val="25000"/>
                  </a:schemeClr>
                </a:solidFill>
                <a:latin typeface="American Typewriter"/>
                <a:cs typeface="American Typewriter"/>
              </a:rPr>
              <a:t>Media and Publications Vary</a:t>
            </a:r>
            <a:endParaRPr lang="en-US" dirty="0">
              <a:solidFill>
                <a:schemeClr val="bg2">
                  <a:lumMod val="25000"/>
                </a:schemeClr>
              </a:solidFill>
              <a:latin typeface="American Typewriter"/>
              <a:cs typeface="American Typewriter"/>
            </a:endParaRPr>
          </a:p>
        </p:txBody>
      </p:sp>
      <p:sp>
        <p:nvSpPr>
          <p:cNvPr id="3" name="Content Placeholder 2"/>
          <p:cNvSpPr>
            <a:spLocks noGrp="1"/>
          </p:cNvSpPr>
          <p:nvPr>
            <p:ph idx="1"/>
          </p:nvPr>
        </p:nvSpPr>
        <p:spPr>
          <a:xfrm>
            <a:off x="457200" y="1600200"/>
            <a:ext cx="8229600" cy="4766898"/>
          </a:xfrm>
          <a:ln w="12700" cmpd="sng">
            <a:solidFill>
              <a:schemeClr val="bg2">
                <a:lumMod val="50000"/>
              </a:schemeClr>
            </a:solidFill>
          </a:ln>
        </p:spPr>
        <p:txBody>
          <a:bodyPr>
            <a:normAutofit/>
          </a:bodyPr>
          <a:lstStyle/>
          <a:p>
            <a:r>
              <a:rPr lang="en-US" sz="1800" dirty="0" smtClean="0">
                <a:solidFill>
                  <a:srgbClr val="072C62"/>
                </a:solidFill>
                <a:latin typeface="Arial"/>
                <a:cs typeface="Arial"/>
              </a:rPr>
              <a:t>Different media and publications target </a:t>
            </a:r>
            <a:r>
              <a:rPr lang="en-US" sz="1800" b="1" dirty="0" smtClean="0">
                <a:solidFill>
                  <a:srgbClr val="072C62"/>
                </a:solidFill>
                <a:latin typeface="Arial"/>
                <a:cs typeface="Arial"/>
              </a:rPr>
              <a:t>different audiences</a:t>
            </a:r>
            <a:r>
              <a:rPr lang="en-US" sz="1800" dirty="0" smtClean="0">
                <a:solidFill>
                  <a:srgbClr val="072C62"/>
                </a:solidFill>
                <a:latin typeface="Arial"/>
                <a:cs typeface="Arial"/>
              </a:rPr>
              <a:t> and have </a:t>
            </a:r>
            <a:r>
              <a:rPr lang="en-US" sz="1800" b="1" dirty="0" smtClean="0">
                <a:solidFill>
                  <a:srgbClr val="072C62"/>
                </a:solidFill>
                <a:latin typeface="Arial"/>
                <a:cs typeface="Arial"/>
              </a:rPr>
              <a:t>different goals</a:t>
            </a:r>
          </a:p>
          <a:p>
            <a:r>
              <a:rPr lang="en-US" sz="1800" dirty="0" smtClean="0">
                <a:solidFill>
                  <a:srgbClr val="072C62"/>
                </a:solidFill>
                <a:latin typeface="Arial"/>
                <a:cs typeface="Arial"/>
              </a:rPr>
              <a:t>Goals also vary within different </a:t>
            </a:r>
            <a:r>
              <a:rPr lang="en-US" sz="1800" b="1" dirty="0" smtClean="0">
                <a:solidFill>
                  <a:srgbClr val="072C62"/>
                </a:solidFill>
                <a:latin typeface="Arial"/>
                <a:cs typeface="Arial"/>
              </a:rPr>
              <a:t>sections</a:t>
            </a:r>
            <a:r>
              <a:rPr lang="en-US" sz="1800" dirty="0" smtClean="0">
                <a:solidFill>
                  <a:srgbClr val="072C62"/>
                </a:solidFill>
                <a:latin typeface="Arial"/>
                <a:cs typeface="Arial"/>
              </a:rPr>
              <a:t> of publications (or broadcast programs)</a:t>
            </a:r>
          </a:p>
          <a:p>
            <a:r>
              <a:rPr lang="en-US" sz="1800" dirty="0" smtClean="0">
                <a:solidFill>
                  <a:srgbClr val="072C62"/>
                </a:solidFill>
                <a:latin typeface="Arial"/>
                <a:cs typeface="Arial"/>
              </a:rPr>
              <a:t>Huge variety</a:t>
            </a:r>
          </a:p>
          <a:p>
            <a:r>
              <a:rPr lang="en-US" sz="1800" dirty="0" smtClean="0">
                <a:solidFill>
                  <a:srgbClr val="072C62"/>
                </a:solidFill>
                <a:latin typeface="Arial"/>
                <a:cs typeface="Arial"/>
              </a:rPr>
              <a:t>Imagine how a major Chinese achievement in S&amp;T would be handled by:</a:t>
            </a:r>
          </a:p>
          <a:p>
            <a:pPr marL="0" indent="0">
              <a:buNone/>
            </a:pPr>
            <a:r>
              <a:rPr lang="en-US" sz="1800" dirty="0">
                <a:solidFill>
                  <a:srgbClr val="072C62"/>
                </a:solidFill>
                <a:latin typeface="Arial"/>
                <a:cs typeface="Arial"/>
              </a:rPr>
              <a:t>	</a:t>
            </a:r>
            <a:r>
              <a:rPr lang="zh-CN" altLang="en-US" sz="1800" dirty="0" smtClean="0">
                <a:solidFill>
                  <a:srgbClr val="072C62"/>
                </a:solidFill>
                <a:latin typeface="Arial"/>
                <a:cs typeface="Arial"/>
              </a:rPr>
              <a:t>科技新时代</a:t>
            </a:r>
            <a:r>
              <a:rPr lang="en-US" altLang="zh-CN" sz="1800" dirty="0">
                <a:solidFill>
                  <a:srgbClr val="072C62"/>
                </a:solidFill>
                <a:latin typeface="Arial"/>
                <a:cs typeface="Arial"/>
              </a:rPr>
              <a:t> </a:t>
            </a:r>
            <a:r>
              <a:rPr lang="en-US" altLang="zh-CN" sz="1800" dirty="0" smtClean="0">
                <a:solidFill>
                  <a:srgbClr val="072C62"/>
                </a:solidFill>
                <a:latin typeface="Arial"/>
                <a:cs typeface="Arial"/>
              </a:rPr>
              <a:t>Website – </a:t>
            </a:r>
            <a:r>
              <a:rPr lang="en-US" altLang="zh-CN" sz="1800" dirty="0" smtClean="0">
                <a:solidFill>
                  <a:srgbClr val="FF0000"/>
                </a:solidFill>
                <a:latin typeface="Arial"/>
                <a:cs typeface="Arial"/>
              </a:rPr>
              <a:t>focus on science, less specialized</a:t>
            </a:r>
          </a:p>
          <a:p>
            <a:pPr marL="0" indent="0">
              <a:buNone/>
            </a:pPr>
            <a:r>
              <a:rPr lang="en-US" altLang="zh-CN" sz="1800" dirty="0">
                <a:solidFill>
                  <a:srgbClr val="072C62"/>
                </a:solidFill>
                <a:latin typeface="Arial"/>
                <a:cs typeface="Arial"/>
              </a:rPr>
              <a:t>	</a:t>
            </a:r>
            <a:r>
              <a:rPr lang="en-US" sz="1800" dirty="0" smtClean="0">
                <a:solidFill>
                  <a:srgbClr val="072C62"/>
                </a:solidFill>
                <a:latin typeface="Arial"/>
                <a:cs typeface="Arial"/>
              </a:rPr>
              <a:t>CCTV </a:t>
            </a:r>
            <a:r>
              <a:rPr lang="zh-CN" altLang="en-US" sz="1800" dirty="0" smtClean="0">
                <a:solidFill>
                  <a:srgbClr val="072C62"/>
                </a:solidFill>
                <a:latin typeface="Arial"/>
                <a:cs typeface="Arial"/>
              </a:rPr>
              <a:t>新闻联播</a:t>
            </a:r>
            <a:r>
              <a:rPr lang="en-US" altLang="zh-CN" sz="1800" dirty="0" smtClean="0">
                <a:solidFill>
                  <a:srgbClr val="072C62"/>
                </a:solidFill>
                <a:latin typeface="Arial"/>
                <a:cs typeface="Arial"/>
              </a:rPr>
              <a:t> – </a:t>
            </a:r>
            <a:r>
              <a:rPr lang="en-US" altLang="zh-CN" sz="1800" dirty="0" smtClean="0">
                <a:solidFill>
                  <a:srgbClr val="FF0000"/>
                </a:solidFill>
                <a:latin typeface="Arial"/>
                <a:cs typeface="Arial"/>
              </a:rPr>
              <a:t>focus on economic benefits, with nationalistic tone</a:t>
            </a:r>
            <a:endParaRPr lang="en-US" sz="1800" dirty="0" smtClean="0">
              <a:solidFill>
                <a:srgbClr val="FF0000"/>
              </a:solidFill>
              <a:latin typeface="Arial"/>
              <a:cs typeface="Arial"/>
            </a:endParaRPr>
          </a:p>
          <a:p>
            <a:pPr marL="0" indent="0">
              <a:buNone/>
            </a:pPr>
            <a:r>
              <a:rPr lang="en-US" sz="1800" dirty="0" smtClean="0">
                <a:solidFill>
                  <a:srgbClr val="072C62"/>
                </a:solidFill>
                <a:latin typeface="Arial"/>
                <a:cs typeface="Arial"/>
              </a:rPr>
              <a:t>	</a:t>
            </a:r>
            <a:r>
              <a:rPr lang="zh-CN" altLang="en-US" sz="1800" dirty="0" smtClean="0">
                <a:solidFill>
                  <a:srgbClr val="072C62"/>
                </a:solidFill>
                <a:latin typeface="Arial"/>
                <a:cs typeface="Arial"/>
              </a:rPr>
              <a:t>人民日报</a:t>
            </a:r>
            <a:r>
              <a:rPr lang="en-US" altLang="zh-CN" sz="1800" dirty="0" smtClean="0">
                <a:solidFill>
                  <a:srgbClr val="072C62"/>
                </a:solidFill>
                <a:latin typeface="Arial"/>
                <a:cs typeface="Arial"/>
              </a:rPr>
              <a:t> – </a:t>
            </a:r>
            <a:r>
              <a:rPr lang="en-US" altLang="zh-CN" sz="1800" dirty="0" smtClean="0">
                <a:solidFill>
                  <a:srgbClr val="FF0000"/>
                </a:solidFill>
                <a:latin typeface="Arial"/>
                <a:cs typeface="Arial"/>
              </a:rPr>
              <a:t>focus on role of CPC in facilitating achievement</a:t>
            </a:r>
            <a:endParaRPr lang="en-US" sz="1800" dirty="0" smtClean="0">
              <a:solidFill>
                <a:srgbClr val="FF0000"/>
              </a:solidFill>
              <a:latin typeface="Arial"/>
              <a:cs typeface="Arial"/>
            </a:endParaRPr>
          </a:p>
          <a:p>
            <a:pPr marL="0" indent="0">
              <a:buNone/>
            </a:pPr>
            <a:r>
              <a:rPr lang="en-US" sz="1800" dirty="0" smtClean="0">
                <a:solidFill>
                  <a:srgbClr val="072C62"/>
                </a:solidFill>
                <a:latin typeface="Arial"/>
                <a:cs typeface="Arial"/>
              </a:rPr>
              <a:t>	</a:t>
            </a:r>
            <a:r>
              <a:rPr lang="en-US" sz="1800" i="1" dirty="0" smtClean="0">
                <a:solidFill>
                  <a:srgbClr val="072C62"/>
                </a:solidFill>
                <a:latin typeface="Arial"/>
                <a:cs typeface="Arial"/>
              </a:rPr>
              <a:t>Science </a:t>
            </a:r>
            <a:r>
              <a:rPr lang="en-US" sz="1800" dirty="0" smtClean="0">
                <a:solidFill>
                  <a:srgbClr val="072C62"/>
                </a:solidFill>
                <a:latin typeface="Arial"/>
                <a:cs typeface="Arial"/>
              </a:rPr>
              <a:t>– </a:t>
            </a:r>
            <a:r>
              <a:rPr lang="en-US" sz="1800" dirty="0" smtClean="0">
                <a:solidFill>
                  <a:srgbClr val="FF0000"/>
                </a:solidFill>
                <a:latin typeface="Arial"/>
                <a:cs typeface="Arial"/>
              </a:rPr>
              <a:t>focus on science, medium specialized</a:t>
            </a:r>
            <a:endParaRPr lang="en-US" sz="1800" i="1" dirty="0" smtClean="0">
              <a:solidFill>
                <a:srgbClr val="FF0000"/>
              </a:solidFill>
              <a:latin typeface="Arial"/>
              <a:cs typeface="Arial"/>
            </a:endParaRPr>
          </a:p>
          <a:p>
            <a:pPr marL="0" indent="0">
              <a:buNone/>
            </a:pPr>
            <a:r>
              <a:rPr lang="en-US" sz="1800" dirty="0" smtClean="0">
                <a:solidFill>
                  <a:srgbClr val="072C62"/>
                </a:solidFill>
                <a:latin typeface="Arial"/>
                <a:cs typeface="Arial"/>
              </a:rPr>
              <a:t>	</a:t>
            </a:r>
            <a:r>
              <a:rPr lang="en-US" sz="1800" dirty="0" err="1" smtClean="0">
                <a:solidFill>
                  <a:srgbClr val="072C62"/>
                </a:solidFill>
                <a:latin typeface="Arial"/>
                <a:cs typeface="Arial"/>
              </a:rPr>
              <a:t>Sina.com</a:t>
            </a:r>
            <a:r>
              <a:rPr lang="en-US" sz="1800" dirty="0" smtClean="0">
                <a:solidFill>
                  <a:srgbClr val="072C62"/>
                </a:solidFill>
                <a:latin typeface="Arial"/>
                <a:cs typeface="Arial"/>
              </a:rPr>
              <a:t> – </a:t>
            </a:r>
            <a:r>
              <a:rPr lang="en-US" sz="1800" dirty="0" smtClean="0">
                <a:solidFill>
                  <a:srgbClr val="FF0000"/>
                </a:solidFill>
                <a:latin typeface="Arial"/>
                <a:cs typeface="Arial"/>
              </a:rPr>
              <a:t>implications for average people’s lives</a:t>
            </a:r>
          </a:p>
          <a:p>
            <a:pPr marL="0" indent="0">
              <a:buNone/>
            </a:pPr>
            <a:r>
              <a:rPr lang="en-US" sz="1800" dirty="0" smtClean="0">
                <a:solidFill>
                  <a:srgbClr val="072C62"/>
                </a:solidFill>
                <a:latin typeface="Arial"/>
                <a:cs typeface="Arial"/>
              </a:rPr>
              <a:t>	</a:t>
            </a:r>
            <a:r>
              <a:rPr lang="en-US" sz="1800" i="1" dirty="0" smtClean="0">
                <a:solidFill>
                  <a:srgbClr val="072C62"/>
                </a:solidFill>
                <a:latin typeface="Arial"/>
                <a:cs typeface="Arial"/>
              </a:rPr>
              <a:t>China Daily – </a:t>
            </a:r>
            <a:r>
              <a:rPr lang="en-US" sz="1800" dirty="0" smtClean="0">
                <a:solidFill>
                  <a:srgbClr val="FF0000"/>
                </a:solidFill>
                <a:latin typeface="Arial"/>
                <a:cs typeface="Arial"/>
              </a:rPr>
              <a:t>“soft power” PR, proof of China’s advance</a:t>
            </a:r>
            <a:endParaRPr lang="en-US" sz="1800" i="1" dirty="0" smtClean="0">
              <a:solidFill>
                <a:srgbClr val="FF0000"/>
              </a:solidFill>
              <a:latin typeface="Arial"/>
              <a:cs typeface="Arial"/>
            </a:endParaRPr>
          </a:p>
          <a:p>
            <a:pPr marL="0" indent="0">
              <a:buNone/>
            </a:pPr>
            <a:r>
              <a:rPr lang="en-US" sz="1800" dirty="0" smtClean="0">
                <a:solidFill>
                  <a:srgbClr val="072C62"/>
                </a:solidFill>
                <a:latin typeface="Arial"/>
                <a:cs typeface="Arial"/>
              </a:rPr>
              <a:t>	</a:t>
            </a:r>
            <a:r>
              <a:rPr lang="en-US" sz="1800" i="1" dirty="0" smtClean="0">
                <a:solidFill>
                  <a:srgbClr val="072C62"/>
                </a:solidFill>
                <a:latin typeface="Arial"/>
                <a:cs typeface="Arial"/>
              </a:rPr>
              <a:t>New York Times – </a:t>
            </a:r>
            <a:r>
              <a:rPr lang="en-US" sz="1800" dirty="0" smtClean="0">
                <a:solidFill>
                  <a:srgbClr val="FF0000"/>
                </a:solidFill>
                <a:latin typeface="Arial"/>
                <a:cs typeface="Arial"/>
              </a:rPr>
              <a:t>strong emphasis on implications for U.S.-China rivalry</a:t>
            </a:r>
            <a:endParaRPr lang="en-US" sz="1800" i="1" dirty="0" smtClean="0">
              <a:solidFill>
                <a:srgbClr val="FF0000"/>
              </a:solidFill>
              <a:latin typeface="Arial"/>
              <a:cs typeface="Arial"/>
            </a:endParaRPr>
          </a:p>
          <a:p>
            <a:pPr marL="0" indent="0">
              <a:buNone/>
            </a:pPr>
            <a:r>
              <a:rPr lang="en-US" sz="1800" i="1" dirty="0">
                <a:solidFill>
                  <a:srgbClr val="072C62"/>
                </a:solidFill>
                <a:latin typeface="Arial"/>
                <a:cs typeface="Arial"/>
              </a:rPr>
              <a:t>	</a:t>
            </a:r>
            <a:r>
              <a:rPr lang="en-US" sz="1800" dirty="0" smtClean="0">
                <a:solidFill>
                  <a:srgbClr val="072C62"/>
                </a:solidFill>
                <a:latin typeface="Arial"/>
                <a:cs typeface="Arial"/>
              </a:rPr>
              <a:t>Specialized science journal – </a:t>
            </a:r>
            <a:r>
              <a:rPr lang="en-US" sz="1800" dirty="0" smtClean="0">
                <a:solidFill>
                  <a:srgbClr val="FF0000"/>
                </a:solidFill>
                <a:latin typeface="Arial"/>
                <a:cs typeface="Arial"/>
              </a:rPr>
              <a:t>highly specialized science focus</a:t>
            </a:r>
            <a:endParaRPr lang="en-US" sz="1800" i="1" dirty="0">
              <a:solidFill>
                <a:srgbClr val="FF0000"/>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5</a:t>
            </a:fld>
            <a:endParaRPr lang="en-US" dirty="0"/>
          </a:p>
        </p:txBody>
      </p:sp>
    </p:spTree>
    <p:extLst>
      <p:ext uri="{BB962C8B-B14F-4D97-AF65-F5344CB8AC3E}">
        <p14:creationId xmlns:p14="http://schemas.microsoft.com/office/powerpoint/2010/main" val="71630534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Plurals</a:t>
            </a:r>
          </a:p>
        </p:txBody>
      </p:sp>
      <p:sp>
        <p:nvSpPr>
          <p:cNvPr id="3" name="Content Placeholder 2"/>
          <p:cNvSpPr>
            <a:spLocks noGrp="1"/>
          </p:cNvSpPr>
          <p:nvPr>
            <p:ph idx="1"/>
          </p:nvPr>
        </p:nvSpPr>
        <p:spPr>
          <a:ln w="12700" cmpd="sng">
            <a:solidFill>
              <a:schemeClr val="bg2">
                <a:lumMod val="50000"/>
              </a:schemeClr>
            </a:solidFill>
          </a:ln>
        </p:spPr>
        <p:txBody>
          <a:bodyPr>
            <a:normAutofit fontScale="92500" lnSpcReduction="20000"/>
          </a:bodyPr>
          <a:lstStyle/>
          <a:p>
            <a:pPr marL="0" indent="0">
              <a:lnSpc>
                <a:spcPct val="120000"/>
              </a:lnSpc>
              <a:buNone/>
            </a:pPr>
            <a:r>
              <a:rPr lang="en-US" sz="1700" b="1" dirty="0" smtClean="0">
                <a:solidFill>
                  <a:srgbClr val="072C62"/>
                </a:solidFill>
                <a:latin typeface="Arial"/>
                <a:cs typeface="Arial"/>
              </a:rPr>
              <a:t>Some words do NOT use a plural form, or the plural form is expressed in an unusual way:</a:t>
            </a:r>
          </a:p>
          <a:p>
            <a:pPr marL="0" indent="0">
              <a:lnSpc>
                <a:spcPct val="120000"/>
              </a:lnSpc>
              <a:buNone/>
            </a:pPr>
            <a:r>
              <a:rPr lang="en-US" sz="1700" dirty="0">
                <a:solidFill>
                  <a:srgbClr val="072C62"/>
                </a:solidFill>
                <a:latin typeface="Arial"/>
                <a:cs typeface="Arial"/>
              </a:rPr>
              <a:t>	We need to take</a:t>
            </a:r>
            <a:r>
              <a:rPr lang="en-US" sz="1700" dirty="0">
                <a:latin typeface="Arial"/>
                <a:cs typeface="Arial"/>
              </a:rPr>
              <a:t> </a:t>
            </a:r>
            <a:r>
              <a:rPr lang="en-US" sz="1700" dirty="0">
                <a:solidFill>
                  <a:srgbClr val="FF0000"/>
                </a:solidFill>
                <a:latin typeface="Arial"/>
                <a:cs typeface="Arial"/>
              </a:rPr>
              <a:t>advices</a:t>
            </a:r>
            <a:r>
              <a:rPr lang="en-US" sz="1700" dirty="0">
                <a:latin typeface="Arial"/>
                <a:cs typeface="Arial"/>
              </a:rPr>
              <a:t> </a:t>
            </a:r>
            <a:r>
              <a:rPr lang="en-US" sz="1700" dirty="0">
                <a:solidFill>
                  <a:srgbClr val="072C62"/>
                </a:solidFill>
                <a:latin typeface="Arial"/>
                <a:cs typeface="Arial"/>
              </a:rPr>
              <a:t>from the grassroots. </a:t>
            </a:r>
            <a:r>
              <a:rPr lang="en-US" sz="1700" dirty="0">
                <a:solidFill>
                  <a:srgbClr val="FF0000"/>
                </a:solidFill>
                <a:latin typeface="Arial"/>
                <a:cs typeface="Arial"/>
              </a:rPr>
              <a:t>(incorrect)</a:t>
            </a:r>
          </a:p>
          <a:p>
            <a:pPr marL="0" indent="0">
              <a:lnSpc>
                <a:spcPct val="120000"/>
              </a:lnSpc>
              <a:buNone/>
            </a:pPr>
            <a:r>
              <a:rPr lang="en-US" sz="1700" dirty="0">
                <a:latin typeface="Arial"/>
                <a:cs typeface="Arial"/>
              </a:rPr>
              <a:t>	</a:t>
            </a:r>
            <a:r>
              <a:rPr lang="en-US" sz="1700" dirty="0">
                <a:solidFill>
                  <a:srgbClr val="072C62"/>
                </a:solidFill>
                <a:latin typeface="Arial"/>
                <a:cs typeface="Arial"/>
              </a:rPr>
              <a:t>We need to take </a:t>
            </a:r>
            <a:r>
              <a:rPr lang="en-US" sz="1700" dirty="0">
                <a:solidFill>
                  <a:srgbClr val="FF0000"/>
                </a:solidFill>
                <a:latin typeface="Arial"/>
                <a:cs typeface="Arial"/>
              </a:rPr>
              <a:t>advice</a:t>
            </a:r>
            <a:r>
              <a:rPr lang="en-US" sz="1700" dirty="0">
                <a:latin typeface="Arial"/>
                <a:cs typeface="Arial"/>
              </a:rPr>
              <a:t> </a:t>
            </a:r>
            <a:r>
              <a:rPr lang="en-US" sz="1700" dirty="0">
                <a:solidFill>
                  <a:srgbClr val="072C62"/>
                </a:solidFill>
                <a:latin typeface="Arial"/>
                <a:cs typeface="Arial"/>
              </a:rPr>
              <a:t>from the grassroots. </a:t>
            </a:r>
            <a:r>
              <a:rPr lang="en-US" sz="1700" dirty="0">
                <a:solidFill>
                  <a:srgbClr val="008000"/>
                </a:solidFill>
                <a:latin typeface="Arial"/>
                <a:cs typeface="Arial"/>
              </a:rPr>
              <a:t>(correct)</a:t>
            </a:r>
          </a:p>
          <a:p>
            <a:pPr marL="0" indent="0">
              <a:lnSpc>
                <a:spcPct val="120000"/>
              </a:lnSpc>
              <a:buNone/>
            </a:pPr>
            <a:endParaRPr lang="en-US" sz="1700" dirty="0" smtClean="0">
              <a:latin typeface="Arial"/>
              <a:cs typeface="Arial"/>
            </a:endParaRPr>
          </a:p>
          <a:p>
            <a:pPr marL="0" indent="0">
              <a:lnSpc>
                <a:spcPct val="120000"/>
              </a:lnSpc>
              <a:buNone/>
            </a:pPr>
            <a:r>
              <a:rPr lang="en-US" sz="1700" dirty="0">
                <a:latin typeface="Arial"/>
                <a:cs typeface="Arial"/>
              </a:rPr>
              <a:t>	</a:t>
            </a:r>
            <a:r>
              <a:rPr lang="en-US" sz="1700" dirty="0" smtClean="0">
                <a:solidFill>
                  <a:srgbClr val="072C62"/>
                </a:solidFill>
                <a:latin typeface="Arial"/>
                <a:cs typeface="Arial"/>
              </a:rPr>
              <a:t>The institute has several new </a:t>
            </a:r>
            <a:r>
              <a:rPr lang="en-US" sz="1700" dirty="0" smtClean="0">
                <a:solidFill>
                  <a:srgbClr val="FF0000"/>
                </a:solidFill>
                <a:latin typeface="Arial"/>
                <a:cs typeface="Arial"/>
              </a:rPr>
              <a:t>equipments</a:t>
            </a:r>
            <a:r>
              <a:rPr lang="en-US" sz="1700" dirty="0" smtClean="0">
                <a:latin typeface="Arial"/>
                <a:cs typeface="Arial"/>
              </a:rPr>
              <a:t>. </a:t>
            </a:r>
            <a:r>
              <a:rPr lang="en-US" sz="1700" dirty="0" smtClean="0">
                <a:solidFill>
                  <a:srgbClr val="FF0000"/>
                </a:solidFill>
                <a:latin typeface="Arial"/>
                <a:cs typeface="Arial"/>
              </a:rPr>
              <a:t>(incorrect)</a:t>
            </a:r>
          </a:p>
          <a:p>
            <a:pPr marL="0" indent="0">
              <a:lnSpc>
                <a:spcPct val="120000"/>
              </a:lnSpc>
              <a:buNone/>
            </a:pPr>
            <a:r>
              <a:rPr lang="en-US" sz="1700" dirty="0">
                <a:latin typeface="Arial"/>
                <a:cs typeface="Arial"/>
              </a:rPr>
              <a:t>	</a:t>
            </a:r>
            <a:r>
              <a:rPr lang="en-US" sz="1700" dirty="0" smtClean="0">
                <a:solidFill>
                  <a:srgbClr val="072C62"/>
                </a:solidFill>
                <a:latin typeface="Arial"/>
                <a:cs typeface="Arial"/>
              </a:rPr>
              <a:t>The institute has several new </a:t>
            </a:r>
            <a:r>
              <a:rPr lang="en-US" sz="1700" dirty="0" smtClean="0">
                <a:solidFill>
                  <a:srgbClr val="FF0000"/>
                </a:solidFill>
                <a:latin typeface="Arial"/>
                <a:cs typeface="Arial"/>
              </a:rPr>
              <a:t>pieces of equipment. </a:t>
            </a:r>
            <a:r>
              <a:rPr lang="en-US" sz="1700" dirty="0" smtClean="0">
                <a:solidFill>
                  <a:srgbClr val="008000"/>
                </a:solidFill>
                <a:latin typeface="Arial"/>
                <a:cs typeface="Arial"/>
              </a:rPr>
              <a:t>(correct)</a:t>
            </a:r>
          </a:p>
          <a:p>
            <a:pPr marL="0" indent="0">
              <a:lnSpc>
                <a:spcPct val="120000"/>
              </a:lnSpc>
              <a:buNone/>
            </a:pPr>
            <a:r>
              <a:rPr lang="en-US" sz="1700" dirty="0">
                <a:latin typeface="Arial"/>
                <a:cs typeface="Arial"/>
              </a:rPr>
              <a:t>	</a:t>
            </a:r>
            <a:endParaRPr lang="en-US" sz="1700" dirty="0" smtClean="0">
              <a:latin typeface="Arial"/>
              <a:cs typeface="Arial"/>
            </a:endParaRPr>
          </a:p>
          <a:p>
            <a:pPr marL="0" indent="0">
              <a:lnSpc>
                <a:spcPct val="120000"/>
              </a:lnSpc>
              <a:buNone/>
            </a:pPr>
            <a:r>
              <a:rPr lang="en-US" sz="1700" b="1" dirty="0" smtClean="0">
                <a:solidFill>
                  <a:srgbClr val="072C62"/>
                </a:solidFill>
                <a:latin typeface="Arial"/>
                <a:cs typeface="Arial"/>
              </a:rPr>
              <a:t>Some words do not NEED a plural form unless the writer wants to emphasize a particular number:</a:t>
            </a:r>
          </a:p>
          <a:p>
            <a:pPr marL="0" indent="0">
              <a:lnSpc>
                <a:spcPct val="120000"/>
              </a:lnSpc>
              <a:buNone/>
            </a:pPr>
            <a:r>
              <a:rPr lang="en-US" sz="1700" dirty="0">
                <a:solidFill>
                  <a:srgbClr val="072C62"/>
                </a:solidFill>
                <a:latin typeface="Arial"/>
                <a:cs typeface="Arial"/>
              </a:rPr>
              <a:t>	</a:t>
            </a:r>
            <a:r>
              <a:rPr lang="en-US" sz="1700" dirty="0" smtClean="0">
                <a:solidFill>
                  <a:srgbClr val="072C62"/>
                </a:solidFill>
                <a:latin typeface="Arial"/>
                <a:cs typeface="Arial"/>
              </a:rPr>
              <a:t>The company has developed new computer technology. </a:t>
            </a:r>
            <a:r>
              <a:rPr lang="en-US" sz="1700" dirty="0" smtClean="0">
                <a:solidFill>
                  <a:srgbClr val="008000"/>
                </a:solidFill>
                <a:latin typeface="Arial"/>
                <a:cs typeface="Arial"/>
              </a:rPr>
              <a:t>(correct; can mean 	one 	piece of technology or several)</a:t>
            </a:r>
          </a:p>
          <a:p>
            <a:pPr marL="0" indent="0">
              <a:lnSpc>
                <a:spcPct val="120000"/>
              </a:lnSpc>
              <a:buNone/>
            </a:pPr>
            <a:r>
              <a:rPr lang="en-US" sz="1700" dirty="0">
                <a:latin typeface="Arial"/>
                <a:cs typeface="Arial"/>
              </a:rPr>
              <a:t>	</a:t>
            </a:r>
            <a:r>
              <a:rPr lang="en-US" sz="1700" dirty="0" smtClean="0">
                <a:solidFill>
                  <a:srgbClr val="072C62"/>
                </a:solidFill>
                <a:latin typeface="Arial"/>
                <a:cs typeface="Arial"/>
              </a:rPr>
              <a:t>The company has developed new computer technologies. </a:t>
            </a:r>
            <a:r>
              <a:rPr lang="en-US" sz="1700" dirty="0" smtClean="0">
                <a:solidFill>
                  <a:srgbClr val="008000"/>
                </a:solidFill>
                <a:latin typeface="Arial"/>
                <a:cs typeface="Arial"/>
              </a:rPr>
              <a:t>(correct, but not 	necessary; emphasizes that company developed more than one technology)</a:t>
            </a:r>
          </a:p>
          <a:p>
            <a:pPr marL="0" indent="0">
              <a:lnSpc>
                <a:spcPct val="120000"/>
              </a:lnSpc>
              <a:buNone/>
            </a:pPr>
            <a:r>
              <a:rPr lang="en-US" sz="1700" dirty="0">
                <a:latin typeface="Arial"/>
                <a:cs typeface="Arial"/>
              </a:rPr>
              <a:t>	</a:t>
            </a:r>
            <a:r>
              <a:rPr lang="en-US" sz="1700" dirty="0" smtClean="0">
                <a:solidFill>
                  <a:srgbClr val="072C62"/>
                </a:solidFill>
                <a:latin typeface="Arial"/>
                <a:cs typeface="Arial"/>
              </a:rPr>
              <a:t>The company has developed five new computer technologies. </a:t>
            </a:r>
            <a:r>
              <a:rPr lang="en-US" sz="1700" dirty="0" smtClean="0">
                <a:solidFill>
                  <a:srgbClr val="008000"/>
                </a:solidFill>
                <a:latin typeface="Arial"/>
                <a:cs typeface="Arial"/>
              </a:rPr>
              <a:t>(emphasizes 	the 	exact number of technologies)</a:t>
            </a:r>
          </a:p>
          <a:p>
            <a:endParaRPr lang="en-US" sz="2000" dirty="0" smtClean="0"/>
          </a:p>
        </p:txBody>
      </p:sp>
      <p:sp>
        <p:nvSpPr>
          <p:cNvPr id="4" name="Slide Number Placeholder 3"/>
          <p:cNvSpPr>
            <a:spLocks noGrp="1"/>
          </p:cNvSpPr>
          <p:nvPr>
            <p:ph type="sldNum" sz="quarter" idx="12"/>
          </p:nvPr>
        </p:nvSpPr>
        <p:spPr/>
        <p:txBody>
          <a:bodyPr/>
          <a:lstStyle/>
          <a:p>
            <a:fld id="{3EBE616F-279E-3646-8D0A-0FCACB4D929D}" type="slidenum">
              <a:rPr lang="en-US" smtClean="0"/>
              <a:t>50</a:t>
            </a:fld>
            <a:endParaRPr lang="en-US" dirty="0"/>
          </a:p>
        </p:txBody>
      </p:sp>
    </p:spTree>
    <p:extLst>
      <p:ext uri="{BB962C8B-B14F-4D97-AF65-F5344CB8AC3E}">
        <p14:creationId xmlns:p14="http://schemas.microsoft.com/office/powerpoint/2010/main" val="2167028339"/>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3708"/>
            <a:ext cx="8229600" cy="5917009"/>
          </a:xfrm>
          <a:ln w="12700" cmpd="sng">
            <a:solidFill>
              <a:schemeClr val="bg2">
                <a:lumMod val="50000"/>
              </a:schemeClr>
            </a:solidFill>
          </a:ln>
        </p:spPr>
        <p:txBody>
          <a:bodyPr>
            <a:normAutofit lnSpcReduction="10000"/>
          </a:bodyPr>
          <a:lstStyle/>
          <a:p>
            <a:pPr marL="0" indent="0">
              <a:lnSpc>
                <a:spcPct val="110000"/>
              </a:lnSpc>
              <a:buNone/>
            </a:pPr>
            <a:r>
              <a:rPr lang="en-US" sz="2000" b="1" dirty="0">
                <a:solidFill>
                  <a:srgbClr val="072C62"/>
                </a:solidFill>
                <a:latin typeface="Arial"/>
                <a:cs typeface="Arial"/>
              </a:rPr>
              <a:t>The plural form of some words creates a different </a:t>
            </a:r>
            <a:r>
              <a:rPr lang="en-US" sz="2000" b="1" dirty="0" smtClean="0">
                <a:solidFill>
                  <a:srgbClr val="072C62"/>
                </a:solidFill>
                <a:latin typeface="Arial"/>
                <a:cs typeface="Arial"/>
              </a:rPr>
              <a:t>meaning:</a:t>
            </a:r>
          </a:p>
          <a:p>
            <a:pPr marL="0" indent="0">
              <a:lnSpc>
                <a:spcPct val="110000"/>
              </a:lnSpc>
              <a:buNone/>
            </a:pPr>
            <a:endParaRPr lang="en-US" sz="2000" dirty="0" smtClean="0">
              <a:solidFill>
                <a:srgbClr val="072C62"/>
              </a:solidFill>
              <a:latin typeface="Arial"/>
              <a:cs typeface="Arial"/>
            </a:endParaRPr>
          </a:p>
          <a:p>
            <a:pPr marL="0" indent="0">
              <a:lnSpc>
                <a:spcPct val="110000"/>
              </a:lnSpc>
              <a:buNone/>
            </a:pPr>
            <a:r>
              <a:rPr lang="en-US" sz="2000" b="1" dirty="0" smtClean="0">
                <a:solidFill>
                  <a:srgbClr val="072C62"/>
                </a:solidFill>
                <a:latin typeface="Arial"/>
                <a:cs typeface="Arial"/>
              </a:rPr>
              <a:t>ORIGINAL:</a:t>
            </a:r>
            <a:endParaRPr lang="en-US" sz="2000" b="1" dirty="0">
              <a:solidFill>
                <a:srgbClr val="072C62"/>
              </a:solidFill>
              <a:latin typeface="Arial"/>
              <a:cs typeface="Arial"/>
            </a:endParaRPr>
          </a:p>
          <a:p>
            <a:pPr marL="0" indent="0">
              <a:lnSpc>
                <a:spcPct val="110000"/>
              </a:lnSpc>
              <a:buNone/>
            </a:pPr>
            <a:r>
              <a:rPr lang="en-US" sz="2000" dirty="0" smtClean="0">
                <a:solidFill>
                  <a:srgbClr val="072C62"/>
                </a:solidFill>
                <a:latin typeface="Arial"/>
                <a:cs typeface="Arial"/>
              </a:rPr>
              <a:t>The book </a:t>
            </a:r>
            <a:r>
              <a:rPr lang="en-US" sz="2000" dirty="0">
                <a:solidFill>
                  <a:srgbClr val="072C62"/>
                </a:solidFill>
                <a:latin typeface="Arial"/>
                <a:cs typeface="Arial"/>
              </a:rPr>
              <a:t>gave a systematic introduction </a:t>
            </a:r>
            <a:r>
              <a:rPr lang="en-US" sz="2000" dirty="0" smtClean="0">
                <a:solidFill>
                  <a:srgbClr val="072C62"/>
                </a:solidFill>
                <a:latin typeface="Arial"/>
                <a:cs typeface="Arial"/>
              </a:rPr>
              <a:t>to his</a:t>
            </a:r>
            <a:r>
              <a:rPr lang="en-US" sz="2000" dirty="0" smtClean="0">
                <a:latin typeface="Arial"/>
                <a:cs typeface="Arial"/>
              </a:rPr>
              <a:t> </a:t>
            </a:r>
            <a:r>
              <a:rPr lang="en-US" sz="2000" dirty="0">
                <a:solidFill>
                  <a:srgbClr val="FF0000"/>
                </a:solidFill>
                <a:latin typeface="Arial"/>
                <a:cs typeface="Arial"/>
              </a:rPr>
              <a:t>thoughts</a:t>
            </a:r>
            <a:r>
              <a:rPr lang="en-US" sz="2000" dirty="0">
                <a:latin typeface="Arial"/>
                <a:cs typeface="Arial"/>
              </a:rPr>
              <a:t> </a:t>
            </a:r>
            <a:r>
              <a:rPr lang="en-US" sz="2000" dirty="0">
                <a:solidFill>
                  <a:srgbClr val="072C62"/>
                </a:solidFill>
                <a:latin typeface="Arial"/>
                <a:cs typeface="Arial"/>
              </a:rPr>
              <a:t>and </a:t>
            </a:r>
            <a:r>
              <a:rPr lang="en-US" sz="2000" dirty="0" smtClean="0">
                <a:solidFill>
                  <a:srgbClr val="072C62"/>
                </a:solidFill>
                <a:latin typeface="Arial"/>
                <a:cs typeface="Arial"/>
              </a:rPr>
              <a:t>achievements.</a:t>
            </a:r>
          </a:p>
          <a:p>
            <a:pPr marL="0" indent="0">
              <a:lnSpc>
                <a:spcPct val="110000"/>
              </a:lnSpc>
              <a:buNone/>
            </a:pPr>
            <a:endParaRPr lang="en-US" sz="2000" dirty="0">
              <a:solidFill>
                <a:srgbClr val="072C62"/>
              </a:solidFill>
              <a:latin typeface="Arial"/>
              <a:cs typeface="Arial"/>
            </a:endParaRPr>
          </a:p>
          <a:p>
            <a:pPr marL="0" indent="0">
              <a:lnSpc>
                <a:spcPct val="110000"/>
              </a:lnSpc>
              <a:buNone/>
            </a:pPr>
            <a:r>
              <a:rPr lang="en-US" sz="2000" b="1" dirty="0" smtClean="0">
                <a:solidFill>
                  <a:srgbClr val="072C62"/>
                </a:solidFill>
                <a:latin typeface="Arial"/>
                <a:cs typeface="Arial"/>
              </a:rPr>
              <a:t>REVISION:</a:t>
            </a:r>
          </a:p>
          <a:p>
            <a:pPr marL="0" indent="0">
              <a:lnSpc>
                <a:spcPct val="110000"/>
              </a:lnSpc>
              <a:buNone/>
            </a:pPr>
            <a:r>
              <a:rPr lang="en-US" sz="2000" dirty="0" smtClean="0">
                <a:solidFill>
                  <a:srgbClr val="072C62"/>
                </a:solidFill>
                <a:latin typeface="Arial"/>
                <a:cs typeface="Arial"/>
              </a:rPr>
              <a:t>The book gave a systematic introduction to his</a:t>
            </a:r>
            <a:r>
              <a:rPr lang="en-US" sz="2000" dirty="0" smtClean="0">
                <a:latin typeface="Arial"/>
                <a:cs typeface="Arial"/>
              </a:rPr>
              <a:t> </a:t>
            </a:r>
            <a:r>
              <a:rPr lang="en-US" sz="2000" dirty="0" smtClean="0">
                <a:solidFill>
                  <a:srgbClr val="FF0000"/>
                </a:solidFill>
                <a:latin typeface="Arial"/>
                <a:cs typeface="Arial"/>
              </a:rPr>
              <a:t>thought</a:t>
            </a:r>
            <a:r>
              <a:rPr lang="en-US" sz="2000" dirty="0" smtClean="0">
                <a:latin typeface="Arial"/>
                <a:cs typeface="Arial"/>
              </a:rPr>
              <a:t> </a:t>
            </a:r>
            <a:r>
              <a:rPr lang="en-US" sz="2000" dirty="0" smtClean="0">
                <a:solidFill>
                  <a:srgbClr val="072C62"/>
                </a:solidFill>
                <a:latin typeface="Arial"/>
                <a:cs typeface="Arial"/>
              </a:rPr>
              <a:t>and achievements.</a:t>
            </a:r>
          </a:p>
          <a:p>
            <a:pPr marL="0" indent="0">
              <a:lnSpc>
                <a:spcPct val="110000"/>
              </a:lnSpc>
              <a:buNone/>
            </a:pPr>
            <a:endParaRPr lang="en-US" sz="2000" dirty="0">
              <a:solidFill>
                <a:srgbClr val="072C62"/>
              </a:solidFill>
              <a:latin typeface="Arial"/>
              <a:cs typeface="Arial"/>
            </a:endParaRPr>
          </a:p>
          <a:p>
            <a:pPr marL="0" indent="0">
              <a:lnSpc>
                <a:spcPct val="110000"/>
              </a:lnSpc>
              <a:buNone/>
            </a:pPr>
            <a:r>
              <a:rPr lang="en-US" sz="2000" dirty="0" smtClean="0">
                <a:solidFill>
                  <a:srgbClr val="072C62"/>
                </a:solidFill>
                <a:latin typeface="Arial"/>
                <a:cs typeface="Arial"/>
              </a:rPr>
              <a:t>“Thoughts” refers to individual ideas or opinions.</a:t>
            </a:r>
          </a:p>
          <a:p>
            <a:pPr marL="0" indent="0">
              <a:lnSpc>
                <a:spcPct val="110000"/>
              </a:lnSpc>
              <a:buNone/>
            </a:pPr>
            <a:endParaRPr lang="en-US" sz="2000" dirty="0">
              <a:solidFill>
                <a:srgbClr val="072C62"/>
              </a:solidFill>
              <a:latin typeface="Arial"/>
              <a:cs typeface="Arial"/>
            </a:endParaRPr>
          </a:p>
          <a:p>
            <a:pPr marL="0" indent="0">
              <a:lnSpc>
                <a:spcPct val="110000"/>
              </a:lnSpc>
              <a:buNone/>
            </a:pPr>
            <a:r>
              <a:rPr lang="en-US" sz="2000" dirty="0" smtClean="0">
                <a:solidFill>
                  <a:srgbClr val="072C62"/>
                </a:solidFill>
                <a:latin typeface="Arial"/>
                <a:cs typeface="Arial"/>
              </a:rPr>
              <a:t>“Thought” refers to a systematic set of ideas or views.</a:t>
            </a:r>
          </a:p>
          <a:p>
            <a:pPr marL="0" indent="0">
              <a:lnSpc>
                <a:spcPct val="110000"/>
              </a:lnSpc>
              <a:buNone/>
            </a:pPr>
            <a:endParaRPr lang="en-US" sz="2000" dirty="0">
              <a:solidFill>
                <a:srgbClr val="072C62"/>
              </a:solidFill>
              <a:latin typeface="Arial"/>
              <a:cs typeface="Arial"/>
            </a:endParaRPr>
          </a:p>
          <a:p>
            <a:pPr marL="0" indent="0">
              <a:lnSpc>
                <a:spcPct val="110000"/>
              </a:lnSpc>
              <a:buNone/>
            </a:pPr>
            <a:r>
              <a:rPr lang="en-US" sz="2000" dirty="0" smtClean="0">
                <a:solidFill>
                  <a:srgbClr val="072C62"/>
                </a:solidFill>
                <a:latin typeface="Arial"/>
                <a:cs typeface="Arial"/>
              </a:rPr>
              <a:t>In this case, we are discussing the person’s systematic set of ideas or views, not individual opinions so we should use “thought.”</a:t>
            </a:r>
          </a:p>
          <a:p>
            <a:pPr marL="0" indent="0">
              <a:buNone/>
            </a:pPr>
            <a:endParaRPr lang="en-US" sz="2000" dirty="0" smtClean="0">
              <a:latin typeface="Arial"/>
              <a:cs typeface="Arial"/>
            </a:endParaRPr>
          </a:p>
          <a:p>
            <a:pPr marL="0" indent="0">
              <a:buNone/>
            </a:pPr>
            <a:endParaRPr lang="en-US" sz="1800" dirty="0">
              <a:latin typeface="Arial"/>
              <a:cs typeface="Arial"/>
            </a:endParaRPr>
          </a:p>
        </p:txBody>
      </p:sp>
      <p:sp>
        <p:nvSpPr>
          <p:cNvPr id="2" name="Slide Number Placeholder 1"/>
          <p:cNvSpPr>
            <a:spLocks noGrp="1"/>
          </p:cNvSpPr>
          <p:nvPr>
            <p:ph type="sldNum" sz="quarter" idx="12"/>
          </p:nvPr>
        </p:nvSpPr>
        <p:spPr/>
        <p:txBody>
          <a:bodyPr/>
          <a:lstStyle/>
          <a:p>
            <a:fld id="{3EBE616F-279E-3646-8D0A-0FCACB4D929D}" type="slidenum">
              <a:rPr lang="en-US" smtClean="0"/>
              <a:t>51</a:t>
            </a:fld>
            <a:endParaRPr lang="en-US" dirty="0"/>
          </a:p>
        </p:txBody>
      </p:sp>
    </p:spTree>
    <p:extLst>
      <p:ext uri="{BB962C8B-B14F-4D97-AF65-F5344CB8AC3E}">
        <p14:creationId xmlns:p14="http://schemas.microsoft.com/office/powerpoint/2010/main" val="69139339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1156"/>
            <a:ext cx="8229600" cy="5615008"/>
          </a:xfrm>
          <a:ln w="12700" cmpd="sng">
            <a:solidFill>
              <a:schemeClr val="bg2">
                <a:lumMod val="50000"/>
              </a:schemeClr>
            </a:solidFill>
          </a:ln>
        </p:spPr>
        <p:txBody>
          <a:bodyPr>
            <a:normAutofit/>
          </a:bodyPr>
          <a:lstStyle/>
          <a:p>
            <a:pPr marL="0" indent="0">
              <a:lnSpc>
                <a:spcPct val="110000"/>
              </a:lnSpc>
              <a:buNone/>
            </a:pPr>
            <a:r>
              <a:rPr lang="en-US" sz="2400" b="1" dirty="0" smtClean="0">
                <a:solidFill>
                  <a:srgbClr val="072C62"/>
                </a:solidFill>
                <a:latin typeface="Arial"/>
                <a:cs typeface="Arial"/>
              </a:rPr>
              <a:t>A plural word is sometimes changed to a singular when a noun is used as a modifier:</a:t>
            </a:r>
          </a:p>
          <a:p>
            <a:pPr>
              <a:lnSpc>
                <a:spcPct val="110000"/>
              </a:lnSpc>
            </a:pPr>
            <a:endParaRPr lang="en-US" sz="2400" dirty="0">
              <a:solidFill>
                <a:srgbClr val="072C62"/>
              </a:solidFill>
              <a:latin typeface="Arial"/>
              <a:cs typeface="Arial"/>
            </a:endParaRPr>
          </a:p>
          <a:p>
            <a:pPr marL="0" indent="0">
              <a:lnSpc>
                <a:spcPct val="110000"/>
              </a:lnSpc>
              <a:buNone/>
            </a:pPr>
            <a:r>
              <a:rPr lang="en-US" sz="2400" dirty="0" smtClean="0">
                <a:solidFill>
                  <a:srgbClr val="072C62"/>
                </a:solidFill>
                <a:latin typeface="Arial"/>
                <a:cs typeface="Arial"/>
              </a:rPr>
              <a:t>Improvement of key parameters is our goal. </a:t>
            </a:r>
            <a:r>
              <a:rPr lang="en-US" sz="2400" dirty="0" smtClean="0">
                <a:solidFill>
                  <a:srgbClr val="008000"/>
                </a:solidFill>
                <a:latin typeface="Arial"/>
                <a:cs typeface="Arial"/>
              </a:rPr>
              <a:t>(correct; “parameters” is object of preposition)</a:t>
            </a:r>
          </a:p>
          <a:p>
            <a:pPr marL="0" indent="0">
              <a:lnSpc>
                <a:spcPct val="110000"/>
              </a:lnSpc>
              <a:buNone/>
            </a:pPr>
            <a:endParaRPr lang="en-US" sz="2400" dirty="0">
              <a:latin typeface="Arial"/>
              <a:cs typeface="Arial"/>
            </a:endParaRPr>
          </a:p>
          <a:p>
            <a:pPr marL="0" indent="0">
              <a:lnSpc>
                <a:spcPct val="110000"/>
              </a:lnSpc>
              <a:buNone/>
            </a:pPr>
            <a:r>
              <a:rPr lang="en-US" sz="2400" dirty="0" smtClean="0">
                <a:solidFill>
                  <a:srgbClr val="072C62"/>
                </a:solidFill>
                <a:latin typeface="Arial"/>
                <a:cs typeface="Arial"/>
              </a:rPr>
              <a:t>Key</a:t>
            </a:r>
            <a:r>
              <a:rPr lang="en-US" sz="2400" dirty="0" smtClean="0">
                <a:latin typeface="Arial"/>
                <a:cs typeface="Arial"/>
              </a:rPr>
              <a:t> </a:t>
            </a:r>
            <a:r>
              <a:rPr lang="en-US" sz="2400" dirty="0" smtClean="0">
                <a:solidFill>
                  <a:srgbClr val="FF0000"/>
                </a:solidFill>
                <a:latin typeface="Arial"/>
                <a:cs typeface="Arial"/>
              </a:rPr>
              <a:t>parameters</a:t>
            </a:r>
            <a:r>
              <a:rPr lang="en-US" sz="2400" dirty="0" smtClean="0">
                <a:latin typeface="Arial"/>
                <a:cs typeface="Arial"/>
              </a:rPr>
              <a:t> </a:t>
            </a:r>
            <a:r>
              <a:rPr lang="en-US" sz="2400" dirty="0" smtClean="0">
                <a:solidFill>
                  <a:srgbClr val="072C62"/>
                </a:solidFill>
                <a:latin typeface="Arial"/>
                <a:cs typeface="Arial"/>
              </a:rPr>
              <a:t>improvement is our goal. </a:t>
            </a:r>
            <a:r>
              <a:rPr lang="en-US" sz="2400" dirty="0" smtClean="0">
                <a:solidFill>
                  <a:srgbClr val="FF0000"/>
                </a:solidFill>
                <a:latin typeface="Arial"/>
                <a:cs typeface="Arial"/>
              </a:rPr>
              <a:t>(incorrect)</a:t>
            </a:r>
          </a:p>
          <a:p>
            <a:pPr marL="0" indent="0">
              <a:lnSpc>
                <a:spcPct val="110000"/>
              </a:lnSpc>
              <a:buNone/>
            </a:pPr>
            <a:endParaRPr lang="en-US" sz="2400" dirty="0">
              <a:latin typeface="Arial"/>
              <a:cs typeface="Arial"/>
            </a:endParaRPr>
          </a:p>
          <a:p>
            <a:pPr marL="0" indent="0">
              <a:lnSpc>
                <a:spcPct val="110000"/>
              </a:lnSpc>
              <a:buNone/>
            </a:pPr>
            <a:r>
              <a:rPr lang="en-US" sz="2400" dirty="0" smtClean="0">
                <a:solidFill>
                  <a:srgbClr val="072C62"/>
                </a:solidFill>
                <a:latin typeface="Arial"/>
                <a:cs typeface="Arial"/>
              </a:rPr>
              <a:t>Key</a:t>
            </a:r>
            <a:r>
              <a:rPr lang="en-US" sz="2400" dirty="0" smtClean="0">
                <a:latin typeface="Arial"/>
                <a:cs typeface="Arial"/>
              </a:rPr>
              <a:t> </a:t>
            </a:r>
            <a:r>
              <a:rPr lang="en-US" sz="2400" dirty="0" smtClean="0">
                <a:solidFill>
                  <a:srgbClr val="008000"/>
                </a:solidFill>
                <a:latin typeface="Arial"/>
                <a:cs typeface="Arial"/>
              </a:rPr>
              <a:t>parameter</a:t>
            </a:r>
            <a:r>
              <a:rPr lang="en-US" sz="2400" dirty="0" smtClean="0">
                <a:latin typeface="Arial"/>
                <a:cs typeface="Arial"/>
              </a:rPr>
              <a:t> </a:t>
            </a:r>
            <a:r>
              <a:rPr lang="en-US" sz="2400" dirty="0" smtClean="0">
                <a:solidFill>
                  <a:srgbClr val="072C62"/>
                </a:solidFill>
                <a:latin typeface="Arial"/>
                <a:cs typeface="Arial"/>
              </a:rPr>
              <a:t>improvement is our goal. </a:t>
            </a:r>
            <a:r>
              <a:rPr lang="en-US" sz="2400" dirty="0" smtClean="0">
                <a:solidFill>
                  <a:srgbClr val="008000"/>
                </a:solidFill>
                <a:latin typeface="Arial"/>
                <a:cs typeface="Arial"/>
              </a:rPr>
              <a:t>(correct)</a:t>
            </a:r>
          </a:p>
          <a:p>
            <a:endParaRPr lang="en-US" sz="2000" dirty="0"/>
          </a:p>
          <a:p>
            <a:pPr marL="0" indent="0">
              <a:buNone/>
            </a:pPr>
            <a:endParaRPr lang="en-US" sz="2000" dirty="0"/>
          </a:p>
        </p:txBody>
      </p:sp>
      <p:sp>
        <p:nvSpPr>
          <p:cNvPr id="2" name="Slide Number Placeholder 1"/>
          <p:cNvSpPr>
            <a:spLocks noGrp="1"/>
          </p:cNvSpPr>
          <p:nvPr>
            <p:ph type="sldNum" sz="quarter" idx="12"/>
          </p:nvPr>
        </p:nvSpPr>
        <p:spPr/>
        <p:txBody>
          <a:bodyPr/>
          <a:lstStyle/>
          <a:p>
            <a:fld id="{3EBE616F-279E-3646-8D0A-0FCACB4D929D}" type="slidenum">
              <a:rPr lang="en-US" smtClean="0"/>
              <a:t>52</a:t>
            </a:fld>
            <a:endParaRPr lang="en-US" dirty="0"/>
          </a:p>
        </p:txBody>
      </p:sp>
    </p:spTree>
    <p:extLst>
      <p:ext uri="{BB962C8B-B14F-4D97-AF65-F5344CB8AC3E}">
        <p14:creationId xmlns:p14="http://schemas.microsoft.com/office/powerpoint/2010/main" val="1614180659"/>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chemeClr val="bg2">
                    <a:lumMod val="25000"/>
                  </a:schemeClr>
                </a:solidFill>
                <a:latin typeface="American Typewriter"/>
                <a:cs typeface="American Typewriter"/>
              </a:rPr>
              <a:t>Abbreviations</a:t>
            </a:r>
          </a:p>
        </p:txBody>
      </p:sp>
      <p:sp>
        <p:nvSpPr>
          <p:cNvPr id="3" name="Content Placeholder 2"/>
          <p:cNvSpPr>
            <a:spLocks noGrp="1"/>
          </p:cNvSpPr>
          <p:nvPr>
            <p:ph idx="1"/>
          </p:nvPr>
        </p:nvSpPr>
        <p:spPr>
          <a:xfrm>
            <a:off x="457200" y="1600200"/>
            <a:ext cx="8229600" cy="4827965"/>
          </a:xfrm>
          <a:ln w="12700" cmpd="sng">
            <a:solidFill>
              <a:schemeClr val="bg2">
                <a:lumMod val="50000"/>
              </a:schemeClr>
            </a:solidFill>
          </a:ln>
        </p:spPr>
        <p:txBody>
          <a:bodyPr>
            <a:noAutofit/>
          </a:bodyPr>
          <a:lstStyle/>
          <a:p>
            <a:pPr marL="0" indent="0">
              <a:lnSpc>
                <a:spcPct val="120000"/>
              </a:lnSpc>
              <a:buNone/>
            </a:pPr>
            <a:r>
              <a:rPr lang="en-US" sz="1600" b="1" dirty="0" smtClean="0">
                <a:solidFill>
                  <a:srgbClr val="072C62"/>
                </a:solidFill>
                <a:latin typeface="Arial"/>
                <a:cs typeface="Arial"/>
              </a:rPr>
              <a:t>Put a name in abbreviation in parentheses after first usage; use abbreviation afterward</a:t>
            </a:r>
          </a:p>
          <a:p>
            <a:pPr marL="0" indent="0">
              <a:lnSpc>
                <a:spcPct val="120000"/>
              </a:lnSpc>
              <a:buNone/>
            </a:pPr>
            <a:r>
              <a:rPr lang="en-US" sz="1600" dirty="0">
                <a:solidFill>
                  <a:srgbClr val="072C62"/>
                </a:solidFill>
                <a:latin typeface="Arial"/>
                <a:cs typeface="Arial"/>
              </a:rPr>
              <a:t>	</a:t>
            </a:r>
            <a:r>
              <a:rPr lang="en-US" sz="1600" dirty="0" smtClean="0">
                <a:solidFill>
                  <a:srgbClr val="072C62"/>
                </a:solidFill>
                <a:latin typeface="Arial"/>
                <a:cs typeface="Arial"/>
              </a:rPr>
              <a:t>“CAS” may be used as an abbreviation without previous introduction when it is clear 	what CAS is referring to </a:t>
            </a:r>
            <a:r>
              <a:rPr lang="en-US" sz="1600" dirty="0">
                <a:solidFill>
                  <a:srgbClr val="072C62"/>
                </a:solidFill>
                <a:latin typeface="Arial"/>
                <a:cs typeface="Arial"/>
              </a:rPr>
              <a:t>(e.g., </a:t>
            </a:r>
            <a:r>
              <a:rPr lang="en-US" sz="1600" dirty="0" smtClean="0">
                <a:solidFill>
                  <a:srgbClr val="072C62"/>
                </a:solidFill>
                <a:latin typeface="Arial"/>
                <a:cs typeface="Arial"/>
              </a:rPr>
              <a:t>in press </a:t>
            </a:r>
            <a:r>
              <a:rPr lang="en-US" sz="1600" dirty="0">
                <a:solidFill>
                  <a:srgbClr val="072C62"/>
                </a:solidFill>
                <a:latin typeface="Arial"/>
                <a:cs typeface="Arial"/>
              </a:rPr>
              <a:t>releases, </a:t>
            </a:r>
            <a:r>
              <a:rPr lang="en-US" sz="1600" dirty="0" smtClean="0">
                <a:solidFill>
                  <a:srgbClr val="072C62"/>
                </a:solidFill>
                <a:latin typeface="Arial"/>
                <a:cs typeface="Arial"/>
              </a:rPr>
              <a:t>on CAS </a:t>
            </a:r>
            <a:r>
              <a:rPr lang="en-US" sz="1600" dirty="0">
                <a:solidFill>
                  <a:srgbClr val="072C62"/>
                </a:solidFill>
                <a:latin typeface="Arial"/>
                <a:cs typeface="Arial"/>
              </a:rPr>
              <a:t>website, etc.)</a:t>
            </a:r>
            <a:endParaRPr lang="en-US" sz="1600" dirty="0" smtClean="0">
              <a:solidFill>
                <a:srgbClr val="072C62"/>
              </a:solidFill>
              <a:latin typeface="Arial"/>
              <a:cs typeface="Arial"/>
            </a:endParaRPr>
          </a:p>
          <a:p>
            <a:pPr marL="0" indent="0">
              <a:lnSpc>
                <a:spcPct val="120000"/>
              </a:lnSpc>
              <a:buNone/>
            </a:pPr>
            <a:r>
              <a:rPr lang="en-US" sz="1600" b="1" dirty="0" smtClean="0">
                <a:solidFill>
                  <a:srgbClr val="072C62"/>
                </a:solidFill>
                <a:latin typeface="Arial"/>
                <a:cs typeface="Arial"/>
              </a:rPr>
              <a:t>Do not introduce abbreviations unless:</a:t>
            </a:r>
          </a:p>
          <a:p>
            <a:pPr lvl="1">
              <a:lnSpc>
                <a:spcPct val="120000"/>
              </a:lnSpc>
            </a:pPr>
            <a:r>
              <a:rPr lang="en-US" sz="1600" dirty="0" smtClean="0">
                <a:solidFill>
                  <a:srgbClr val="072C62"/>
                </a:solidFill>
                <a:latin typeface="Arial"/>
                <a:cs typeface="Arial"/>
              </a:rPr>
              <a:t>the abbreviation will be used later in the same piece</a:t>
            </a:r>
          </a:p>
          <a:p>
            <a:pPr lvl="1">
              <a:lnSpc>
                <a:spcPct val="120000"/>
              </a:lnSpc>
            </a:pPr>
            <a:r>
              <a:rPr lang="en-US" sz="1600" dirty="0" smtClean="0">
                <a:solidFill>
                  <a:srgbClr val="072C62"/>
                </a:solidFill>
                <a:latin typeface="Arial"/>
                <a:cs typeface="Arial"/>
              </a:rPr>
              <a:t>it is important to link the full name with an abbreviation the reader may already know</a:t>
            </a:r>
          </a:p>
          <a:p>
            <a:pPr marL="0" indent="0">
              <a:lnSpc>
                <a:spcPct val="120000"/>
              </a:lnSpc>
              <a:buNone/>
            </a:pPr>
            <a:r>
              <a:rPr lang="en-US" sz="1600" b="1" dirty="0" smtClean="0">
                <a:solidFill>
                  <a:srgbClr val="072C62"/>
                </a:solidFill>
                <a:latin typeface="Arial"/>
                <a:cs typeface="Arial"/>
              </a:rPr>
              <a:t>The definite article “the” is often (but not always) omitted before an abbreviation:</a:t>
            </a:r>
          </a:p>
          <a:p>
            <a:pPr marL="457200" lvl="1" indent="0">
              <a:lnSpc>
                <a:spcPct val="120000"/>
              </a:lnSpc>
              <a:buNone/>
            </a:pPr>
            <a:r>
              <a:rPr lang="en-US" sz="1600" dirty="0" smtClean="0">
                <a:solidFill>
                  <a:srgbClr val="072C62"/>
                </a:solidFill>
                <a:latin typeface="Arial"/>
                <a:cs typeface="Arial"/>
              </a:rPr>
              <a:t>The Chinese Academy of Sciences comprises 104 institutes. </a:t>
            </a:r>
            <a:r>
              <a:rPr lang="en-US" sz="1600" dirty="0" smtClean="0">
                <a:solidFill>
                  <a:srgbClr val="008000"/>
                </a:solidFill>
                <a:latin typeface="Arial"/>
                <a:cs typeface="Arial"/>
              </a:rPr>
              <a:t>(correct)</a:t>
            </a:r>
          </a:p>
          <a:p>
            <a:pPr marL="457200" lvl="1" indent="0">
              <a:lnSpc>
                <a:spcPct val="120000"/>
              </a:lnSpc>
              <a:buNone/>
            </a:pPr>
            <a:r>
              <a:rPr lang="en-US" sz="1600" dirty="0" smtClean="0">
                <a:solidFill>
                  <a:srgbClr val="072C62"/>
                </a:solidFill>
                <a:latin typeface="Arial"/>
                <a:cs typeface="Arial"/>
              </a:rPr>
              <a:t>The CAS comprises 104 institutes. </a:t>
            </a:r>
            <a:r>
              <a:rPr lang="en-US" sz="1600" dirty="0" smtClean="0">
                <a:solidFill>
                  <a:srgbClr val="FF0000"/>
                </a:solidFill>
                <a:latin typeface="Arial"/>
                <a:cs typeface="Arial"/>
              </a:rPr>
              <a:t>(sounds awkward)</a:t>
            </a:r>
          </a:p>
          <a:p>
            <a:pPr marL="457200" lvl="1" indent="0">
              <a:lnSpc>
                <a:spcPct val="120000"/>
              </a:lnSpc>
              <a:buNone/>
            </a:pPr>
            <a:r>
              <a:rPr lang="en-US" sz="1600" dirty="0" smtClean="0">
                <a:solidFill>
                  <a:srgbClr val="072C62"/>
                </a:solidFill>
                <a:latin typeface="Arial"/>
                <a:cs typeface="Arial"/>
              </a:rPr>
              <a:t>CAS comprises 104 institutes. </a:t>
            </a:r>
            <a:r>
              <a:rPr lang="en-US" sz="1600" dirty="0" smtClean="0">
                <a:solidFill>
                  <a:srgbClr val="008000"/>
                </a:solidFill>
                <a:latin typeface="Arial"/>
                <a:cs typeface="Arial"/>
              </a:rPr>
              <a:t>(sounds better)</a:t>
            </a:r>
          </a:p>
          <a:p>
            <a:pPr marL="457200" lvl="1" indent="0">
              <a:lnSpc>
                <a:spcPct val="120000"/>
              </a:lnSpc>
              <a:buNone/>
            </a:pPr>
            <a:r>
              <a:rPr lang="en-US" sz="1600" dirty="0" smtClean="0">
                <a:solidFill>
                  <a:srgbClr val="072C62"/>
                </a:solidFill>
                <a:latin typeface="Arial"/>
                <a:cs typeface="Arial"/>
              </a:rPr>
              <a:t>The ICBC is my bank. </a:t>
            </a:r>
            <a:r>
              <a:rPr lang="en-US" sz="1600" dirty="0" smtClean="0">
                <a:solidFill>
                  <a:srgbClr val="FF0000"/>
                </a:solidFill>
                <a:latin typeface="Arial"/>
                <a:cs typeface="Arial"/>
              </a:rPr>
              <a:t>(sounds awkward)</a:t>
            </a:r>
          </a:p>
          <a:p>
            <a:pPr marL="457200" lvl="1" indent="0">
              <a:lnSpc>
                <a:spcPct val="120000"/>
              </a:lnSpc>
              <a:buNone/>
            </a:pPr>
            <a:r>
              <a:rPr lang="en-US" sz="1600" dirty="0" smtClean="0">
                <a:solidFill>
                  <a:srgbClr val="072C62"/>
                </a:solidFill>
                <a:latin typeface="Arial"/>
                <a:cs typeface="Arial"/>
              </a:rPr>
              <a:t>ICBC is my bank. </a:t>
            </a:r>
            <a:r>
              <a:rPr lang="en-US" sz="1600" dirty="0" smtClean="0">
                <a:solidFill>
                  <a:srgbClr val="008000"/>
                </a:solidFill>
                <a:latin typeface="Arial"/>
                <a:cs typeface="Arial"/>
              </a:rPr>
              <a:t>(sounds better)</a:t>
            </a:r>
          </a:p>
          <a:p>
            <a:pPr marL="0" indent="0">
              <a:buNone/>
            </a:pPr>
            <a:endParaRPr lang="en-US" sz="1400" dirty="0" smtClean="0">
              <a:latin typeface="Arial"/>
              <a:cs typeface="Arial"/>
            </a:endParaRPr>
          </a:p>
          <a:p>
            <a:pPr marL="0" indent="0">
              <a:buNone/>
            </a:pPr>
            <a:r>
              <a:rPr lang="en-US" sz="1400" dirty="0">
                <a:latin typeface="Arial"/>
                <a:cs typeface="Arial"/>
              </a:rPr>
              <a:t>	</a:t>
            </a:r>
          </a:p>
        </p:txBody>
      </p:sp>
      <p:sp>
        <p:nvSpPr>
          <p:cNvPr id="4" name="Slide Number Placeholder 3"/>
          <p:cNvSpPr>
            <a:spLocks noGrp="1"/>
          </p:cNvSpPr>
          <p:nvPr>
            <p:ph type="sldNum" sz="quarter" idx="12"/>
          </p:nvPr>
        </p:nvSpPr>
        <p:spPr/>
        <p:txBody>
          <a:bodyPr/>
          <a:lstStyle/>
          <a:p>
            <a:fld id="{3EBE616F-279E-3646-8D0A-0FCACB4D929D}" type="slidenum">
              <a:rPr lang="en-US" smtClean="0"/>
              <a:t>53</a:t>
            </a:fld>
            <a:endParaRPr lang="en-US" dirty="0"/>
          </a:p>
        </p:txBody>
      </p:sp>
    </p:spTree>
    <p:extLst>
      <p:ext uri="{BB962C8B-B14F-4D97-AF65-F5344CB8AC3E}">
        <p14:creationId xmlns:p14="http://schemas.microsoft.com/office/powerpoint/2010/main" val="1385682631"/>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chemeClr val="bg2">
                    <a:lumMod val="25000"/>
                  </a:schemeClr>
                </a:solidFill>
                <a:latin typeface="American Typewriter"/>
                <a:cs typeface="American Typewriter"/>
              </a:rPr>
              <a:t>Use of Data</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a:bodyPr>
          <a:lstStyle/>
          <a:p>
            <a:pPr marL="0" indent="0">
              <a:lnSpc>
                <a:spcPct val="110000"/>
              </a:lnSpc>
              <a:buNone/>
            </a:pPr>
            <a:r>
              <a:rPr lang="en-US" sz="1800" b="1" dirty="0" smtClean="0">
                <a:solidFill>
                  <a:srgbClr val="072C62"/>
                </a:solidFill>
                <a:latin typeface="Arial"/>
                <a:cs typeface="Arial"/>
              </a:rPr>
              <a:t>Observe rules regarding significant figures:</a:t>
            </a:r>
          </a:p>
          <a:p>
            <a:pPr marL="0" indent="0">
              <a:lnSpc>
                <a:spcPct val="110000"/>
              </a:lnSpc>
              <a:buNone/>
            </a:pPr>
            <a:endParaRPr lang="en-US" sz="1800" b="1" dirty="0" smtClean="0">
              <a:solidFill>
                <a:srgbClr val="072C62"/>
              </a:solidFill>
              <a:latin typeface="Arial"/>
              <a:cs typeface="Arial"/>
            </a:endParaRPr>
          </a:p>
          <a:p>
            <a:pPr marL="0" indent="0">
              <a:lnSpc>
                <a:spcPct val="110000"/>
              </a:lnSpc>
              <a:buNone/>
            </a:pPr>
            <a:r>
              <a:rPr lang="en-US" sz="1800" b="1" dirty="0" smtClean="0">
                <a:solidFill>
                  <a:srgbClr val="072C62"/>
                </a:solidFill>
                <a:latin typeface="Arial"/>
                <a:cs typeface="Arial"/>
              </a:rPr>
              <a:t>ORIGINAL:</a:t>
            </a:r>
            <a:endParaRPr lang="en-US" sz="1800" b="1" dirty="0">
              <a:solidFill>
                <a:srgbClr val="072C62"/>
              </a:solidFill>
              <a:latin typeface="Arial"/>
              <a:cs typeface="Arial"/>
            </a:endParaRPr>
          </a:p>
          <a:p>
            <a:pPr marL="0" indent="0">
              <a:lnSpc>
                <a:spcPct val="110000"/>
              </a:lnSpc>
              <a:buNone/>
            </a:pPr>
            <a:r>
              <a:rPr lang="en-US" sz="1800" dirty="0" smtClean="0">
                <a:solidFill>
                  <a:srgbClr val="072C62"/>
                </a:solidFill>
                <a:latin typeface="Arial"/>
                <a:cs typeface="Arial"/>
              </a:rPr>
              <a:t>In </a:t>
            </a:r>
            <a:r>
              <a:rPr lang="en-US" sz="1800" dirty="0">
                <a:solidFill>
                  <a:srgbClr val="072C62"/>
                </a:solidFill>
                <a:latin typeface="Arial"/>
                <a:cs typeface="Arial"/>
              </a:rPr>
              <a:t>2012, </a:t>
            </a:r>
            <a:r>
              <a:rPr lang="en-US" sz="1800" dirty="0">
                <a:solidFill>
                  <a:srgbClr val="FF0000"/>
                </a:solidFill>
                <a:latin typeface="Arial"/>
                <a:cs typeface="Arial"/>
              </a:rPr>
              <a:t>66,000</a:t>
            </a:r>
            <a:r>
              <a:rPr lang="en-US" sz="1800" dirty="0">
                <a:latin typeface="Arial"/>
                <a:cs typeface="Arial"/>
              </a:rPr>
              <a:t> </a:t>
            </a:r>
            <a:r>
              <a:rPr lang="en-US" sz="1800" dirty="0">
                <a:solidFill>
                  <a:srgbClr val="072C62"/>
                </a:solidFill>
                <a:latin typeface="Arial"/>
                <a:cs typeface="Arial"/>
              </a:rPr>
              <a:t>person-years of staff time were spent on scientific research </a:t>
            </a:r>
            <a:r>
              <a:rPr lang="en-US" sz="1800" dirty="0" smtClean="0">
                <a:solidFill>
                  <a:srgbClr val="072C62"/>
                </a:solidFill>
                <a:latin typeface="Arial"/>
                <a:cs typeface="Arial"/>
              </a:rPr>
              <a:t>projects, an increase of </a:t>
            </a:r>
            <a:r>
              <a:rPr lang="en-US" sz="1800" dirty="0">
                <a:solidFill>
                  <a:srgbClr val="FF0000"/>
                </a:solidFill>
                <a:latin typeface="Arial"/>
                <a:cs typeface="Arial"/>
              </a:rPr>
              <a:t>11.3%</a:t>
            </a:r>
            <a:r>
              <a:rPr lang="en-US" sz="1800" dirty="0">
                <a:latin typeface="Arial"/>
                <a:cs typeface="Arial"/>
              </a:rPr>
              <a:t> </a:t>
            </a:r>
            <a:r>
              <a:rPr lang="en-US" sz="1800" dirty="0">
                <a:solidFill>
                  <a:srgbClr val="072C62"/>
                </a:solidFill>
                <a:latin typeface="Arial"/>
                <a:cs typeface="Arial"/>
              </a:rPr>
              <a:t>over the previous year</a:t>
            </a:r>
            <a:r>
              <a:rPr lang="en-US" sz="1800" dirty="0" smtClean="0">
                <a:solidFill>
                  <a:srgbClr val="072C62"/>
                </a:solidFill>
                <a:latin typeface="Arial"/>
                <a:cs typeface="Arial"/>
              </a:rPr>
              <a:t>.</a:t>
            </a:r>
          </a:p>
          <a:p>
            <a:pPr marL="0" indent="0">
              <a:lnSpc>
                <a:spcPct val="110000"/>
              </a:lnSpc>
              <a:buNone/>
            </a:pPr>
            <a:endParaRPr lang="en-US" sz="1800" dirty="0">
              <a:latin typeface="Arial"/>
              <a:cs typeface="Arial"/>
            </a:endParaRPr>
          </a:p>
          <a:p>
            <a:pPr marL="0" indent="0">
              <a:lnSpc>
                <a:spcPct val="110000"/>
              </a:lnSpc>
              <a:buNone/>
            </a:pPr>
            <a:r>
              <a:rPr lang="en-US" sz="1800" b="1" dirty="0" smtClean="0">
                <a:solidFill>
                  <a:srgbClr val="072C62"/>
                </a:solidFill>
                <a:latin typeface="Arial"/>
                <a:cs typeface="Arial"/>
              </a:rPr>
              <a:t>REVISION:</a:t>
            </a:r>
          </a:p>
          <a:p>
            <a:pPr marL="0" indent="0">
              <a:lnSpc>
                <a:spcPct val="110000"/>
              </a:lnSpc>
              <a:buNone/>
            </a:pPr>
            <a:r>
              <a:rPr lang="en-US" sz="1800" dirty="0" smtClean="0">
                <a:solidFill>
                  <a:srgbClr val="072C62"/>
                </a:solidFill>
                <a:latin typeface="Arial"/>
                <a:cs typeface="Arial"/>
              </a:rPr>
              <a:t>In 2012, </a:t>
            </a:r>
            <a:r>
              <a:rPr lang="en-US" sz="1800" dirty="0" smtClean="0">
                <a:solidFill>
                  <a:srgbClr val="FF0000"/>
                </a:solidFill>
                <a:latin typeface="Arial"/>
                <a:cs typeface="Arial"/>
              </a:rPr>
              <a:t>66,000</a:t>
            </a:r>
            <a:r>
              <a:rPr lang="en-US" sz="1800" dirty="0" smtClean="0">
                <a:latin typeface="Arial"/>
                <a:cs typeface="Arial"/>
              </a:rPr>
              <a:t> </a:t>
            </a:r>
            <a:r>
              <a:rPr lang="en-US" sz="1800" dirty="0" smtClean="0">
                <a:solidFill>
                  <a:srgbClr val="072C62"/>
                </a:solidFill>
                <a:latin typeface="Arial"/>
                <a:cs typeface="Arial"/>
              </a:rPr>
              <a:t>person-years of staff time were spent on scientific research projects, an increase of </a:t>
            </a:r>
            <a:r>
              <a:rPr lang="en-US" sz="1800" dirty="0" smtClean="0">
                <a:solidFill>
                  <a:srgbClr val="FF0000"/>
                </a:solidFill>
                <a:latin typeface="Arial"/>
                <a:cs typeface="Arial"/>
              </a:rPr>
              <a:t>11% </a:t>
            </a:r>
            <a:r>
              <a:rPr lang="en-US" sz="1800" dirty="0" smtClean="0">
                <a:solidFill>
                  <a:srgbClr val="072C62"/>
                </a:solidFill>
                <a:latin typeface="Arial"/>
                <a:cs typeface="Arial"/>
              </a:rPr>
              <a:t>over the previous year.</a:t>
            </a:r>
          </a:p>
          <a:p>
            <a:pPr marL="0" indent="0">
              <a:lnSpc>
                <a:spcPct val="110000"/>
              </a:lnSpc>
              <a:buNone/>
            </a:pPr>
            <a:endParaRPr lang="en-US" sz="1800" dirty="0">
              <a:latin typeface="Arial"/>
              <a:cs typeface="Arial"/>
            </a:endParaRPr>
          </a:p>
          <a:p>
            <a:pPr marL="0" indent="0">
              <a:lnSpc>
                <a:spcPct val="110000"/>
              </a:lnSpc>
              <a:buNone/>
            </a:pPr>
            <a:r>
              <a:rPr lang="en-US" sz="1800" dirty="0" smtClean="0">
                <a:solidFill>
                  <a:srgbClr val="072C62"/>
                </a:solidFill>
                <a:latin typeface="Arial"/>
                <a:cs typeface="Arial"/>
              </a:rPr>
              <a:t>The figure 66,000 only has </a:t>
            </a:r>
            <a:r>
              <a:rPr lang="en-US" sz="1800" b="1" dirty="0" smtClean="0">
                <a:solidFill>
                  <a:srgbClr val="072C62"/>
                </a:solidFill>
                <a:latin typeface="Arial"/>
                <a:cs typeface="Arial"/>
              </a:rPr>
              <a:t>two significant figures</a:t>
            </a:r>
            <a:r>
              <a:rPr lang="en-US" sz="1800" dirty="0" smtClean="0">
                <a:solidFill>
                  <a:srgbClr val="072C62"/>
                </a:solidFill>
                <a:latin typeface="Arial"/>
                <a:cs typeface="Arial"/>
              </a:rPr>
              <a:t>. The increase can only have two significant figures, so the figure behind the decimal point should be dropped.</a:t>
            </a:r>
          </a:p>
          <a:p>
            <a:pPr marL="0" indent="0">
              <a:lnSpc>
                <a:spcPct val="110000"/>
              </a:lnSpc>
              <a:buNone/>
            </a:pPr>
            <a:endParaRPr lang="en-US" sz="1800" dirty="0">
              <a:solidFill>
                <a:srgbClr val="072C62"/>
              </a:solidFill>
              <a:latin typeface="Arial"/>
              <a:cs typeface="Arial"/>
            </a:endParaRPr>
          </a:p>
          <a:p>
            <a:pPr marL="0" indent="0">
              <a:buNone/>
            </a:pPr>
            <a:endParaRPr lang="en-US" sz="1800" dirty="0"/>
          </a:p>
          <a:p>
            <a:pPr marL="0" indent="0">
              <a:buNone/>
            </a:pPr>
            <a:endParaRPr lang="en-US" sz="2000" dirty="0" smtClean="0"/>
          </a:p>
        </p:txBody>
      </p:sp>
      <p:sp>
        <p:nvSpPr>
          <p:cNvPr id="4" name="Slide Number Placeholder 3"/>
          <p:cNvSpPr>
            <a:spLocks noGrp="1"/>
          </p:cNvSpPr>
          <p:nvPr>
            <p:ph type="sldNum" sz="quarter" idx="12"/>
          </p:nvPr>
        </p:nvSpPr>
        <p:spPr/>
        <p:txBody>
          <a:bodyPr/>
          <a:lstStyle/>
          <a:p>
            <a:fld id="{3EBE616F-279E-3646-8D0A-0FCACB4D929D}" type="slidenum">
              <a:rPr lang="en-US" smtClean="0"/>
              <a:t>54</a:t>
            </a:fld>
            <a:endParaRPr lang="en-US" dirty="0"/>
          </a:p>
        </p:txBody>
      </p:sp>
    </p:spTree>
    <p:extLst>
      <p:ext uri="{BB962C8B-B14F-4D97-AF65-F5344CB8AC3E}">
        <p14:creationId xmlns:p14="http://schemas.microsoft.com/office/powerpoint/2010/main" val="2557713436"/>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6260"/>
            <a:ext cx="8229600" cy="5769903"/>
          </a:xfrm>
          <a:ln w="12700" cmpd="sng">
            <a:solidFill>
              <a:schemeClr val="bg2">
                <a:lumMod val="50000"/>
              </a:schemeClr>
            </a:solidFill>
          </a:ln>
        </p:spPr>
        <p:txBody>
          <a:bodyPr>
            <a:normAutofit lnSpcReduction="10000"/>
          </a:bodyPr>
          <a:lstStyle/>
          <a:p>
            <a:pPr marL="0" indent="0">
              <a:lnSpc>
                <a:spcPct val="120000"/>
              </a:lnSpc>
              <a:buNone/>
            </a:pPr>
            <a:r>
              <a:rPr lang="en-US" sz="1800" b="1" dirty="0">
                <a:solidFill>
                  <a:srgbClr val="072C62"/>
                </a:solidFill>
                <a:latin typeface="Arial"/>
                <a:cs typeface="Arial"/>
              </a:rPr>
              <a:t>For nonscientific articles, limit the precision of data to what is easy to </a:t>
            </a:r>
            <a:r>
              <a:rPr lang="en-US" sz="1800" b="1" dirty="0" smtClean="0">
                <a:solidFill>
                  <a:srgbClr val="072C62"/>
                </a:solidFill>
                <a:latin typeface="Arial"/>
                <a:cs typeface="Arial"/>
              </a:rPr>
              <a:t>grasp:</a:t>
            </a:r>
          </a:p>
          <a:p>
            <a:pPr marL="0" indent="0">
              <a:lnSpc>
                <a:spcPct val="120000"/>
              </a:lnSpc>
              <a:buNone/>
            </a:pPr>
            <a:r>
              <a:rPr lang="en-US" sz="1800" b="1" dirty="0">
                <a:solidFill>
                  <a:srgbClr val="072C62"/>
                </a:solidFill>
                <a:latin typeface="Arial"/>
                <a:cs typeface="Arial"/>
              </a:rPr>
              <a:t>	</a:t>
            </a:r>
            <a:r>
              <a:rPr lang="en-US" sz="1800" dirty="0" smtClean="0">
                <a:solidFill>
                  <a:srgbClr val="072C62"/>
                </a:solidFill>
                <a:latin typeface="Arial"/>
                <a:cs typeface="Arial"/>
              </a:rPr>
              <a:t>Example: 39</a:t>
            </a:r>
            <a:r>
              <a:rPr lang="en-US" sz="1800" dirty="0">
                <a:solidFill>
                  <a:srgbClr val="072C62"/>
                </a:solidFill>
                <a:latin typeface="Arial"/>
                <a:cs typeface="Arial"/>
              </a:rPr>
              <a:t>% is easy to remember; 39.13% is not. </a:t>
            </a:r>
          </a:p>
          <a:p>
            <a:pPr marL="0" indent="0">
              <a:lnSpc>
                <a:spcPct val="120000"/>
              </a:lnSpc>
              <a:buNone/>
            </a:pPr>
            <a:endParaRPr lang="en-US" sz="1800" b="1" dirty="0">
              <a:solidFill>
                <a:srgbClr val="072C62"/>
              </a:solidFill>
              <a:latin typeface="Arial"/>
              <a:cs typeface="Arial"/>
            </a:endParaRPr>
          </a:p>
          <a:p>
            <a:pPr marL="0" indent="0">
              <a:lnSpc>
                <a:spcPct val="120000"/>
              </a:lnSpc>
              <a:buNone/>
            </a:pPr>
            <a:r>
              <a:rPr lang="en-US" sz="1800" b="1" dirty="0" smtClean="0">
                <a:solidFill>
                  <a:srgbClr val="072C62"/>
                </a:solidFill>
                <a:latin typeface="Arial"/>
                <a:cs typeface="Arial"/>
              </a:rPr>
              <a:t>Present data correctly:</a:t>
            </a:r>
          </a:p>
          <a:p>
            <a:pPr marL="0" indent="0">
              <a:lnSpc>
                <a:spcPct val="120000"/>
              </a:lnSpc>
              <a:buNone/>
            </a:pPr>
            <a:r>
              <a:rPr lang="en-US" sz="1800" dirty="0" smtClean="0">
                <a:solidFill>
                  <a:srgbClr val="072C62"/>
                </a:solidFill>
                <a:latin typeface="Arial"/>
                <a:cs typeface="Arial"/>
              </a:rPr>
              <a:t>	Example: “person-visits” cannot modify staff</a:t>
            </a:r>
          </a:p>
          <a:p>
            <a:pPr marL="0" indent="0">
              <a:lnSpc>
                <a:spcPct val="120000"/>
              </a:lnSpc>
              <a:buNone/>
            </a:pPr>
            <a:endParaRPr lang="en-US" sz="1800" dirty="0">
              <a:latin typeface="Arial"/>
              <a:cs typeface="Arial"/>
            </a:endParaRPr>
          </a:p>
          <a:p>
            <a:pPr marL="0" indent="0">
              <a:lnSpc>
                <a:spcPct val="120000"/>
              </a:lnSpc>
              <a:buNone/>
            </a:pPr>
            <a:r>
              <a:rPr lang="en-US" sz="1800" b="1" dirty="0" smtClean="0">
                <a:solidFill>
                  <a:srgbClr val="072C62"/>
                </a:solidFill>
                <a:latin typeface="Arial"/>
                <a:cs typeface="Arial"/>
              </a:rPr>
              <a:t>ORIGINAL:</a:t>
            </a:r>
          </a:p>
          <a:p>
            <a:pPr marL="0" indent="0">
              <a:lnSpc>
                <a:spcPct val="120000"/>
              </a:lnSpc>
              <a:buNone/>
            </a:pPr>
            <a:r>
              <a:rPr lang="en-US" sz="1800" dirty="0" smtClean="0">
                <a:solidFill>
                  <a:srgbClr val="072C62"/>
                </a:solidFill>
                <a:latin typeface="Arial"/>
                <a:cs typeface="Arial"/>
              </a:rPr>
              <a:t>More </a:t>
            </a:r>
            <a:r>
              <a:rPr lang="en-US" sz="1800" dirty="0">
                <a:solidFill>
                  <a:srgbClr val="072C62"/>
                </a:solidFill>
                <a:latin typeface="Arial"/>
                <a:cs typeface="Arial"/>
              </a:rPr>
              <a:t>than </a:t>
            </a:r>
            <a:r>
              <a:rPr lang="en-US" sz="1800" dirty="0">
                <a:solidFill>
                  <a:srgbClr val="FF0000"/>
                </a:solidFill>
                <a:latin typeface="Arial"/>
                <a:cs typeface="Arial"/>
              </a:rPr>
              <a:t>300 person-time staff of IOP </a:t>
            </a:r>
            <a:r>
              <a:rPr lang="en-US" sz="1800" dirty="0">
                <a:solidFill>
                  <a:srgbClr val="072C62"/>
                </a:solidFill>
                <a:latin typeface="Arial"/>
                <a:cs typeface="Arial"/>
              </a:rPr>
              <a:t>go abroad for academic exchange, and </a:t>
            </a:r>
            <a:r>
              <a:rPr lang="en-US" sz="1800" dirty="0" smtClean="0">
                <a:solidFill>
                  <a:srgbClr val="072C62"/>
                </a:solidFill>
                <a:latin typeface="Arial"/>
                <a:cs typeface="Arial"/>
              </a:rPr>
              <a:t>more </a:t>
            </a:r>
            <a:r>
              <a:rPr lang="en-US" sz="1800" dirty="0">
                <a:solidFill>
                  <a:srgbClr val="072C62"/>
                </a:solidFill>
                <a:latin typeface="Arial"/>
                <a:cs typeface="Arial"/>
              </a:rPr>
              <a:t>than</a:t>
            </a:r>
            <a:r>
              <a:rPr lang="en-US" sz="1800" dirty="0">
                <a:latin typeface="Arial"/>
                <a:cs typeface="Arial"/>
              </a:rPr>
              <a:t> </a:t>
            </a:r>
            <a:r>
              <a:rPr lang="en-US" sz="1800" dirty="0">
                <a:solidFill>
                  <a:srgbClr val="FF0000"/>
                </a:solidFill>
                <a:latin typeface="Arial"/>
                <a:cs typeface="Arial"/>
              </a:rPr>
              <a:t>400 person-time foreign experts </a:t>
            </a:r>
            <a:r>
              <a:rPr lang="en-US" sz="1800" dirty="0">
                <a:solidFill>
                  <a:srgbClr val="072C62"/>
                </a:solidFill>
                <a:latin typeface="Arial"/>
                <a:cs typeface="Arial"/>
              </a:rPr>
              <a:t>and scholars from about 30 countries visit IOP every </a:t>
            </a:r>
            <a:r>
              <a:rPr lang="en-US" sz="1800" dirty="0" smtClean="0">
                <a:solidFill>
                  <a:srgbClr val="072C62"/>
                </a:solidFill>
                <a:latin typeface="Arial"/>
                <a:cs typeface="Arial"/>
              </a:rPr>
              <a:t>year. </a:t>
            </a:r>
          </a:p>
          <a:p>
            <a:pPr marL="0" indent="0">
              <a:lnSpc>
                <a:spcPct val="120000"/>
              </a:lnSpc>
              <a:buNone/>
            </a:pPr>
            <a:endParaRPr lang="en-US" sz="1800" dirty="0">
              <a:latin typeface="Arial"/>
              <a:cs typeface="Arial"/>
            </a:endParaRPr>
          </a:p>
          <a:p>
            <a:pPr marL="0" indent="0">
              <a:lnSpc>
                <a:spcPct val="120000"/>
              </a:lnSpc>
              <a:buNone/>
            </a:pPr>
            <a:r>
              <a:rPr lang="en-US" sz="1800" b="1" dirty="0" smtClean="0">
                <a:solidFill>
                  <a:srgbClr val="072C62"/>
                </a:solidFill>
                <a:latin typeface="Arial"/>
                <a:cs typeface="Arial"/>
              </a:rPr>
              <a:t>REVISION:</a:t>
            </a:r>
          </a:p>
          <a:p>
            <a:pPr marL="0" indent="0">
              <a:lnSpc>
                <a:spcPct val="120000"/>
              </a:lnSpc>
              <a:buNone/>
            </a:pPr>
            <a:r>
              <a:rPr lang="en-US" sz="1800" dirty="0" smtClean="0">
                <a:solidFill>
                  <a:srgbClr val="072C62"/>
                </a:solidFill>
                <a:latin typeface="Arial"/>
                <a:cs typeface="Arial"/>
              </a:rPr>
              <a:t>IOP staff members make 300 person-visits abroad on average per year. In addition, </a:t>
            </a:r>
            <a:r>
              <a:rPr lang="en-US" sz="1800" dirty="0">
                <a:solidFill>
                  <a:srgbClr val="072C62"/>
                </a:solidFill>
                <a:latin typeface="Arial"/>
                <a:cs typeface="Arial"/>
              </a:rPr>
              <a:t>foreign experts and scholars from about 30 countries </a:t>
            </a:r>
            <a:r>
              <a:rPr lang="en-US" sz="1800" dirty="0" smtClean="0">
                <a:solidFill>
                  <a:srgbClr val="072C62"/>
                </a:solidFill>
                <a:latin typeface="Arial"/>
                <a:cs typeface="Arial"/>
              </a:rPr>
              <a:t>make an average of 400 person-visits to IOP each year.</a:t>
            </a:r>
            <a:endParaRPr lang="en-US" sz="1800" dirty="0">
              <a:solidFill>
                <a:srgbClr val="072C62"/>
              </a:solidFill>
              <a:latin typeface="Arial"/>
              <a:cs typeface="Arial"/>
            </a:endParaRPr>
          </a:p>
        </p:txBody>
      </p:sp>
      <p:sp>
        <p:nvSpPr>
          <p:cNvPr id="2" name="Slide Number Placeholder 1"/>
          <p:cNvSpPr>
            <a:spLocks noGrp="1"/>
          </p:cNvSpPr>
          <p:nvPr>
            <p:ph type="sldNum" sz="quarter" idx="12"/>
          </p:nvPr>
        </p:nvSpPr>
        <p:spPr/>
        <p:txBody>
          <a:bodyPr/>
          <a:lstStyle/>
          <a:p>
            <a:fld id="{3EBE616F-279E-3646-8D0A-0FCACB4D929D}" type="slidenum">
              <a:rPr lang="en-US" smtClean="0"/>
              <a:t>55</a:t>
            </a:fld>
            <a:endParaRPr lang="en-US" dirty="0"/>
          </a:p>
        </p:txBody>
      </p:sp>
    </p:spTree>
    <p:extLst>
      <p:ext uri="{BB962C8B-B14F-4D97-AF65-F5344CB8AC3E}">
        <p14:creationId xmlns:p14="http://schemas.microsoft.com/office/powerpoint/2010/main" val="1475610475"/>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Paragraph Construction</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lnSpcReduction="10000"/>
          </a:bodyPr>
          <a:lstStyle/>
          <a:p>
            <a:pPr>
              <a:lnSpc>
                <a:spcPct val="130000"/>
              </a:lnSpc>
            </a:pPr>
            <a:r>
              <a:rPr lang="en-US" sz="1800" b="1" dirty="0" smtClean="0">
                <a:solidFill>
                  <a:srgbClr val="072C62"/>
                </a:solidFill>
                <a:latin typeface="Arial"/>
                <a:cs typeface="Arial"/>
              </a:rPr>
              <a:t>Topic sentence </a:t>
            </a:r>
            <a:r>
              <a:rPr lang="en-US" sz="1800" dirty="0" smtClean="0">
                <a:solidFill>
                  <a:srgbClr val="072C62"/>
                </a:solidFill>
                <a:latin typeface="Arial"/>
                <a:cs typeface="Arial"/>
              </a:rPr>
              <a:t>(usually first sentence) should </a:t>
            </a:r>
            <a:r>
              <a:rPr lang="en-US" sz="1800" b="1" dirty="0" smtClean="0">
                <a:solidFill>
                  <a:srgbClr val="072C62"/>
                </a:solidFill>
                <a:latin typeface="Arial"/>
                <a:cs typeface="Arial"/>
              </a:rPr>
              <a:t>make clear what paragraph is about</a:t>
            </a:r>
          </a:p>
          <a:p>
            <a:pPr>
              <a:lnSpc>
                <a:spcPct val="130000"/>
              </a:lnSpc>
            </a:pPr>
            <a:r>
              <a:rPr lang="en-US" sz="1800" b="1" dirty="0" smtClean="0">
                <a:solidFill>
                  <a:srgbClr val="072C62"/>
                </a:solidFill>
                <a:latin typeface="Arial"/>
                <a:cs typeface="Arial"/>
              </a:rPr>
              <a:t>Sentences</a:t>
            </a:r>
            <a:r>
              <a:rPr lang="en-US" sz="1800" dirty="0" smtClean="0">
                <a:solidFill>
                  <a:srgbClr val="072C62"/>
                </a:solidFill>
                <a:latin typeface="Arial"/>
                <a:cs typeface="Arial"/>
              </a:rPr>
              <a:t> within a paragraph </a:t>
            </a:r>
            <a:r>
              <a:rPr lang="en-US" sz="1800" b="1" dirty="0" smtClean="0">
                <a:solidFill>
                  <a:srgbClr val="072C62"/>
                </a:solidFill>
                <a:latin typeface="Arial"/>
                <a:cs typeface="Arial"/>
              </a:rPr>
              <a:t>should “flow musically,” </a:t>
            </a:r>
            <a:r>
              <a:rPr lang="en-US" sz="1800" dirty="0" smtClean="0">
                <a:solidFill>
                  <a:srgbClr val="072C62"/>
                </a:solidFill>
                <a:latin typeface="Arial"/>
                <a:cs typeface="Arial"/>
              </a:rPr>
              <a:t>with variation in sentence length, structure, and punctuation</a:t>
            </a:r>
          </a:p>
          <a:p>
            <a:pPr>
              <a:lnSpc>
                <a:spcPct val="130000"/>
              </a:lnSpc>
            </a:pPr>
            <a:r>
              <a:rPr lang="en-US" sz="1800" b="1" dirty="0" smtClean="0">
                <a:solidFill>
                  <a:srgbClr val="072C62"/>
                </a:solidFill>
                <a:latin typeface="Arial"/>
                <a:cs typeface="Arial"/>
              </a:rPr>
              <a:t>Occasionally use subordinate clauses</a:t>
            </a:r>
            <a:r>
              <a:rPr lang="en-US" sz="1800" dirty="0" smtClean="0">
                <a:solidFill>
                  <a:srgbClr val="072C62"/>
                </a:solidFill>
                <a:latin typeface="Arial"/>
                <a:cs typeface="Arial"/>
              </a:rPr>
              <a:t>, including at the beginning of sentences</a:t>
            </a:r>
          </a:p>
          <a:p>
            <a:pPr>
              <a:lnSpc>
                <a:spcPct val="130000"/>
              </a:lnSpc>
            </a:pPr>
            <a:r>
              <a:rPr lang="en-US" sz="1800" b="1" dirty="0" smtClean="0">
                <a:solidFill>
                  <a:srgbClr val="072C62"/>
                </a:solidFill>
                <a:latin typeface="Arial"/>
                <a:cs typeface="Arial"/>
              </a:rPr>
              <a:t>Sentence length should vary</a:t>
            </a:r>
            <a:r>
              <a:rPr lang="en-US" sz="1800" dirty="0" smtClean="0">
                <a:solidFill>
                  <a:srgbClr val="072C62"/>
                </a:solidFill>
                <a:latin typeface="Arial"/>
                <a:cs typeface="Arial"/>
              </a:rPr>
              <a:t>, although no sentence should be too long; short sentences can have dramatic effect</a:t>
            </a:r>
          </a:p>
          <a:p>
            <a:pPr>
              <a:lnSpc>
                <a:spcPct val="130000"/>
              </a:lnSpc>
            </a:pPr>
            <a:r>
              <a:rPr lang="en-US" sz="1800" dirty="0" smtClean="0">
                <a:solidFill>
                  <a:srgbClr val="072C62"/>
                </a:solidFill>
                <a:latin typeface="Arial"/>
                <a:cs typeface="Arial"/>
              </a:rPr>
              <a:t>Some </a:t>
            </a:r>
            <a:r>
              <a:rPr lang="en-US" sz="1800" b="1" dirty="0" smtClean="0">
                <a:solidFill>
                  <a:srgbClr val="072C62"/>
                </a:solidFill>
                <a:latin typeface="Arial"/>
                <a:cs typeface="Arial"/>
              </a:rPr>
              <a:t>variation in punctuation </a:t>
            </a:r>
            <a:r>
              <a:rPr lang="en-US" sz="1800" dirty="0" smtClean="0">
                <a:solidFill>
                  <a:srgbClr val="072C62"/>
                </a:solidFill>
                <a:latin typeface="Arial"/>
                <a:cs typeface="Arial"/>
              </a:rPr>
              <a:t>(e.g., use of dashes) is okay; don’t overdo</a:t>
            </a:r>
          </a:p>
          <a:p>
            <a:pPr>
              <a:lnSpc>
                <a:spcPct val="130000"/>
              </a:lnSpc>
            </a:pPr>
            <a:r>
              <a:rPr lang="en-US" sz="1800" b="1" dirty="0" smtClean="0">
                <a:solidFill>
                  <a:srgbClr val="072C62"/>
                </a:solidFill>
                <a:latin typeface="Arial"/>
                <a:cs typeface="Arial"/>
              </a:rPr>
              <a:t>Lists</a:t>
            </a:r>
            <a:r>
              <a:rPr lang="en-US" sz="1800" dirty="0" smtClean="0">
                <a:solidFill>
                  <a:srgbClr val="072C62"/>
                </a:solidFill>
                <a:latin typeface="Arial"/>
                <a:cs typeface="Arial"/>
              </a:rPr>
              <a:t> may be used to a limited degree; items within list should use </a:t>
            </a:r>
            <a:r>
              <a:rPr lang="en-US" sz="1800" b="1" dirty="0" smtClean="0">
                <a:solidFill>
                  <a:srgbClr val="072C62"/>
                </a:solidFill>
                <a:latin typeface="Arial"/>
                <a:cs typeface="Arial"/>
              </a:rPr>
              <a:t>parallel structure</a:t>
            </a:r>
          </a:p>
          <a:p>
            <a:pPr>
              <a:lnSpc>
                <a:spcPct val="130000"/>
              </a:lnSpc>
            </a:pPr>
            <a:r>
              <a:rPr lang="en-US" sz="1800" dirty="0" smtClean="0">
                <a:solidFill>
                  <a:srgbClr val="072C62"/>
                </a:solidFill>
                <a:latin typeface="Arial"/>
                <a:cs typeface="Arial"/>
              </a:rPr>
              <a:t>Use </a:t>
            </a:r>
            <a:r>
              <a:rPr lang="en-US" sz="1800" b="1" dirty="0" smtClean="0">
                <a:solidFill>
                  <a:srgbClr val="072C62"/>
                </a:solidFill>
                <a:latin typeface="Arial"/>
                <a:cs typeface="Arial"/>
              </a:rPr>
              <a:t>transition words and phrases </a:t>
            </a:r>
            <a:r>
              <a:rPr lang="en-US" sz="1800" dirty="0" smtClean="0">
                <a:solidFill>
                  <a:srgbClr val="072C62"/>
                </a:solidFill>
                <a:latin typeface="Arial"/>
                <a:cs typeface="Arial"/>
              </a:rPr>
              <a:t>to link sentences (e.g., “in addition,” “furthermore,” “all in all,” etc.)</a:t>
            </a: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56</a:t>
            </a:fld>
            <a:endParaRPr lang="en-US" dirty="0"/>
          </a:p>
        </p:txBody>
      </p:sp>
    </p:spTree>
    <p:extLst>
      <p:ext uri="{BB962C8B-B14F-4D97-AF65-F5344CB8AC3E}">
        <p14:creationId xmlns:p14="http://schemas.microsoft.com/office/powerpoint/2010/main" val="97751277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Revising a Bad Paragraph</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788134"/>
            <a:ext cx="8229600" cy="4872374"/>
          </a:xfrm>
          <a:ln w="12700" cmpd="sng">
            <a:solidFill>
              <a:schemeClr val="bg2">
                <a:lumMod val="50000"/>
              </a:schemeClr>
            </a:solidFill>
          </a:ln>
        </p:spPr>
        <p:txBody>
          <a:bodyPr>
            <a:normAutofit fontScale="62500" lnSpcReduction="20000"/>
          </a:bodyPr>
          <a:lstStyle/>
          <a:p>
            <a:pPr marL="0" indent="0">
              <a:lnSpc>
                <a:spcPct val="120000"/>
              </a:lnSpc>
              <a:buNone/>
            </a:pPr>
            <a:r>
              <a:rPr lang="en-US" sz="2900" b="1" dirty="0" smtClean="0">
                <a:solidFill>
                  <a:srgbClr val="072C62"/>
                </a:solidFill>
                <a:latin typeface="Arial"/>
                <a:cs typeface="Arial"/>
              </a:rPr>
              <a:t>ORIGINAL:</a:t>
            </a:r>
          </a:p>
          <a:p>
            <a:pPr marL="0" indent="0">
              <a:lnSpc>
                <a:spcPct val="120000"/>
              </a:lnSpc>
              <a:buNone/>
            </a:pPr>
            <a:r>
              <a:rPr lang="en-US" sz="2900" dirty="0" smtClean="0">
                <a:solidFill>
                  <a:srgbClr val="072C62"/>
                </a:solidFill>
                <a:latin typeface="Arial"/>
                <a:cs typeface="Arial"/>
              </a:rPr>
              <a:t>	</a:t>
            </a:r>
            <a:r>
              <a:rPr lang="en-US" sz="2900" dirty="0" smtClean="0">
                <a:solidFill>
                  <a:srgbClr val="FF0000"/>
                </a:solidFill>
                <a:latin typeface="Arial"/>
                <a:cs typeface="Arial"/>
              </a:rPr>
              <a:t>(1) </a:t>
            </a:r>
            <a:r>
              <a:rPr lang="en-US" sz="2900" dirty="0" smtClean="0">
                <a:solidFill>
                  <a:srgbClr val="072C62"/>
                </a:solidFill>
                <a:latin typeface="Arial"/>
                <a:cs typeface="Arial"/>
              </a:rPr>
              <a:t>CAS </a:t>
            </a:r>
            <a:r>
              <a:rPr lang="en-US" sz="2900" dirty="0">
                <a:solidFill>
                  <a:srgbClr val="072C62"/>
                </a:solidFill>
                <a:latin typeface="Arial"/>
                <a:cs typeface="Arial"/>
              </a:rPr>
              <a:t>convened a symposium along with the State Forestry Administration and the Chinese Academy of Agricultural Sciences, and signed a Framework Agreement on Research and Cooperation in Positioning Observation of Ecological System with the State Forestry Administration and an Alliance Agreement on Observation Research Network of Chinese Agricultural Ecosystem with the Chinese Academy of Agricultural Sciences. </a:t>
            </a:r>
            <a:r>
              <a:rPr lang="en-US" sz="2900" dirty="0" smtClean="0">
                <a:solidFill>
                  <a:srgbClr val="FF0000"/>
                </a:solidFill>
                <a:latin typeface="Arial"/>
                <a:cs typeface="Arial"/>
              </a:rPr>
              <a:t>(2) </a:t>
            </a:r>
            <a:r>
              <a:rPr lang="en-US" sz="2900" dirty="0" smtClean="0">
                <a:solidFill>
                  <a:srgbClr val="072C62"/>
                </a:solidFill>
                <a:latin typeface="Arial"/>
                <a:cs typeface="Arial"/>
              </a:rPr>
              <a:t>On </a:t>
            </a:r>
            <a:r>
              <a:rPr lang="en-US" sz="2900" dirty="0">
                <a:solidFill>
                  <a:srgbClr val="072C62"/>
                </a:solidFill>
                <a:latin typeface="Arial"/>
                <a:cs typeface="Arial"/>
              </a:rPr>
              <a:t>this basis</a:t>
            </a:r>
            <a:r>
              <a:rPr lang="en-US" sz="2900" dirty="0">
                <a:solidFill>
                  <a:srgbClr val="FF0000"/>
                </a:solidFill>
                <a:latin typeface="Arial"/>
                <a:cs typeface="Arial"/>
              </a:rPr>
              <a:t>, the </a:t>
            </a:r>
            <a:r>
              <a:rPr lang="en-US" sz="2900" i="1" dirty="0">
                <a:solidFill>
                  <a:srgbClr val="FF0000"/>
                </a:solidFill>
                <a:latin typeface="Arial"/>
                <a:cs typeface="Arial"/>
              </a:rPr>
              <a:t>Implementation Plan for Allied Construction of Field Stations </a:t>
            </a:r>
            <a:r>
              <a:rPr lang="en-US" sz="2900" dirty="0">
                <a:solidFill>
                  <a:srgbClr val="FF0000"/>
                </a:solidFill>
                <a:latin typeface="Arial"/>
                <a:cs typeface="Arial"/>
              </a:rPr>
              <a:t>was schemed, </a:t>
            </a:r>
            <a:r>
              <a:rPr lang="en-US" sz="2900" dirty="0">
                <a:solidFill>
                  <a:srgbClr val="072C62"/>
                </a:solidFill>
                <a:latin typeface="Arial"/>
                <a:cs typeface="Arial"/>
              </a:rPr>
              <a:t>preliminary including five field station alliances for observation and research on forest ecosystem, desert-grassland ecosystem, wetland ecosystem, farmland ecosystem, and earth surface process in alpine regions and environmental monitoring, with the State Forestry Administration, CAS, Tibet Autonomous Region, China Meteorological Bureau, China Agricultural University and Wuhan University as well as CAS related field stations as alliance members. </a:t>
            </a:r>
            <a:r>
              <a:rPr lang="en-US" sz="2900" dirty="0" smtClean="0">
                <a:solidFill>
                  <a:srgbClr val="FF0000"/>
                </a:solidFill>
                <a:latin typeface="Arial"/>
                <a:cs typeface="Arial"/>
              </a:rPr>
              <a:t>(3) </a:t>
            </a:r>
            <a:r>
              <a:rPr lang="en-US" sz="2900" dirty="0" smtClean="0">
                <a:solidFill>
                  <a:srgbClr val="072C62"/>
                </a:solidFill>
                <a:latin typeface="Arial"/>
                <a:cs typeface="Arial"/>
              </a:rPr>
              <a:t>Under </a:t>
            </a:r>
            <a:r>
              <a:rPr lang="en-US" sz="2900" dirty="0">
                <a:solidFill>
                  <a:srgbClr val="072C62"/>
                </a:solidFill>
                <a:latin typeface="Arial"/>
                <a:cs typeface="Arial"/>
              </a:rPr>
              <a:t>the planning and guidance of the alliances, observation could be standardized; data could be shared and joint research could be carried out. </a:t>
            </a:r>
            <a:r>
              <a:rPr lang="en-US" sz="2900" dirty="0" smtClean="0">
                <a:solidFill>
                  <a:srgbClr val="FF0000"/>
                </a:solidFill>
                <a:latin typeface="Arial"/>
                <a:cs typeface="Arial"/>
              </a:rPr>
              <a:t>(Three sentences, 150 words; needs improvement)</a:t>
            </a:r>
            <a:endParaRPr lang="en-US" sz="2900" dirty="0">
              <a:solidFill>
                <a:srgbClr val="FF0000"/>
              </a:solidFill>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57</a:t>
            </a:fld>
            <a:endParaRPr lang="en-US" dirty="0"/>
          </a:p>
        </p:txBody>
      </p:sp>
    </p:spTree>
    <p:extLst>
      <p:ext uri="{BB962C8B-B14F-4D97-AF65-F5344CB8AC3E}">
        <p14:creationId xmlns:p14="http://schemas.microsoft.com/office/powerpoint/2010/main" val="184051669"/>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6260"/>
            <a:ext cx="8229600" cy="5886030"/>
          </a:xfrm>
          <a:ln w="12700" cmpd="sng">
            <a:solidFill>
              <a:schemeClr val="bg2">
                <a:lumMod val="50000"/>
              </a:schemeClr>
            </a:solidFill>
          </a:ln>
        </p:spPr>
        <p:txBody>
          <a:bodyPr>
            <a:normAutofit fontScale="85000" lnSpcReduction="10000"/>
          </a:bodyPr>
          <a:lstStyle/>
          <a:p>
            <a:pPr marL="0" indent="0">
              <a:buNone/>
            </a:pPr>
            <a:r>
              <a:rPr lang="en-US" sz="2600" b="1" dirty="0" smtClean="0">
                <a:solidFill>
                  <a:srgbClr val="072C62"/>
                </a:solidFill>
                <a:latin typeface="Arial"/>
                <a:cs typeface="Arial"/>
              </a:rPr>
              <a:t>REVISION:</a:t>
            </a:r>
            <a:r>
              <a:rPr lang="en-US" sz="2600" dirty="0" smtClean="0">
                <a:solidFill>
                  <a:srgbClr val="072C62"/>
                </a:solidFill>
                <a:latin typeface="Arial"/>
                <a:cs typeface="Arial"/>
              </a:rPr>
              <a:t>	</a:t>
            </a:r>
          </a:p>
          <a:p>
            <a:pPr marL="0" indent="0">
              <a:lnSpc>
                <a:spcPct val="130000"/>
              </a:lnSpc>
              <a:buNone/>
            </a:pPr>
            <a:r>
              <a:rPr lang="en-US" sz="2600" dirty="0">
                <a:solidFill>
                  <a:srgbClr val="072C62"/>
                </a:solidFill>
                <a:latin typeface="Arial"/>
                <a:cs typeface="Arial"/>
              </a:rPr>
              <a:t>	</a:t>
            </a:r>
            <a:r>
              <a:rPr lang="en-US" sz="2600" dirty="0" smtClean="0">
                <a:solidFill>
                  <a:srgbClr val="072C62"/>
                </a:solidFill>
                <a:latin typeface="Arial"/>
                <a:cs typeface="Arial"/>
              </a:rPr>
              <a:t>In </a:t>
            </a:r>
            <a:r>
              <a:rPr lang="en-US" sz="2600" dirty="0">
                <a:solidFill>
                  <a:srgbClr val="072C62"/>
                </a:solidFill>
                <a:latin typeface="Arial"/>
                <a:cs typeface="Arial"/>
              </a:rPr>
              <a:t>2012, CAS formed an alliance with numerous governmental agencies to cooperate on ecological observation and research. </a:t>
            </a:r>
            <a:r>
              <a:rPr lang="en-US" sz="2600" dirty="0" smtClean="0">
                <a:solidFill>
                  <a:srgbClr val="FF0000"/>
                </a:solidFill>
                <a:latin typeface="Arial"/>
                <a:cs typeface="Arial"/>
              </a:rPr>
              <a:t>(clear topic sentence) </a:t>
            </a:r>
            <a:r>
              <a:rPr lang="en-US" sz="2600" dirty="0" smtClean="0">
                <a:solidFill>
                  <a:srgbClr val="072C62"/>
                </a:solidFill>
                <a:latin typeface="Arial"/>
                <a:cs typeface="Arial"/>
              </a:rPr>
              <a:t>Alliance </a:t>
            </a:r>
            <a:r>
              <a:rPr lang="en-US" sz="2600" dirty="0">
                <a:solidFill>
                  <a:srgbClr val="072C62"/>
                </a:solidFill>
                <a:latin typeface="Arial"/>
                <a:cs typeface="Arial"/>
              </a:rPr>
              <a:t>members include the State Forestry Administration, CAS, the Tibet Autonomous Region, the Chinese Academy of Agricultural Sciences, the China Meteorological Bureau, China Agricultural University, and Wuhan University. The alliance made a preliminary plan to set up five field stations to conduct environmental monitoring of alpine, forest, desert-grassland, wetland, and farmland ecosystems, respectively. Alliance members plan to standardize observations, share data, and conduct joint research. </a:t>
            </a:r>
            <a:r>
              <a:rPr lang="en-US" sz="2600" dirty="0" smtClean="0">
                <a:solidFill>
                  <a:srgbClr val="FF0000"/>
                </a:solidFill>
                <a:latin typeface="Arial"/>
                <a:cs typeface="Arial"/>
              </a:rPr>
              <a:t>(Three sentences, 82 </a:t>
            </a:r>
            <a:r>
              <a:rPr lang="en-US" sz="2600" dirty="0">
                <a:solidFill>
                  <a:srgbClr val="FF0000"/>
                </a:solidFill>
                <a:latin typeface="Arial"/>
                <a:cs typeface="Arial"/>
              </a:rPr>
              <a:t>words – 45 percent reduction in word </a:t>
            </a:r>
            <a:r>
              <a:rPr lang="en-US" sz="2600" dirty="0" smtClean="0">
                <a:solidFill>
                  <a:srgbClr val="FF0000"/>
                </a:solidFill>
                <a:latin typeface="Arial"/>
                <a:cs typeface="Arial"/>
              </a:rPr>
              <a:t>count; much more effective)</a:t>
            </a:r>
            <a:endParaRPr lang="en-US" sz="2600" dirty="0">
              <a:solidFill>
                <a:srgbClr val="FF0000"/>
              </a:solidFill>
              <a:latin typeface="Arial"/>
              <a:cs typeface="Arial"/>
            </a:endParaRPr>
          </a:p>
          <a:p>
            <a:pPr marL="0" indent="0">
              <a:buNone/>
            </a:pPr>
            <a:endParaRPr lang="en-US" dirty="0"/>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58</a:t>
            </a:fld>
            <a:endParaRPr lang="en-US" dirty="0"/>
          </a:p>
        </p:txBody>
      </p:sp>
    </p:spTree>
    <p:extLst>
      <p:ext uri="{BB962C8B-B14F-4D97-AF65-F5344CB8AC3E}">
        <p14:creationId xmlns:p14="http://schemas.microsoft.com/office/powerpoint/2010/main" val="1808506134"/>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81380"/>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An Effective Paragraph</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564446"/>
            <a:ext cx="8229600" cy="5142532"/>
          </a:xfrm>
          <a:ln w="12700" cmpd="sng">
            <a:solidFill>
              <a:schemeClr val="bg2">
                <a:lumMod val="50000"/>
              </a:schemeClr>
            </a:solidFill>
          </a:ln>
        </p:spPr>
        <p:txBody>
          <a:bodyPr>
            <a:normAutofit/>
          </a:bodyPr>
          <a:lstStyle/>
          <a:p>
            <a:pPr marL="0" indent="0">
              <a:lnSpc>
                <a:spcPct val="110000"/>
              </a:lnSpc>
              <a:buNone/>
            </a:pPr>
            <a:r>
              <a:rPr lang="en-US" dirty="0"/>
              <a:t>	</a:t>
            </a:r>
            <a:r>
              <a:rPr lang="en-US" sz="2200" dirty="0" smtClean="0">
                <a:solidFill>
                  <a:srgbClr val="072C62"/>
                </a:solidFill>
                <a:latin typeface="Arial"/>
                <a:cs typeface="Arial"/>
              </a:rPr>
              <a:t>Cultivating </a:t>
            </a:r>
            <a:r>
              <a:rPr lang="en-US" sz="2200" dirty="0">
                <a:solidFill>
                  <a:srgbClr val="072C62"/>
                </a:solidFill>
                <a:latin typeface="Arial"/>
                <a:cs typeface="Arial"/>
              </a:rPr>
              <a:t>young scientific </a:t>
            </a:r>
            <a:r>
              <a:rPr lang="en-US" sz="2200" dirty="0" smtClean="0">
                <a:solidFill>
                  <a:srgbClr val="072C62"/>
                </a:solidFill>
                <a:latin typeface="Arial"/>
                <a:cs typeface="Arial"/>
              </a:rPr>
              <a:t>talent is </a:t>
            </a:r>
            <a:r>
              <a:rPr lang="en-US" sz="2200" dirty="0">
                <a:solidFill>
                  <a:srgbClr val="072C62"/>
                </a:solidFill>
                <a:latin typeface="Arial"/>
                <a:cs typeface="Arial"/>
              </a:rPr>
              <a:t>at the heart of CAS’s mission</a:t>
            </a:r>
            <a:r>
              <a:rPr lang="en-US" sz="2200" dirty="0" smtClean="0">
                <a:solidFill>
                  <a:srgbClr val="072C62"/>
                </a:solidFill>
                <a:latin typeface="Arial"/>
                <a:cs typeface="Arial"/>
              </a:rPr>
              <a:t>. </a:t>
            </a:r>
            <a:r>
              <a:rPr lang="en-US" sz="2200" dirty="0" smtClean="0">
                <a:solidFill>
                  <a:srgbClr val="FF0000"/>
                </a:solidFill>
                <a:latin typeface="Arial"/>
                <a:cs typeface="Arial"/>
              </a:rPr>
              <a:t>(short, powerful beginning; clear topic sentence)</a:t>
            </a:r>
            <a:r>
              <a:rPr lang="en-US" sz="2200" dirty="0" smtClean="0">
                <a:latin typeface="Arial"/>
                <a:cs typeface="Arial"/>
              </a:rPr>
              <a:t> </a:t>
            </a:r>
            <a:r>
              <a:rPr lang="en-US" sz="2200" dirty="0" smtClean="0">
                <a:solidFill>
                  <a:srgbClr val="072C62"/>
                </a:solidFill>
                <a:latin typeface="Arial"/>
                <a:cs typeface="Arial"/>
              </a:rPr>
              <a:t>In 2012</a:t>
            </a:r>
            <a:r>
              <a:rPr lang="en-US" sz="2200" dirty="0">
                <a:solidFill>
                  <a:srgbClr val="072C62"/>
                </a:solidFill>
                <a:latin typeface="Arial"/>
                <a:cs typeface="Arial"/>
              </a:rPr>
              <a:t>, CAS strengthened support </a:t>
            </a:r>
            <a:r>
              <a:rPr lang="en-US" sz="2200" dirty="0" smtClean="0">
                <a:solidFill>
                  <a:srgbClr val="072C62"/>
                </a:solidFill>
                <a:latin typeface="Arial"/>
                <a:cs typeface="Arial"/>
              </a:rPr>
              <a:t>for the </a:t>
            </a:r>
            <a:r>
              <a:rPr lang="en-US" sz="2200" dirty="0">
                <a:solidFill>
                  <a:srgbClr val="072C62"/>
                </a:solidFill>
                <a:latin typeface="Arial"/>
                <a:cs typeface="Arial"/>
              </a:rPr>
              <a:t>development of young </a:t>
            </a:r>
            <a:r>
              <a:rPr lang="en-US" sz="2200" dirty="0" smtClean="0">
                <a:solidFill>
                  <a:srgbClr val="072C62"/>
                </a:solidFill>
                <a:latin typeface="Arial"/>
                <a:cs typeface="Arial"/>
              </a:rPr>
              <a:t>scholars by </a:t>
            </a:r>
            <a:r>
              <a:rPr lang="en-US" sz="2200" dirty="0">
                <a:solidFill>
                  <a:srgbClr val="072C62"/>
                </a:solidFill>
                <a:latin typeface="Arial"/>
                <a:cs typeface="Arial"/>
              </a:rPr>
              <a:t>establishing the Association </a:t>
            </a:r>
            <a:r>
              <a:rPr lang="en-US" sz="2200" dirty="0" smtClean="0">
                <a:solidFill>
                  <a:srgbClr val="072C62"/>
                </a:solidFill>
                <a:latin typeface="Arial"/>
                <a:cs typeface="Arial"/>
              </a:rPr>
              <a:t>for the </a:t>
            </a:r>
            <a:r>
              <a:rPr lang="en-US" sz="2200" dirty="0">
                <a:solidFill>
                  <a:srgbClr val="072C62"/>
                </a:solidFill>
                <a:latin typeface="Arial"/>
                <a:cs typeface="Arial"/>
              </a:rPr>
              <a:t>Promotion of Youth </a:t>
            </a:r>
            <a:r>
              <a:rPr lang="en-US" sz="2200" dirty="0" smtClean="0">
                <a:solidFill>
                  <a:srgbClr val="072C62"/>
                </a:solidFill>
                <a:latin typeface="Arial"/>
                <a:cs typeface="Arial"/>
              </a:rPr>
              <a:t>Innovation. </a:t>
            </a:r>
            <a:r>
              <a:rPr lang="en-US" sz="2200" dirty="0" smtClean="0">
                <a:solidFill>
                  <a:srgbClr val="FF0000"/>
                </a:solidFill>
                <a:latin typeface="Arial"/>
                <a:cs typeface="Arial"/>
              </a:rPr>
              <a:t>(sentence begins with date to vary structure)</a:t>
            </a:r>
            <a:r>
              <a:rPr lang="en-US" sz="2200" dirty="0" smtClean="0">
                <a:latin typeface="Arial"/>
                <a:cs typeface="Arial"/>
              </a:rPr>
              <a:t> </a:t>
            </a:r>
            <a:r>
              <a:rPr lang="en-US" sz="2200" dirty="0" smtClean="0">
                <a:solidFill>
                  <a:srgbClr val="072C62"/>
                </a:solidFill>
                <a:latin typeface="Arial"/>
                <a:cs typeface="Arial"/>
              </a:rPr>
              <a:t>The </a:t>
            </a:r>
            <a:r>
              <a:rPr lang="en-US" sz="2200" dirty="0">
                <a:solidFill>
                  <a:srgbClr val="072C62"/>
                </a:solidFill>
                <a:latin typeface="Arial"/>
                <a:cs typeface="Arial"/>
              </a:rPr>
              <a:t>organization, which has </a:t>
            </a:r>
            <a:r>
              <a:rPr lang="en-US" sz="2200" dirty="0" smtClean="0">
                <a:solidFill>
                  <a:srgbClr val="072C62"/>
                </a:solidFill>
                <a:latin typeface="Arial"/>
                <a:cs typeface="Arial"/>
              </a:rPr>
              <a:t>close to </a:t>
            </a:r>
            <a:r>
              <a:rPr lang="en-US" sz="2200" dirty="0">
                <a:solidFill>
                  <a:srgbClr val="072C62"/>
                </a:solidFill>
                <a:latin typeface="Arial"/>
                <a:cs typeface="Arial"/>
              </a:rPr>
              <a:t>a thousand members, is aimed </a:t>
            </a:r>
            <a:r>
              <a:rPr lang="en-US" sz="2200" dirty="0" smtClean="0">
                <a:solidFill>
                  <a:srgbClr val="072C62"/>
                </a:solidFill>
                <a:latin typeface="Arial"/>
                <a:cs typeface="Arial"/>
              </a:rPr>
              <a:t>at nurturing </a:t>
            </a:r>
            <a:r>
              <a:rPr lang="en-US" sz="2200" dirty="0">
                <a:solidFill>
                  <a:srgbClr val="072C62"/>
                </a:solidFill>
                <a:latin typeface="Arial"/>
                <a:cs typeface="Arial"/>
              </a:rPr>
              <a:t>a strong group of </a:t>
            </a:r>
            <a:r>
              <a:rPr lang="en-US" sz="2200" dirty="0" smtClean="0">
                <a:solidFill>
                  <a:srgbClr val="072C62"/>
                </a:solidFill>
                <a:latin typeface="Arial"/>
                <a:cs typeface="Arial"/>
              </a:rPr>
              <a:t>scientists and </a:t>
            </a:r>
            <a:r>
              <a:rPr lang="en-US" sz="2200" dirty="0">
                <a:solidFill>
                  <a:srgbClr val="072C62"/>
                </a:solidFill>
                <a:latin typeface="Arial"/>
                <a:cs typeface="Arial"/>
              </a:rPr>
              <a:t>technical experts under 35 </a:t>
            </a:r>
            <a:r>
              <a:rPr lang="en-US" sz="2200" dirty="0" smtClean="0">
                <a:solidFill>
                  <a:srgbClr val="072C62"/>
                </a:solidFill>
                <a:latin typeface="Arial"/>
                <a:cs typeface="Arial"/>
              </a:rPr>
              <a:t>years old. </a:t>
            </a:r>
            <a:r>
              <a:rPr lang="en-US" sz="2200" dirty="0" smtClean="0">
                <a:solidFill>
                  <a:srgbClr val="FF0000"/>
                </a:solidFill>
                <a:latin typeface="Arial"/>
                <a:cs typeface="Arial"/>
              </a:rPr>
              <a:t>(subordinate clause used)</a:t>
            </a:r>
            <a:r>
              <a:rPr lang="en-US" sz="2200" dirty="0" smtClean="0">
                <a:latin typeface="Arial"/>
                <a:cs typeface="Arial"/>
              </a:rPr>
              <a:t> </a:t>
            </a:r>
            <a:r>
              <a:rPr lang="en-US" sz="2200" dirty="0">
                <a:solidFill>
                  <a:srgbClr val="072C62"/>
                </a:solidFill>
                <a:latin typeface="Arial"/>
                <a:cs typeface="Arial"/>
              </a:rPr>
              <a:t>The association </a:t>
            </a:r>
            <a:r>
              <a:rPr lang="en-US" sz="2200" dirty="0" smtClean="0">
                <a:solidFill>
                  <a:srgbClr val="072C62"/>
                </a:solidFill>
                <a:latin typeface="Arial"/>
                <a:cs typeface="Arial"/>
              </a:rPr>
              <a:t>aims </a:t>
            </a:r>
            <a:r>
              <a:rPr lang="en-US" sz="2200" dirty="0">
                <a:solidFill>
                  <a:srgbClr val="072C62"/>
                </a:solidFill>
                <a:latin typeface="Arial"/>
                <a:cs typeface="Arial"/>
              </a:rPr>
              <a:t>to </a:t>
            </a:r>
            <a:r>
              <a:rPr lang="en-US" sz="2200" dirty="0" smtClean="0">
                <a:solidFill>
                  <a:srgbClr val="072C62"/>
                </a:solidFill>
                <a:latin typeface="Arial"/>
                <a:cs typeface="Arial"/>
              </a:rPr>
              <a:t>expand the </a:t>
            </a:r>
            <a:r>
              <a:rPr lang="en-US" sz="2200" dirty="0">
                <a:solidFill>
                  <a:srgbClr val="072C62"/>
                </a:solidFill>
                <a:latin typeface="Arial"/>
                <a:cs typeface="Arial"/>
              </a:rPr>
              <a:t>vision of its members, </a:t>
            </a:r>
            <a:r>
              <a:rPr lang="en-US" sz="2200" dirty="0" smtClean="0">
                <a:solidFill>
                  <a:srgbClr val="072C62"/>
                </a:solidFill>
                <a:latin typeface="Arial"/>
                <a:cs typeface="Arial"/>
              </a:rPr>
              <a:t>promote cooperation </a:t>
            </a:r>
            <a:r>
              <a:rPr lang="en-US" sz="2200" dirty="0">
                <a:solidFill>
                  <a:srgbClr val="072C62"/>
                </a:solidFill>
                <a:latin typeface="Arial"/>
                <a:cs typeface="Arial"/>
              </a:rPr>
              <a:t>and increase </a:t>
            </a:r>
            <a:r>
              <a:rPr lang="en-US" sz="2200" dirty="0" smtClean="0">
                <a:solidFill>
                  <a:srgbClr val="072C62"/>
                </a:solidFill>
                <a:latin typeface="Arial"/>
                <a:cs typeface="Arial"/>
              </a:rPr>
              <a:t>opportunities for </a:t>
            </a:r>
            <a:r>
              <a:rPr lang="en-US" sz="2200" dirty="0">
                <a:solidFill>
                  <a:srgbClr val="072C62"/>
                </a:solidFill>
                <a:latin typeface="Arial"/>
                <a:cs typeface="Arial"/>
              </a:rPr>
              <a:t>scholarly work</a:t>
            </a:r>
            <a:r>
              <a:rPr lang="en-US" sz="2200" dirty="0" smtClean="0">
                <a:solidFill>
                  <a:srgbClr val="072C62"/>
                </a:solidFill>
                <a:latin typeface="Arial"/>
                <a:cs typeface="Arial"/>
              </a:rPr>
              <a:t>. </a:t>
            </a:r>
            <a:r>
              <a:rPr lang="en-US" sz="2200" dirty="0" smtClean="0">
                <a:solidFill>
                  <a:srgbClr val="FF0000"/>
                </a:solidFill>
                <a:latin typeface="Arial"/>
                <a:cs typeface="Arial"/>
              </a:rPr>
              <a:t>(short, parallel list used) </a:t>
            </a:r>
            <a:r>
              <a:rPr lang="en-US" sz="2200" dirty="0" smtClean="0">
                <a:solidFill>
                  <a:srgbClr val="072C62"/>
                </a:solidFill>
                <a:latin typeface="Arial"/>
                <a:cs typeface="Arial"/>
              </a:rPr>
              <a:t>Many members – especially women – said they are excited to see the establishment of the new group. </a:t>
            </a:r>
            <a:r>
              <a:rPr lang="en-US" sz="2200" dirty="0" smtClean="0">
                <a:solidFill>
                  <a:srgbClr val="FF0000"/>
                </a:solidFill>
                <a:latin typeface="Arial"/>
                <a:cs typeface="Arial"/>
              </a:rPr>
              <a:t>(variety in punctuation)</a:t>
            </a:r>
            <a:endParaRPr lang="en-US" sz="2200" dirty="0">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59</a:t>
            </a:fld>
            <a:endParaRPr lang="en-US" dirty="0"/>
          </a:p>
        </p:txBody>
      </p:sp>
    </p:spTree>
    <p:extLst>
      <p:ext uri="{BB962C8B-B14F-4D97-AF65-F5344CB8AC3E}">
        <p14:creationId xmlns:p14="http://schemas.microsoft.com/office/powerpoint/2010/main" val="37711578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674"/>
            <a:ext cx="8229600" cy="2239347"/>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No </a:t>
            </a:r>
            <a:r>
              <a:rPr lang="en-US" dirty="0">
                <a:solidFill>
                  <a:srgbClr val="072C62"/>
                </a:solidFill>
                <a:latin typeface="American Typewriter"/>
                <a:cs typeface="American Typewriter"/>
              </a:rPr>
              <a:t>Single “Right” Way </a:t>
            </a:r>
            <a:r>
              <a:rPr lang="en-US" dirty="0" smtClean="0">
                <a:solidFill>
                  <a:srgbClr val="072C62"/>
                </a:solidFill>
                <a:latin typeface="American Typewriter"/>
                <a:cs typeface="American Typewriter"/>
              </a:rPr>
              <a:t/>
            </a:r>
            <a:br>
              <a:rPr lang="en-US" dirty="0" smtClean="0">
                <a:solidFill>
                  <a:srgbClr val="072C62"/>
                </a:solidFill>
                <a:latin typeface="American Typewriter"/>
                <a:cs typeface="American Typewriter"/>
              </a:rPr>
            </a:br>
            <a:r>
              <a:rPr lang="en-US" dirty="0" smtClean="0">
                <a:solidFill>
                  <a:srgbClr val="072C62"/>
                </a:solidFill>
                <a:latin typeface="American Typewriter"/>
                <a:cs typeface="American Typewriter"/>
              </a:rPr>
              <a:t>To </a:t>
            </a:r>
            <a:r>
              <a:rPr lang="en-US" dirty="0">
                <a:solidFill>
                  <a:srgbClr val="072C62"/>
                </a:solidFill>
                <a:latin typeface="American Typewriter"/>
                <a:cs typeface="American Typewriter"/>
              </a:rPr>
              <a:t>Write</a:t>
            </a:r>
          </a:p>
        </p:txBody>
      </p:sp>
      <p:sp>
        <p:nvSpPr>
          <p:cNvPr id="3" name="Slide Number Placeholder 2"/>
          <p:cNvSpPr>
            <a:spLocks noGrp="1"/>
          </p:cNvSpPr>
          <p:nvPr>
            <p:ph type="sldNum" sz="quarter" idx="12"/>
          </p:nvPr>
        </p:nvSpPr>
        <p:spPr/>
        <p:txBody>
          <a:bodyPr/>
          <a:lstStyle/>
          <a:p>
            <a:fld id="{3EBE616F-279E-3646-8D0A-0FCACB4D929D}" type="slidenum">
              <a:rPr lang="en-US" smtClean="0"/>
              <a:t>6</a:t>
            </a:fld>
            <a:endParaRPr lang="en-US" dirty="0"/>
          </a:p>
        </p:txBody>
      </p:sp>
    </p:spTree>
    <p:extLst>
      <p:ext uri="{BB962C8B-B14F-4D97-AF65-F5344CB8AC3E}">
        <p14:creationId xmlns:p14="http://schemas.microsoft.com/office/powerpoint/2010/main" val="786485392"/>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Miscellaneous</a:t>
            </a: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a:bodyPr>
          <a:lstStyle/>
          <a:p>
            <a:pPr marL="0" indent="0">
              <a:buNone/>
            </a:pPr>
            <a:r>
              <a:rPr lang="en-US" sz="2000" b="1" dirty="0" smtClean="0">
                <a:solidFill>
                  <a:srgbClr val="072C62"/>
                </a:solidFill>
                <a:latin typeface="Arial"/>
                <a:cs typeface="Arial"/>
              </a:rPr>
              <a:t>Avoid starting sentences with “there is (are)”</a:t>
            </a:r>
          </a:p>
          <a:p>
            <a:pPr marL="0" indent="0">
              <a:buNone/>
            </a:pPr>
            <a:endParaRPr lang="en-US" sz="2000" dirty="0" smtClean="0">
              <a:solidFill>
                <a:srgbClr val="072C62"/>
              </a:solidFill>
              <a:latin typeface="Arial"/>
              <a:cs typeface="Arial"/>
            </a:endParaRPr>
          </a:p>
          <a:p>
            <a:pPr marL="0" indent="0">
              <a:buNone/>
            </a:pPr>
            <a:r>
              <a:rPr lang="en-US" sz="2000" b="1" dirty="0" smtClean="0">
                <a:solidFill>
                  <a:srgbClr val="072C62"/>
                </a:solidFill>
                <a:latin typeface="Arial"/>
                <a:cs typeface="Arial"/>
              </a:rPr>
              <a:t>ORIGINAL:</a:t>
            </a:r>
          </a:p>
          <a:p>
            <a:pPr marL="0" indent="0">
              <a:buNone/>
            </a:pPr>
            <a:r>
              <a:rPr lang="en-US" sz="2000" dirty="0" smtClean="0">
                <a:solidFill>
                  <a:srgbClr val="FF0000"/>
                </a:solidFill>
                <a:latin typeface="Arial"/>
                <a:cs typeface="Arial"/>
              </a:rPr>
              <a:t>There are </a:t>
            </a:r>
            <a:r>
              <a:rPr lang="en-US" sz="2000" dirty="0" smtClean="0">
                <a:solidFill>
                  <a:srgbClr val="072C62"/>
                </a:solidFill>
                <a:latin typeface="Arial"/>
                <a:cs typeface="Arial"/>
              </a:rPr>
              <a:t>five major problems facing the institute this year.</a:t>
            </a:r>
          </a:p>
          <a:p>
            <a:pPr marL="0" indent="0">
              <a:buNone/>
            </a:pPr>
            <a:endParaRPr lang="en-US" sz="2000" dirty="0" smtClean="0">
              <a:solidFill>
                <a:srgbClr val="072C62"/>
              </a:solidFill>
              <a:latin typeface="Arial"/>
              <a:cs typeface="Arial"/>
            </a:endParaRPr>
          </a:p>
          <a:p>
            <a:pPr marL="0" indent="0">
              <a:buNone/>
            </a:pPr>
            <a:r>
              <a:rPr lang="en-US" sz="2000" b="1" dirty="0" smtClean="0">
                <a:solidFill>
                  <a:srgbClr val="072C62"/>
                </a:solidFill>
                <a:latin typeface="Arial"/>
                <a:cs typeface="Arial"/>
              </a:rPr>
              <a:t>REVISION:</a:t>
            </a:r>
          </a:p>
          <a:p>
            <a:pPr marL="0" indent="0">
              <a:buNone/>
            </a:pPr>
            <a:r>
              <a:rPr lang="en-US" sz="2000" dirty="0" smtClean="0">
                <a:solidFill>
                  <a:srgbClr val="072C62"/>
                </a:solidFill>
                <a:latin typeface="Arial"/>
                <a:cs typeface="Arial"/>
              </a:rPr>
              <a:t>The institute</a:t>
            </a:r>
            <a:r>
              <a:rPr lang="en-US" sz="2000" dirty="0" smtClean="0">
                <a:latin typeface="Arial"/>
                <a:cs typeface="Arial"/>
              </a:rPr>
              <a:t> </a:t>
            </a:r>
            <a:r>
              <a:rPr lang="en-US" sz="2000" dirty="0" smtClean="0">
                <a:solidFill>
                  <a:srgbClr val="FF0000"/>
                </a:solidFill>
                <a:latin typeface="Arial"/>
                <a:cs typeface="Arial"/>
              </a:rPr>
              <a:t>is</a:t>
            </a:r>
            <a:r>
              <a:rPr lang="en-US" sz="2000" dirty="0" smtClean="0">
                <a:latin typeface="Arial"/>
                <a:cs typeface="Arial"/>
              </a:rPr>
              <a:t> </a:t>
            </a:r>
            <a:r>
              <a:rPr lang="en-US" sz="2000" dirty="0" smtClean="0">
                <a:solidFill>
                  <a:srgbClr val="072C62"/>
                </a:solidFill>
                <a:latin typeface="Arial"/>
                <a:cs typeface="Arial"/>
              </a:rPr>
              <a:t>facing five major problems this year.</a:t>
            </a:r>
          </a:p>
          <a:p>
            <a:pPr marL="0" indent="0">
              <a:buNone/>
            </a:pPr>
            <a:endParaRPr lang="en-US" sz="2000" dirty="0">
              <a:solidFill>
                <a:srgbClr val="072C62"/>
              </a:solidFill>
              <a:latin typeface="Arial"/>
              <a:cs typeface="Arial"/>
            </a:endParaRPr>
          </a:p>
          <a:p>
            <a:pPr marL="0" indent="0">
              <a:buNone/>
            </a:pPr>
            <a:r>
              <a:rPr lang="en-US" sz="2000" b="1" dirty="0" smtClean="0">
                <a:solidFill>
                  <a:srgbClr val="072C62"/>
                </a:solidFill>
                <a:latin typeface="Arial"/>
                <a:cs typeface="Arial"/>
              </a:rPr>
              <a:t>Do not substitute “&amp;” for “and” except:</a:t>
            </a:r>
          </a:p>
          <a:p>
            <a:pPr marL="0" indent="0">
              <a:buNone/>
            </a:pPr>
            <a:r>
              <a:rPr lang="en-US" sz="2000" dirty="0">
                <a:solidFill>
                  <a:srgbClr val="072C62"/>
                </a:solidFill>
                <a:latin typeface="Arial"/>
                <a:cs typeface="Arial"/>
              </a:rPr>
              <a:t>	</a:t>
            </a:r>
            <a:r>
              <a:rPr lang="en-US" sz="2000" dirty="0" smtClean="0">
                <a:solidFill>
                  <a:srgbClr val="072C62"/>
                </a:solidFill>
                <a:latin typeface="Arial"/>
                <a:cs typeface="Arial"/>
              </a:rPr>
              <a:t>R&amp;D, S&amp;T, P&amp;L or other common usages</a:t>
            </a:r>
          </a:p>
          <a:p>
            <a:pPr marL="400050" lvl="1" indent="0">
              <a:buNone/>
            </a:pPr>
            <a:r>
              <a:rPr lang="en-US" sz="2000" dirty="0" smtClean="0">
                <a:solidFill>
                  <a:srgbClr val="072C62"/>
                </a:solidFill>
                <a:latin typeface="Arial"/>
                <a:cs typeface="Arial"/>
              </a:rPr>
              <a:t> when “&amp;” is a formal part of a company name (Sanford &amp; Sons)</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60</a:t>
            </a:fld>
            <a:endParaRPr lang="en-US" dirty="0"/>
          </a:p>
        </p:txBody>
      </p:sp>
    </p:spTree>
    <p:extLst>
      <p:ext uri="{BB962C8B-B14F-4D97-AF65-F5344CB8AC3E}">
        <p14:creationId xmlns:p14="http://schemas.microsoft.com/office/powerpoint/2010/main" val="3028209190"/>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5600"/>
            <a:ext cx="8229600" cy="2013642"/>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Specific Types of Writing</a:t>
            </a: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61</a:t>
            </a:fld>
            <a:endParaRPr lang="en-US" dirty="0"/>
          </a:p>
        </p:txBody>
      </p:sp>
    </p:spTree>
    <p:extLst>
      <p:ext uri="{BB962C8B-B14F-4D97-AF65-F5344CB8AC3E}">
        <p14:creationId xmlns:p14="http://schemas.microsoft.com/office/powerpoint/2010/main" val="36386647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(1) Journalistic </a:t>
            </a:r>
            <a:r>
              <a:rPr lang="en-US" dirty="0">
                <a:solidFill>
                  <a:srgbClr val="072C62"/>
                </a:solidFill>
                <a:latin typeface="American Typewriter"/>
                <a:cs typeface="American Typewriter"/>
              </a:rPr>
              <a:t>Writing</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fontScale="92500" lnSpcReduction="10000"/>
          </a:bodyPr>
          <a:lstStyle/>
          <a:p>
            <a:r>
              <a:rPr lang="en-US" sz="2200" dirty="0" smtClean="0">
                <a:solidFill>
                  <a:srgbClr val="072C62"/>
                </a:solidFill>
                <a:latin typeface="Arial"/>
                <a:cs typeface="Arial"/>
              </a:rPr>
              <a:t>Resembles news but is “</a:t>
            </a:r>
            <a:r>
              <a:rPr lang="en-US" sz="2200" dirty="0">
                <a:solidFill>
                  <a:srgbClr val="072C62"/>
                </a:solidFill>
                <a:latin typeface="Arial"/>
                <a:cs typeface="Arial"/>
              </a:rPr>
              <a:t>o</a:t>
            </a:r>
            <a:r>
              <a:rPr lang="en-US" sz="2200" dirty="0" smtClean="0">
                <a:solidFill>
                  <a:srgbClr val="072C62"/>
                </a:solidFill>
                <a:latin typeface="Arial"/>
                <a:cs typeface="Arial"/>
              </a:rPr>
              <a:t>ne-sided”</a:t>
            </a:r>
          </a:p>
          <a:p>
            <a:r>
              <a:rPr lang="en-US" sz="2200" dirty="0" smtClean="0">
                <a:solidFill>
                  <a:srgbClr val="072C62"/>
                </a:solidFill>
                <a:latin typeface="Arial"/>
                <a:cs typeface="Arial"/>
              </a:rPr>
              <a:t>Satisfies at least one of the “news” criteria: Timeliness, impact, prominence, proximity, singularity, controversy</a:t>
            </a:r>
          </a:p>
          <a:p>
            <a:r>
              <a:rPr lang="en-US" sz="2200" dirty="0" smtClean="0">
                <a:solidFill>
                  <a:srgbClr val="072C62"/>
                </a:solidFill>
                <a:latin typeface="Arial"/>
                <a:cs typeface="Arial"/>
              </a:rPr>
              <a:t>Generally has a narrow focus</a:t>
            </a:r>
          </a:p>
          <a:p>
            <a:r>
              <a:rPr lang="en-US" sz="2200" dirty="0" smtClean="0">
                <a:solidFill>
                  <a:srgbClr val="072C62"/>
                </a:solidFill>
                <a:latin typeface="Arial"/>
                <a:cs typeface="Arial"/>
              </a:rPr>
              <a:t>“Inverted pyramid” </a:t>
            </a:r>
          </a:p>
          <a:p>
            <a:r>
              <a:rPr lang="en-US" sz="2200" dirty="0" smtClean="0">
                <a:solidFill>
                  <a:srgbClr val="072C62"/>
                </a:solidFill>
                <a:latin typeface="Arial"/>
                <a:cs typeface="Arial"/>
              </a:rPr>
              <a:t>“Lead” – first paragraph – summarizes “news”</a:t>
            </a:r>
          </a:p>
          <a:p>
            <a:r>
              <a:rPr lang="en-US" sz="2200" dirty="0" smtClean="0">
                <a:solidFill>
                  <a:srgbClr val="072C62"/>
                </a:solidFill>
                <a:latin typeface="Arial"/>
                <a:cs typeface="Arial"/>
              </a:rPr>
              <a:t>Second paragraph (“nut </a:t>
            </a:r>
            <a:r>
              <a:rPr lang="en-US" sz="2200" dirty="0" err="1" smtClean="0">
                <a:solidFill>
                  <a:srgbClr val="072C62"/>
                </a:solidFill>
                <a:latin typeface="Arial"/>
                <a:cs typeface="Arial"/>
              </a:rPr>
              <a:t>graf</a:t>
            </a:r>
            <a:r>
              <a:rPr lang="en-US" sz="2200" dirty="0" smtClean="0">
                <a:solidFill>
                  <a:srgbClr val="072C62"/>
                </a:solidFill>
                <a:latin typeface="Arial"/>
                <a:cs typeface="Arial"/>
              </a:rPr>
              <a:t>”) tells why news matters, gives more detail</a:t>
            </a:r>
          </a:p>
          <a:p>
            <a:r>
              <a:rPr lang="en-US" sz="2200" dirty="0" smtClean="0">
                <a:solidFill>
                  <a:srgbClr val="072C62"/>
                </a:solidFill>
                <a:latin typeface="Arial"/>
                <a:cs typeface="Arial"/>
              </a:rPr>
              <a:t>Rest of story provides details -- from most to least important</a:t>
            </a:r>
          </a:p>
          <a:p>
            <a:r>
              <a:rPr lang="en-US" sz="2200" dirty="0" smtClean="0">
                <a:solidFill>
                  <a:srgbClr val="072C62"/>
                </a:solidFill>
                <a:latin typeface="Arial"/>
                <a:cs typeface="Arial"/>
              </a:rPr>
              <a:t>Quotes are often used</a:t>
            </a:r>
          </a:p>
          <a:p>
            <a:r>
              <a:rPr lang="en-US" sz="2200" dirty="0" smtClean="0">
                <a:solidFill>
                  <a:srgbClr val="072C62"/>
                </a:solidFill>
                <a:latin typeface="Arial"/>
                <a:cs typeface="Arial"/>
              </a:rPr>
              <a:t>Background information put at end</a:t>
            </a:r>
          </a:p>
          <a:p>
            <a:r>
              <a:rPr lang="en-US" sz="2200" dirty="0" smtClean="0">
                <a:solidFill>
                  <a:srgbClr val="072C62"/>
                </a:solidFill>
                <a:latin typeface="Arial"/>
                <a:cs typeface="Arial"/>
              </a:rPr>
              <a:t>Includes news-style headline</a:t>
            </a:r>
          </a:p>
          <a:p>
            <a:r>
              <a:rPr lang="en-US" sz="2200" dirty="0" smtClean="0">
                <a:solidFill>
                  <a:srgbClr val="072C62"/>
                </a:solidFill>
                <a:latin typeface="Arial"/>
                <a:cs typeface="Arial"/>
              </a:rPr>
              <a:t>“News story” is past-oriented; press release may be past or future-oriented</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62</a:t>
            </a:fld>
            <a:endParaRPr lang="en-US" dirty="0"/>
          </a:p>
        </p:txBody>
      </p:sp>
    </p:spTree>
    <p:extLst>
      <p:ext uri="{BB962C8B-B14F-4D97-AF65-F5344CB8AC3E}">
        <p14:creationId xmlns:p14="http://schemas.microsoft.com/office/powerpoint/2010/main" val="8986497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Lead (or “</a:t>
            </a:r>
            <a:r>
              <a:rPr lang="en-US" dirty="0" err="1" smtClean="0">
                <a:solidFill>
                  <a:srgbClr val="072C62"/>
                </a:solidFill>
                <a:latin typeface="American Typewriter"/>
                <a:cs typeface="American Typewriter"/>
              </a:rPr>
              <a:t>Lede</a:t>
            </a:r>
            <a:r>
              <a:rPr lang="en-US" dirty="0" smtClean="0">
                <a:solidFill>
                  <a:srgbClr val="072C62"/>
                </a:solidFill>
                <a:latin typeface="American Typewriter"/>
                <a:cs typeface="American Typewriter"/>
              </a:rPr>
              <a:t>”)</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81496"/>
          </a:xfrm>
          <a:ln w="12700" cmpd="sng">
            <a:solidFill>
              <a:schemeClr val="bg2">
                <a:lumMod val="50000"/>
              </a:schemeClr>
            </a:solidFill>
          </a:ln>
        </p:spPr>
        <p:txBody>
          <a:bodyPr>
            <a:normAutofit/>
          </a:bodyPr>
          <a:lstStyle/>
          <a:p>
            <a:pPr>
              <a:lnSpc>
                <a:spcPct val="110000"/>
              </a:lnSpc>
            </a:pPr>
            <a:r>
              <a:rPr lang="en-US" sz="2800" dirty="0" smtClean="0">
                <a:solidFill>
                  <a:srgbClr val="072C62"/>
                </a:solidFill>
                <a:latin typeface="Arial"/>
                <a:cs typeface="Arial"/>
              </a:rPr>
              <a:t>First sentence/paragraph of news story </a:t>
            </a:r>
            <a:endParaRPr lang="en-US" sz="2800" dirty="0">
              <a:solidFill>
                <a:srgbClr val="072C62"/>
              </a:solidFill>
              <a:latin typeface="Arial"/>
              <a:cs typeface="Arial"/>
            </a:endParaRPr>
          </a:p>
          <a:p>
            <a:pPr>
              <a:lnSpc>
                <a:spcPct val="110000"/>
              </a:lnSpc>
            </a:pPr>
            <a:r>
              <a:rPr lang="en-US" sz="2800" dirty="0" smtClean="0">
                <a:solidFill>
                  <a:srgbClr val="072C62"/>
                </a:solidFill>
                <a:latin typeface="Arial"/>
                <a:cs typeface="Arial"/>
              </a:rPr>
              <a:t>Summarizes story’s main points</a:t>
            </a:r>
          </a:p>
          <a:p>
            <a:pPr>
              <a:lnSpc>
                <a:spcPct val="110000"/>
              </a:lnSpc>
            </a:pPr>
            <a:r>
              <a:rPr lang="en-US" sz="2800" dirty="0" smtClean="0">
                <a:solidFill>
                  <a:srgbClr val="072C62"/>
                </a:solidFill>
                <a:latin typeface="Arial"/>
                <a:cs typeface="Arial"/>
              </a:rPr>
              <a:t>Emphasizes unique aspects of story</a:t>
            </a:r>
          </a:p>
          <a:p>
            <a:pPr>
              <a:lnSpc>
                <a:spcPct val="110000"/>
              </a:lnSpc>
            </a:pPr>
            <a:r>
              <a:rPr lang="en-US" sz="2800" dirty="0" smtClean="0">
                <a:solidFill>
                  <a:srgbClr val="072C62"/>
                </a:solidFill>
                <a:latin typeface="Arial"/>
                <a:cs typeface="Arial"/>
              </a:rPr>
              <a:t>Grabs reader’s attention</a:t>
            </a:r>
          </a:p>
          <a:p>
            <a:pPr>
              <a:lnSpc>
                <a:spcPct val="110000"/>
              </a:lnSpc>
            </a:pPr>
            <a:r>
              <a:rPr lang="en-US" sz="2800" dirty="0" smtClean="0">
                <a:solidFill>
                  <a:srgbClr val="072C62"/>
                </a:solidFill>
                <a:latin typeface="Arial"/>
                <a:cs typeface="Arial"/>
              </a:rPr>
              <a:t>Shouldn‘t start with date</a:t>
            </a:r>
          </a:p>
          <a:p>
            <a:pPr>
              <a:lnSpc>
                <a:spcPct val="110000"/>
              </a:lnSpc>
            </a:pPr>
            <a:r>
              <a:rPr lang="en-US" sz="2800" dirty="0" smtClean="0">
                <a:solidFill>
                  <a:srgbClr val="072C62"/>
                </a:solidFill>
                <a:latin typeface="Arial"/>
                <a:cs typeface="Arial"/>
              </a:rPr>
              <a:t>Shouldn’t start with subordinate clause</a:t>
            </a:r>
          </a:p>
          <a:p>
            <a:pPr>
              <a:lnSpc>
                <a:spcPct val="110000"/>
              </a:lnSpc>
            </a:pPr>
            <a:r>
              <a:rPr lang="en-US" sz="2800" dirty="0" smtClean="0">
                <a:solidFill>
                  <a:srgbClr val="072C62"/>
                </a:solidFill>
                <a:latin typeface="Arial"/>
                <a:cs typeface="Arial"/>
              </a:rPr>
              <a:t>Usually one sentence – about 20-30 words</a:t>
            </a:r>
          </a:p>
          <a:p>
            <a:pPr>
              <a:lnSpc>
                <a:spcPct val="110000"/>
              </a:lnSpc>
            </a:pPr>
            <a:r>
              <a:rPr lang="en-US" sz="2800" dirty="0" smtClean="0">
                <a:solidFill>
                  <a:srgbClr val="072C62"/>
                </a:solidFill>
                <a:latin typeface="Arial"/>
                <a:cs typeface="Arial"/>
              </a:rPr>
              <a:t>Quotes don’t usually work</a:t>
            </a:r>
            <a:endParaRPr lang="en-US" sz="2800" dirty="0">
              <a:solidFill>
                <a:srgbClr val="072C62"/>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63</a:t>
            </a:fld>
            <a:endParaRPr lang="en-US" dirty="0"/>
          </a:p>
        </p:txBody>
      </p:sp>
    </p:spTree>
    <p:extLst>
      <p:ext uri="{BB962C8B-B14F-4D97-AF65-F5344CB8AC3E}">
        <p14:creationId xmlns:p14="http://schemas.microsoft.com/office/powerpoint/2010/main" val="38734007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Dates in Lead</a:t>
            </a:r>
          </a:p>
        </p:txBody>
      </p:sp>
      <p:sp>
        <p:nvSpPr>
          <p:cNvPr id="3" name="Content Placeholder 2"/>
          <p:cNvSpPr>
            <a:spLocks noGrp="1"/>
          </p:cNvSpPr>
          <p:nvPr>
            <p:ph idx="1"/>
          </p:nvPr>
        </p:nvSpPr>
        <p:spPr>
          <a:xfrm>
            <a:off x="457200" y="1600200"/>
            <a:ext cx="8229600" cy="4750517"/>
          </a:xfrm>
          <a:ln w="12700" cmpd="sng">
            <a:solidFill>
              <a:schemeClr val="bg2">
                <a:lumMod val="50000"/>
              </a:schemeClr>
            </a:solidFill>
          </a:ln>
        </p:spPr>
        <p:txBody>
          <a:bodyPr>
            <a:normAutofit lnSpcReduction="10000"/>
          </a:bodyPr>
          <a:lstStyle/>
          <a:p>
            <a:pPr marL="0" indent="0">
              <a:buNone/>
            </a:pPr>
            <a:r>
              <a:rPr lang="en-US" sz="2000" b="1" dirty="0" smtClean="0">
                <a:solidFill>
                  <a:srgbClr val="072C62"/>
                </a:solidFill>
                <a:latin typeface="Arial"/>
                <a:cs typeface="Arial"/>
              </a:rPr>
              <a:t>ORIGINAL:</a:t>
            </a:r>
          </a:p>
          <a:p>
            <a:pPr marL="0" indent="0">
              <a:buNone/>
            </a:pPr>
            <a:r>
              <a:rPr lang="en-US" sz="2000" dirty="0" smtClean="0">
                <a:solidFill>
                  <a:srgbClr val="FF0000"/>
                </a:solidFill>
                <a:latin typeface="Arial"/>
                <a:cs typeface="Arial"/>
              </a:rPr>
              <a:t>On Jan. </a:t>
            </a:r>
            <a:r>
              <a:rPr lang="en-US" sz="2000" dirty="0">
                <a:solidFill>
                  <a:srgbClr val="FF0000"/>
                </a:solidFill>
                <a:latin typeface="Arial"/>
                <a:cs typeface="Arial"/>
              </a:rPr>
              <a:t>23, 2013</a:t>
            </a:r>
            <a:r>
              <a:rPr lang="en-US" sz="2000" dirty="0">
                <a:solidFill>
                  <a:srgbClr val="072C62"/>
                </a:solidFill>
                <a:latin typeface="Arial"/>
                <a:cs typeface="Arial"/>
              </a:rPr>
              <a:t>, CAS announced the Winners of its International Cooperation Award for 2012</a:t>
            </a:r>
            <a:r>
              <a:rPr lang="en-US" sz="2000" dirty="0" smtClean="0">
                <a:solidFill>
                  <a:srgbClr val="072C62"/>
                </a:solidFill>
                <a:latin typeface="Arial"/>
                <a:cs typeface="Arial"/>
              </a:rPr>
              <a:t>.</a:t>
            </a:r>
          </a:p>
          <a:p>
            <a:pPr marL="0" indent="0">
              <a:buNone/>
            </a:pPr>
            <a:endParaRPr lang="en-US" sz="2000" dirty="0">
              <a:latin typeface="Arial"/>
              <a:cs typeface="Arial"/>
            </a:endParaRPr>
          </a:p>
          <a:p>
            <a:pPr marL="0" indent="0">
              <a:buNone/>
            </a:pPr>
            <a:r>
              <a:rPr lang="en-US" sz="2000" dirty="0" smtClean="0">
                <a:solidFill>
                  <a:srgbClr val="FF0000"/>
                </a:solidFill>
                <a:latin typeface="Arial"/>
                <a:cs typeface="Arial"/>
              </a:rPr>
              <a:t>Billions of things happened on Jan. 23, 2012. Don’t lead with what is not unique about the situation! </a:t>
            </a:r>
          </a:p>
          <a:p>
            <a:pPr marL="0" indent="0">
              <a:buNone/>
            </a:pPr>
            <a:endParaRPr lang="en-US" sz="2000" dirty="0">
              <a:latin typeface="Arial"/>
              <a:cs typeface="Arial"/>
            </a:endParaRPr>
          </a:p>
          <a:p>
            <a:pPr marL="0" indent="0">
              <a:buNone/>
            </a:pPr>
            <a:r>
              <a:rPr lang="en-US" sz="2000" b="1" dirty="0" smtClean="0">
                <a:solidFill>
                  <a:srgbClr val="072C62"/>
                </a:solidFill>
                <a:latin typeface="Arial"/>
                <a:cs typeface="Arial"/>
              </a:rPr>
              <a:t>REVISION:</a:t>
            </a:r>
          </a:p>
          <a:p>
            <a:pPr marL="0" indent="0">
              <a:buNone/>
            </a:pPr>
            <a:r>
              <a:rPr lang="en-US" sz="2000" dirty="0" smtClean="0">
                <a:solidFill>
                  <a:srgbClr val="072C62"/>
                </a:solidFill>
                <a:latin typeface="Arial"/>
                <a:cs typeface="Arial"/>
              </a:rPr>
              <a:t>CAS announced the winners of its 2012 International Cooperation Award </a:t>
            </a:r>
            <a:r>
              <a:rPr lang="en-US" sz="2000" dirty="0" smtClean="0">
                <a:solidFill>
                  <a:srgbClr val="FF0000"/>
                </a:solidFill>
                <a:latin typeface="Arial"/>
                <a:cs typeface="Arial"/>
              </a:rPr>
              <a:t>on Jan. 23</a:t>
            </a:r>
            <a:r>
              <a:rPr lang="en-US" sz="2000" dirty="0" smtClean="0">
                <a:latin typeface="Arial"/>
                <a:cs typeface="Arial"/>
              </a:rPr>
              <a:t>. </a:t>
            </a:r>
          </a:p>
          <a:p>
            <a:pPr marL="0" indent="0">
              <a:buNone/>
            </a:pPr>
            <a:endParaRPr lang="en-US" sz="2000" dirty="0">
              <a:latin typeface="Arial"/>
              <a:cs typeface="Arial"/>
            </a:endParaRPr>
          </a:p>
          <a:p>
            <a:pPr marL="0" indent="0">
              <a:buNone/>
            </a:pPr>
            <a:r>
              <a:rPr lang="en-US" sz="2000" dirty="0" smtClean="0">
                <a:solidFill>
                  <a:srgbClr val="FF0000"/>
                </a:solidFill>
                <a:latin typeface="Arial"/>
                <a:cs typeface="Arial"/>
              </a:rPr>
              <a:t>Lead may omit year since the publication’s release date should give clue to year. Lead may substitute day of week for date if there is no ambiguity.</a:t>
            </a:r>
          </a:p>
          <a:p>
            <a:pPr marL="0" indent="0">
              <a:buNone/>
            </a:pPr>
            <a:endParaRPr lang="en-US" sz="2000" dirty="0"/>
          </a:p>
          <a:p>
            <a:pPr marL="0" indent="0">
              <a:buNone/>
            </a:pPr>
            <a:endParaRPr lang="en-US" sz="2000" dirty="0"/>
          </a:p>
          <a:p>
            <a:pPr marL="0" indent="0">
              <a:buNone/>
            </a:pPr>
            <a:endParaRPr lang="en-US" dirty="0" smtClean="0"/>
          </a:p>
          <a:p>
            <a:pPr marL="0" indent="0">
              <a:buNone/>
            </a:pPr>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64</a:t>
            </a:fld>
            <a:endParaRPr lang="en-US" dirty="0"/>
          </a:p>
        </p:txBody>
      </p:sp>
    </p:spTree>
    <p:extLst>
      <p:ext uri="{BB962C8B-B14F-4D97-AF65-F5344CB8AC3E}">
        <p14:creationId xmlns:p14="http://schemas.microsoft.com/office/powerpoint/2010/main" val="15375147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Lead Examples</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fontScale="92500" lnSpcReduction="10000"/>
          </a:bodyPr>
          <a:lstStyle/>
          <a:p>
            <a:pPr marL="0" indent="0">
              <a:lnSpc>
                <a:spcPct val="120000"/>
              </a:lnSpc>
              <a:buNone/>
            </a:pPr>
            <a:r>
              <a:rPr lang="en-US" sz="2000" b="1" dirty="0" smtClean="0">
                <a:solidFill>
                  <a:srgbClr val="072C62"/>
                </a:solidFill>
                <a:latin typeface="Arial"/>
                <a:cs typeface="Arial"/>
              </a:rPr>
              <a:t>ORIGINAL:</a:t>
            </a:r>
          </a:p>
          <a:p>
            <a:pPr marL="0" indent="0">
              <a:lnSpc>
                <a:spcPct val="120000"/>
              </a:lnSpc>
              <a:buNone/>
            </a:pPr>
            <a:r>
              <a:rPr lang="en-US" sz="2000" dirty="0" smtClean="0">
                <a:solidFill>
                  <a:srgbClr val="072C62"/>
                </a:solidFill>
                <a:latin typeface="Arial"/>
                <a:cs typeface="Arial"/>
              </a:rPr>
              <a:t>“</a:t>
            </a:r>
            <a:r>
              <a:rPr lang="en-US" sz="2000" dirty="0">
                <a:solidFill>
                  <a:srgbClr val="072C62"/>
                </a:solidFill>
                <a:latin typeface="Arial"/>
                <a:cs typeface="Arial"/>
              </a:rPr>
              <a:t>I hope that…at forty…TWAS is a world leading academic institution that plays an important role in shaping the science agenda, in promoting science for sustainability, and in facilitating capacity building in developing countries,” said BAI Chunli, President of CAS (Chinese Academy of Sciences</a:t>
            </a:r>
            <a:r>
              <a:rPr lang="en-US" sz="2000" dirty="0" smtClean="0">
                <a:solidFill>
                  <a:srgbClr val="072C62"/>
                </a:solidFill>
                <a:latin typeface="Arial"/>
                <a:cs typeface="Arial"/>
              </a:rPr>
              <a:t>) and </a:t>
            </a:r>
            <a:r>
              <a:rPr lang="en-US" sz="2000" dirty="0">
                <a:solidFill>
                  <a:srgbClr val="072C62"/>
                </a:solidFill>
                <a:latin typeface="Arial"/>
                <a:cs typeface="Arial"/>
              </a:rPr>
              <a:t>TWAS, at a celebrating ceremony of TWAS</a:t>
            </a:r>
            <a:r>
              <a:rPr lang="en-US" sz="2000" dirty="0" smtClean="0">
                <a:solidFill>
                  <a:srgbClr val="072C62"/>
                </a:solidFill>
                <a:latin typeface="Arial"/>
                <a:cs typeface="Arial"/>
              </a:rPr>
              <a:t>’ 30</a:t>
            </a:r>
            <a:r>
              <a:rPr lang="en-US" sz="2000" baseline="30000" dirty="0" smtClean="0">
                <a:solidFill>
                  <a:srgbClr val="072C62"/>
                </a:solidFill>
                <a:latin typeface="Arial"/>
                <a:cs typeface="Arial"/>
              </a:rPr>
              <a:t>th</a:t>
            </a:r>
            <a:r>
              <a:rPr lang="en-US" sz="2000" dirty="0" smtClean="0">
                <a:solidFill>
                  <a:srgbClr val="072C62"/>
                </a:solidFill>
                <a:latin typeface="Arial"/>
                <a:cs typeface="Arial"/>
              </a:rPr>
              <a:t> </a:t>
            </a:r>
            <a:r>
              <a:rPr lang="en-US" sz="2000" dirty="0">
                <a:solidFill>
                  <a:srgbClr val="072C62"/>
                </a:solidFill>
                <a:latin typeface="Arial"/>
                <a:cs typeface="Arial"/>
              </a:rPr>
              <a:t>anniversary on Sep. 10 in Beijing. </a:t>
            </a:r>
            <a:r>
              <a:rPr lang="en-US" sz="2000" dirty="0" smtClean="0">
                <a:solidFill>
                  <a:srgbClr val="072C62"/>
                </a:solidFill>
                <a:latin typeface="Arial"/>
                <a:cs typeface="Arial"/>
              </a:rPr>
              <a:t> </a:t>
            </a:r>
            <a:r>
              <a:rPr lang="en-US" sz="2000" dirty="0" smtClean="0">
                <a:solidFill>
                  <a:srgbClr val="FF0000"/>
                </a:solidFill>
                <a:latin typeface="Arial"/>
                <a:cs typeface="Arial"/>
              </a:rPr>
              <a:t>(too long, quote is not effective because readers don’t know the context)</a:t>
            </a:r>
            <a:endParaRPr lang="en-US" sz="2000" dirty="0" smtClean="0">
              <a:latin typeface="Arial"/>
              <a:cs typeface="Arial"/>
            </a:endParaRPr>
          </a:p>
          <a:p>
            <a:pPr marL="0" indent="0">
              <a:lnSpc>
                <a:spcPct val="120000"/>
              </a:lnSpc>
              <a:buNone/>
            </a:pPr>
            <a:endParaRPr lang="en-US" sz="1500" dirty="0">
              <a:latin typeface="Arial"/>
              <a:cs typeface="Arial"/>
            </a:endParaRPr>
          </a:p>
          <a:p>
            <a:pPr marL="0" indent="0">
              <a:lnSpc>
                <a:spcPct val="120000"/>
              </a:lnSpc>
              <a:buNone/>
            </a:pPr>
            <a:r>
              <a:rPr lang="en-US" sz="2000" b="1" dirty="0" smtClean="0">
                <a:solidFill>
                  <a:srgbClr val="072C62"/>
                </a:solidFill>
                <a:latin typeface="Arial"/>
                <a:cs typeface="Arial"/>
              </a:rPr>
              <a:t>REVISION:</a:t>
            </a:r>
            <a:endParaRPr lang="en-US" sz="2000" b="1" dirty="0">
              <a:solidFill>
                <a:srgbClr val="072C62"/>
              </a:solidFill>
              <a:latin typeface="Arial"/>
              <a:cs typeface="Arial"/>
            </a:endParaRPr>
          </a:p>
          <a:p>
            <a:pPr marL="0" indent="0">
              <a:lnSpc>
                <a:spcPct val="120000"/>
              </a:lnSpc>
              <a:buNone/>
            </a:pPr>
            <a:r>
              <a:rPr lang="en-US" sz="2000" dirty="0" smtClean="0">
                <a:solidFill>
                  <a:srgbClr val="072C62"/>
                </a:solidFill>
                <a:latin typeface="Arial"/>
                <a:cs typeface="Arial"/>
              </a:rPr>
              <a:t>CAS </a:t>
            </a:r>
            <a:r>
              <a:rPr lang="en-US" sz="2000" dirty="0">
                <a:solidFill>
                  <a:srgbClr val="072C62"/>
                </a:solidFill>
                <a:latin typeface="Arial"/>
                <a:cs typeface="Arial"/>
              </a:rPr>
              <a:t>President BAI Chunli highlighted contributions by The World Academy of Sciences (TWAS) to sustainability in the developing world during a Tuesday ceremony in Beijing celebrating the 30</a:t>
            </a:r>
            <a:r>
              <a:rPr lang="en-US" sz="2000" baseline="30000" dirty="0">
                <a:solidFill>
                  <a:srgbClr val="072C62"/>
                </a:solidFill>
                <a:latin typeface="Arial"/>
                <a:cs typeface="Arial"/>
              </a:rPr>
              <a:t>th</a:t>
            </a:r>
            <a:r>
              <a:rPr lang="en-US" sz="2000" dirty="0">
                <a:solidFill>
                  <a:srgbClr val="072C62"/>
                </a:solidFill>
                <a:latin typeface="Arial"/>
                <a:cs typeface="Arial"/>
              </a:rPr>
              <a:t> anniversary of TWAS’s founding</a:t>
            </a:r>
            <a:r>
              <a:rPr lang="en-US" sz="2000" dirty="0" smtClean="0">
                <a:solidFill>
                  <a:srgbClr val="072C62"/>
                </a:solidFill>
                <a:latin typeface="Arial"/>
                <a:cs typeface="Arial"/>
              </a:rPr>
              <a:t>. </a:t>
            </a:r>
            <a:r>
              <a:rPr lang="en-US" sz="2000" dirty="0" smtClean="0">
                <a:solidFill>
                  <a:srgbClr val="FF0000"/>
                </a:solidFill>
                <a:latin typeface="Arial"/>
                <a:cs typeface="Arial"/>
              </a:rPr>
              <a:t>(shorter, gets right to the point)</a:t>
            </a:r>
            <a:endParaRPr lang="en-US" sz="2000" dirty="0" smtClean="0">
              <a:latin typeface="Arial"/>
              <a:cs typeface="Arial"/>
            </a:endParaRPr>
          </a:p>
          <a:p>
            <a:endParaRPr lang="en-US" sz="2400" dirty="0"/>
          </a:p>
          <a:p>
            <a:pPr marL="0" indent="0">
              <a:buNone/>
            </a:pPr>
            <a:endParaRPr lang="en-US" sz="2400" b="1" dirty="0" smtClean="0"/>
          </a:p>
          <a:p>
            <a:endParaRPr lang="en-US" sz="2400" b="1"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65</a:t>
            </a:fld>
            <a:endParaRPr lang="en-US" dirty="0"/>
          </a:p>
        </p:txBody>
      </p:sp>
    </p:spTree>
    <p:extLst>
      <p:ext uri="{BB962C8B-B14F-4D97-AF65-F5344CB8AC3E}">
        <p14:creationId xmlns:p14="http://schemas.microsoft.com/office/powerpoint/2010/main" val="26168491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25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Lead Examples</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lnSpcReduction="10000"/>
          </a:bodyPr>
          <a:lstStyle/>
          <a:p>
            <a:pPr marL="0" indent="0">
              <a:lnSpc>
                <a:spcPct val="110000"/>
              </a:lnSpc>
              <a:buNone/>
            </a:pPr>
            <a:r>
              <a:rPr lang="en-US" sz="1800" b="1" dirty="0" smtClean="0">
                <a:solidFill>
                  <a:srgbClr val="072C62"/>
                </a:solidFill>
                <a:latin typeface="Arial"/>
                <a:cs typeface="Arial"/>
              </a:rPr>
              <a:t>ORIGINAL:</a:t>
            </a:r>
          </a:p>
          <a:p>
            <a:pPr marL="0" indent="0">
              <a:lnSpc>
                <a:spcPct val="110000"/>
              </a:lnSpc>
              <a:buNone/>
            </a:pPr>
            <a:r>
              <a:rPr lang="en-US" sz="1800" dirty="0" smtClean="0">
                <a:solidFill>
                  <a:srgbClr val="072C62"/>
                </a:solidFill>
                <a:latin typeface="Arial"/>
                <a:cs typeface="Arial"/>
              </a:rPr>
              <a:t>Six pairs of researchers became the winners of the 2012 CAS International Cooperation Award for Young Scientists, dedicated to international young scientists and their CAS collaborators with substantial progress in research and innovation under the Academy. </a:t>
            </a:r>
            <a:r>
              <a:rPr lang="en-US" sz="1800" dirty="0" smtClean="0">
                <a:solidFill>
                  <a:srgbClr val="FF0000"/>
                </a:solidFill>
                <a:latin typeface="Arial"/>
                <a:cs typeface="Arial"/>
              </a:rPr>
              <a:t>(long; doesn’t include date, place, event info)</a:t>
            </a:r>
            <a:endParaRPr lang="en-US" sz="1800" dirty="0" smtClean="0">
              <a:latin typeface="Arial"/>
              <a:cs typeface="Arial"/>
            </a:endParaRPr>
          </a:p>
          <a:p>
            <a:pPr marL="0" indent="0">
              <a:lnSpc>
                <a:spcPct val="110000"/>
              </a:lnSpc>
              <a:buNone/>
            </a:pPr>
            <a:endParaRPr lang="en-US" sz="1800" dirty="0" smtClean="0">
              <a:latin typeface="Arial"/>
              <a:cs typeface="Arial"/>
            </a:endParaRPr>
          </a:p>
          <a:p>
            <a:pPr marL="0" indent="0">
              <a:lnSpc>
                <a:spcPct val="110000"/>
              </a:lnSpc>
              <a:buNone/>
            </a:pPr>
            <a:r>
              <a:rPr lang="en-US" sz="1800" b="1" dirty="0" smtClean="0">
                <a:solidFill>
                  <a:srgbClr val="072C62"/>
                </a:solidFill>
                <a:latin typeface="Arial"/>
                <a:cs typeface="Arial"/>
              </a:rPr>
              <a:t>REVISION:</a:t>
            </a:r>
          </a:p>
          <a:p>
            <a:pPr marL="0" indent="0">
              <a:lnSpc>
                <a:spcPct val="110000"/>
              </a:lnSpc>
              <a:buNone/>
            </a:pPr>
            <a:r>
              <a:rPr lang="en-US" sz="1800" dirty="0" smtClean="0">
                <a:solidFill>
                  <a:srgbClr val="072C62"/>
                </a:solidFill>
                <a:latin typeface="Arial"/>
                <a:cs typeface="Arial"/>
              </a:rPr>
              <a:t>Six pairs of researchers received the 2012 CAS International Cooperation Award for Young Scientists at a ceremony on Aug. 30 in Beijing. </a:t>
            </a:r>
            <a:r>
              <a:rPr lang="en-US" sz="1800" dirty="0" smtClean="0">
                <a:solidFill>
                  <a:srgbClr val="FF0000"/>
                </a:solidFill>
                <a:latin typeface="Arial"/>
                <a:cs typeface="Arial"/>
              </a:rPr>
              <a:t>(brief, provides all major information)</a:t>
            </a:r>
            <a:endParaRPr lang="en-US" sz="1800" dirty="0" smtClean="0">
              <a:latin typeface="Arial"/>
              <a:cs typeface="Arial"/>
            </a:endParaRPr>
          </a:p>
          <a:p>
            <a:pPr marL="0" indent="0">
              <a:lnSpc>
                <a:spcPct val="110000"/>
              </a:lnSpc>
              <a:buNone/>
            </a:pPr>
            <a:r>
              <a:rPr lang="en-US" sz="1800" dirty="0" smtClean="0">
                <a:solidFill>
                  <a:srgbClr val="072C62"/>
                </a:solidFill>
                <a:latin typeface="Arial"/>
                <a:cs typeface="Arial"/>
              </a:rPr>
              <a:t>The </a:t>
            </a:r>
            <a:r>
              <a:rPr lang="en-US" sz="1800" dirty="0">
                <a:solidFill>
                  <a:srgbClr val="072C62"/>
                </a:solidFill>
                <a:latin typeface="Arial"/>
                <a:cs typeface="Arial"/>
              </a:rPr>
              <a:t>annual award, which was launched last year, honors young international scientists and their CAS collaborators for innovative research undertaken through the academy. It aims to encourage long-term international scientific partnership between young CAS researchers and foreign scientists. </a:t>
            </a:r>
            <a:r>
              <a:rPr lang="en-US" sz="1800" dirty="0">
                <a:latin typeface="Arial"/>
                <a:cs typeface="Arial"/>
              </a:rPr>
              <a:t> </a:t>
            </a:r>
            <a:r>
              <a:rPr lang="en-US" sz="1800" dirty="0" smtClean="0">
                <a:solidFill>
                  <a:srgbClr val="FF0000"/>
                </a:solidFill>
                <a:latin typeface="Arial"/>
                <a:cs typeface="Arial"/>
              </a:rPr>
              <a:t>(details are provided in this paragraph, which is not part of lead)</a:t>
            </a:r>
            <a:endParaRPr lang="en-US" sz="1800" dirty="0">
              <a:latin typeface="Arial"/>
              <a:cs typeface="Arial"/>
            </a:endParaRPr>
          </a:p>
          <a:p>
            <a:pPr marL="400050" lvl="1" indent="0">
              <a:buNone/>
            </a:pPr>
            <a:endParaRPr lang="en-US" sz="1600" dirty="0" smtClean="0"/>
          </a:p>
          <a:p>
            <a:endParaRPr lang="en-US" sz="2400" dirty="0"/>
          </a:p>
        </p:txBody>
      </p:sp>
      <p:sp>
        <p:nvSpPr>
          <p:cNvPr id="4" name="Slide Number Placeholder 3"/>
          <p:cNvSpPr>
            <a:spLocks noGrp="1"/>
          </p:cNvSpPr>
          <p:nvPr>
            <p:ph type="sldNum" sz="quarter" idx="12"/>
          </p:nvPr>
        </p:nvSpPr>
        <p:spPr/>
        <p:txBody>
          <a:bodyPr/>
          <a:lstStyle/>
          <a:p>
            <a:fld id="{3EBE616F-279E-3646-8D0A-0FCACB4D929D}" type="slidenum">
              <a:rPr lang="en-US" smtClean="0"/>
              <a:t>66</a:t>
            </a:fld>
            <a:endParaRPr lang="en-US" dirty="0"/>
          </a:p>
        </p:txBody>
      </p:sp>
    </p:spTree>
    <p:extLst>
      <p:ext uri="{BB962C8B-B14F-4D97-AF65-F5344CB8AC3E}">
        <p14:creationId xmlns:p14="http://schemas.microsoft.com/office/powerpoint/2010/main" val="26750120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Direct Quotes</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fontScale="92500"/>
          </a:bodyPr>
          <a:lstStyle/>
          <a:p>
            <a:pPr>
              <a:lnSpc>
                <a:spcPct val="110000"/>
              </a:lnSpc>
            </a:pPr>
            <a:r>
              <a:rPr lang="en-US" sz="2400" dirty="0" smtClean="0">
                <a:solidFill>
                  <a:srgbClr val="072C62"/>
                </a:solidFill>
                <a:latin typeface="Arial"/>
                <a:cs typeface="Arial"/>
              </a:rPr>
              <a:t>Record exactly what a person said; quotation marks used</a:t>
            </a:r>
          </a:p>
          <a:p>
            <a:pPr>
              <a:lnSpc>
                <a:spcPct val="110000"/>
              </a:lnSpc>
            </a:pPr>
            <a:r>
              <a:rPr lang="en-US" sz="2400" dirty="0" smtClean="0">
                <a:solidFill>
                  <a:srgbClr val="072C62"/>
                </a:solidFill>
                <a:latin typeface="Arial"/>
                <a:cs typeface="Arial"/>
              </a:rPr>
              <a:t>May be edited if meaning is not changed</a:t>
            </a:r>
          </a:p>
          <a:p>
            <a:pPr>
              <a:lnSpc>
                <a:spcPct val="110000"/>
              </a:lnSpc>
            </a:pPr>
            <a:r>
              <a:rPr lang="en-US" sz="2400" dirty="0" smtClean="0">
                <a:solidFill>
                  <a:srgbClr val="072C62"/>
                </a:solidFill>
                <a:latin typeface="Arial"/>
                <a:cs typeface="Arial"/>
              </a:rPr>
              <a:t>Divide into parts if too long</a:t>
            </a:r>
            <a:endParaRPr lang="en-US" sz="2400" dirty="0">
              <a:solidFill>
                <a:srgbClr val="072C62"/>
              </a:solidFill>
              <a:latin typeface="Arial"/>
              <a:cs typeface="Arial"/>
            </a:endParaRPr>
          </a:p>
          <a:p>
            <a:pPr>
              <a:lnSpc>
                <a:spcPct val="110000"/>
              </a:lnSpc>
            </a:pPr>
            <a:r>
              <a:rPr lang="en-US" sz="2400" dirty="0" smtClean="0">
                <a:solidFill>
                  <a:srgbClr val="072C62"/>
                </a:solidFill>
                <a:latin typeface="Arial"/>
                <a:cs typeface="Arial"/>
              </a:rPr>
              <a:t>Used to highlight a key idea</a:t>
            </a:r>
          </a:p>
          <a:p>
            <a:pPr>
              <a:lnSpc>
                <a:spcPct val="110000"/>
              </a:lnSpc>
            </a:pPr>
            <a:r>
              <a:rPr lang="en-US" sz="2400" dirty="0" smtClean="0">
                <a:solidFill>
                  <a:srgbClr val="072C62"/>
                </a:solidFill>
                <a:latin typeface="Arial"/>
                <a:cs typeface="Arial"/>
              </a:rPr>
              <a:t>Used when something is said in a </a:t>
            </a:r>
            <a:r>
              <a:rPr lang="en-US" sz="2400" b="1" dirty="0" smtClean="0">
                <a:solidFill>
                  <a:srgbClr val="072C62"/>
                </a:solidFill>
                <a:latin typeface="Arial"/>
                <a:cs typeface="Arial"/>
              </a:rPr>
              <a:t>particularly interesting way</a:t>
            </a:r>
          </a:p>
          <a:p>
            <a:pPr>
              <a:lnSpc>
                <a:spcPct val="110000"/>
              </a:lnSpc>
            </a:pPr>
            <a:r>
              <a:rPr lang="en-US" sz="2400" dirty="0" smtClean="0">
                <a:solidFill>
                  <a:srgbClr val="072C62"/>
                </a:solidFill>
                <a:latin typeface="Arial"/>
                <a:cs typeface="Arial"/>
              </a:rPr>
              <a:t>Used when the speaker/event is </a:t>
            </a:r>
            <a:r>
              <a:rPr lang="en-US" sz="2400" b="1" dirty="0" smtClean="0">
                <a:solidFill>
                  <a:srgbClr val="072C62"/>
                </a:solidFill>
                <a:latin typeface="Arial"/>
                <a:cs typeface="Arial"/>
              </a:rPr>
              <a:t>particularly important</a:t>
            </a:r>
          </a:p>
          <a:p>
            <a:pPr>
              <a:lnSpc>
                <a:spcPct val="110000"/>
              </a:lnSpc>
            </a:pPr>
            <a:r>
              <a:rPr lang="en-US" sz="2400" dirty="0" smtClean="0">
                <a:solidFill>
                  <a:srgbClr val="072C62"/>
                </a:solidFill>
                <a:latin typeface="Arial"/>
                <a:cs typeface="Arial"/>
              </a:rPr>
              <a:t>Must be accurately attributed to the speaker</a:t>
            </a:r>
          </a:p>
          <a:p>
            <a:pPr>
              <a:lnSpc>
                <a:spcPct val="110000"/>
              </a:lnSpc>
            </a:pPr>
            <a:r>
              <a:rPr lang="en-US" sz="2400" dirty="0" smtClean="0">
                <a:solidFill>
                  <a:srgbClr val="072C62"/>
                </a:solidFill>
                <a:latin typeface="Arial"/>
                <a:cs typeface="Arial"/>
              </a:rPr>
              <a:t>Partial quotes should not be taken out of context</a:t>
            </a:r>
          </a:p>
          <a:p>
            <a:pPr>
              <a:lnSpc>
                <a:spcPct val="110000"/>
              </a:lnSpc>
            </a:pPr>
            <a:r>
              <a:rPr lang="en-US" sz="2400" dirty="0" smtClean="0">
                <a:solidFill>
                  <a:srgbClr val="072C62"/>
                </a:solidFill>
                <a:latin typeface="Arial"/>
                <a:cs typeface="Arial"/>
              </a:rPr>
              <a:t>Quotation marks can also highlight nonattributable phrases to which we want to call attention (e.g., “Chinese Dream”) </a:t>
            </a:r>
          </a:p>
          <a:p>
            <a:endParaRPr lang="en-US" sz="2400" dirty="0"/>
          </a:p>
        </p:txBody>
      </p:sp>
      <p:sp>
        <p:nvSpPr>
          <p:cNvPr id="4" name="Slide Number Placeholder 3"/>
          <p:cNvSpPr>
            <a:spLocks noGrp="1"/>
          </p:cNvSpPr>
          <p:nvPr>
            <p:ph type="sldNum" sz="quarter" idx="12"/>
          </p:nvPr>
        </p:nvSpPr>
        <p:spPr/>
        <p:txBody>
          <a:bodyPr/>
          <a:lstStyle/>
          <a:p>
            <a:fld id="{3EBE616F-279E-3646-8D0A-0FCACB4D929D}" type="slidenum">
              <a:rPr lang="en-US" smtClean="0"/>
              <a:t>67</a:t>
            </a:fld>
            <a:endParaRPr lang="en-US" dirty="0"/>
          </a:p>
        </p:txBody>
      </p:sp>
    </p:spTree>
    <p:extLst>
      <p:ext uri="{BB962C8B-B14F-4D97-AF65-F5344CB8AC3E}">
        <p14:creationId xmlns:p14="http://schemas.microsoft.com/office/powerpoint/2010/main" val="10055424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Examples: Direct Quotes</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a:bodyPr>
          <a:lstStyle/>
          <a:p>
            <a:pPr marL="0" indent="-91440">
              <a:lnSpc>
                <a:spcPct val="110000"/>
              </a:lnSpc>
              <a:buNone/>
            </a:pPr>
            <a:r>
              <a:rPr lang="en-US" sz="2400" dirty="0">
                <a:solidFill>
                  <a:srgbClr val="072C62"/>
                </a:solidFill>
                <a:latin typeface="Arial"/>
                <a:cs typeface="Arial"/>
              </a:rPr>
              <a:t>"There's no best, only better." </a:t>
            </a:r>
            <a:r>
              <a:rPr lang="en-US" sz="2400" dirty="0" smtClean="0">
                <a:solidFill>
                  <a:srgbClr val="072C62"/>
                </a:solidFill>
                <a:latin typeface="Arial"/>
                <a:cs typeface="Arial"/>
              </a:rPr>
              <a:t> (Pres. Xi Jinping, quoted in </a:t>
            </a:r>
            <a:r>
              <a:rPr lang="en-US" sz="2400" dirty="0" smtClean="0">
                <a:latin typeface="Arial"/>
                <a:cs typeface="Arial"/>
                <a:hlinkClick r:id="rId2"/>
              </a:rPr>
              <a:t>www.chinadaily.com.cn</a:t>
            </a:r>
            <a:r>
              <a:rPr lang="en-US" sz="2400" dirty="0" smtClean="0">
                <a:solidFill>
                  <a:srgbClr val="072C62"/>
                </a:solidFill>
                <a:latin typeface="Arial"/>
                <a:cs typeface="Arial"/>
              </a:rPr>
              <a:t>, Nov. 29, 2012) </a:t>
            </a:r>
            <a:r>
              <a:rPr lang="en-US" sz="2400" dirty="0" smtClean="0">
                <a:solidFill>
                  <a:srgbClr val="FF0000"/>
                </a:solidFill>
                <a:latin typeface="Arial"/>
                <a:cs typeface="Arial"/>
              </a:rPr>
              <a:t>(short, powerful, clever)</a:t>
            </a:r>
          </a:p>
          <a:p>
            <a:pPr marL="0" indent="-91440">
              <a:lnSpc>
                <a:spcPct val="110000"/>
              </a:lnSpc>
              <a:buNone/>
            </a:pPr>
            <a:endParaRPr lang="en-US" sz="2400" dirty="0" smtClean="0">
              <a:latin typeface="Arial"/>
              <a:cs typeface="Arial"/>
            </a:endParaRPr>
          </a:p>
          <a:p>
            <a:pPr marL="0" indent="-91440">
              <a:lnSpc>
                <a:spcPct val="110000"/>
              </a:lnSpc>
              <a:buNone/>
            </a:pPr>
            <a:r>
              <a:rPr lang="en-US" sz="2400" dirty="0">
                <a:solidFill>
                  <a:srgbClr val="072C62"/>
                </a:solidFill>
                <a:latin typeface="Arial"/>
                <a:cs typeface="Arial"/>
              </a:rPr>
              <a:t>"Some foreigners with full bellies and nothing better to do engage in finger-pointing at us," he said. "First, China does not export revolution; second, it does not export famine and poverty; and, third, it does not mess around with you. So what else is there to say</a:t>
            </a:r>
            <a:r>
              <a:rPr lang="en-US" sz="2400" dirty="0" smtClean="0">
                <a:solidFill>
                  <a:srgbClr val="072C62"/>
                </a:solidFill>
                <a:latin typeface="Arial"/>
                <a:cs typeface="Arial"/>
              </a:rPr>
              <a:t>?”  </a:t>
            </a:r>
            <a:r>
              <a:rPr lang="en-US" sz="2400" dirty="0">
                <a:solidFill>
                  <a:srgbClr val="072C62"/>
                </a:solidFill>
                <a:latin typeface="Arial"/>
                <a:cs typeface="Arial"/>
              </a:rPr>
              <a:t>(Pres. Xi Jinping, quoted in </a:t>
            </a:r>
            <a:r>
              <a:rPr lang="en-US" sz="2400" dirty="0">
                <a:latin typeface="Arial"/>
                <a:cs typeface="Arial"/>
                <a:hlinkClick r:id="rId2"/>
              </a:rPr>
              <a:t>www.chinadaily.com.cn</a:t>
            </a:r>
            <a:r>
              <a:rPr lang="en-US" sz="2400" dirty="0">
                <a:solidFill>
                  <a:srgbClr val="072C62"/>
                </a:solidFill>
                <a:latin typeface="Arial"/>
                <a:cs typeface="Arial"/>
              </a:rPr>
              <a:t>, Nov. 29, 2012</a:t>
            </a:r>
            <a:r>
              <a:rPr lang="en-US" sz="2400" dirty="0" smtClean="0">
                <a:solidFill>
                  <a:srgbClr val="072C62"/>
                </a:solidFill>
                <a:latin typeface="Arial"/>
                <a:cs typeface="Arial"/>
              </a:rPr>
              <a:t>) </a:t>
            </a:r>
            <a:r>
              <a:rPr lang="en-US" sz="2400" dirty="0" smtClean="0">
                <a:solidFill>
                  <a:srgbClr val="FF0000"/>
                </a:solidFill>
                <a:latin typeface="Arial"/>
                <a:cs typeface="Arial"/>
              </a:rPr>
              <a:t>(important points, said in an interesting way by an important person)</a:t>
            </a:r>
            <a:endParaRPr lang="en-US" sz="2400" dirty="0">
              <a:solidFill>
                <a:srgbClr val="FF0000"/>
              </a:solidFill>
              <a:latin typeface="Arial"/>
              <a:cs typeface="Arial"/>
            </a:endParaRPr>
          </a:p>
          <a:p>
            <a:pPr>
              <a:lnSpc>
                <a:spcPct val="110000"/>
              </a:lnSpc>
            </a:pPr>
            <a:endParaRPr lang="en-US" sz="2400" dirty="0"/>
          </a:p>
        </p:txBody>
      </p:sp>
      <p:sp>
        <p:nvSpPr>
          <p:cNvPr id="4" name="Slide Number Placeholder 3"/>
          <p:cNvSpPr>
            <a:spLocks noGrp="1"/>
          </p:cNvSpPr>
          <p:nvPr>
            <p:ph type="sldNum" sz="quarter" idx="12"/>
          </p:nvPr>
        </p:nvSpPr>
        <p:spPr/>
        <p:txBody>
          <a:bodyPr/>
          <a:lstStyle/>
          <a:p>
            <a:fld id="{3EBE616F-279E-3646-8D0A-0FCACB4D929D}" type="slidenum">
              <a:rPr lang="en-US" smtClean="0"/>
              <a:t>68</a:t>
            </a:fld>
            <a:endParaRPr lang="en-US" dirty="0"/>
          </a:p>
        </p:txBody>
      </p:sp>
    </p:spTree>
    <p:extLst>
      <p:ext uri="{BB962C8B-B14F-4D97-AF65-F5344CB8AC3E}">
        <p14:creationId xmlns:p14="http://schemas.microsoft.com/office/powerpoint/2010/main" val="8581907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Indirect Quotes</a:t>
            </a:r>
          </a:p>
        </p:txBody>
      </p:sp>
      <p:sp>
        <p:nvSpPr>
          <p:cNvPr id="3" name="Content Placeholder 2"/>
          <p:cNvSpPr>
            <a:spLocks noGrp="1"/>
          </p:cNvSpPr>
          <p:nvPr>
            <p:ph idx="1"/>
          </p:nvPr>
        </p:nvSpPr>
        <p:spPr>
          <a:ln w="12700" cmpd="sng">
            <a:solidFill>
              <a:schemeClr val="bg2">
                <a:lumMod val="50000"/>
              </a:schemeClr>
            </a:solidFill>
          </a:ln>
        </p:spPr>
        <p:txBody>
          <a:bodyPr>
            <a:normAutofit lnSpcReduction="10000"/>
          </a:bodyPr>
          <a:lstStyle/>
          <a:p>
            <a:pPr>
              <a:lnSpc>
                <a:spcPct val="120000"/>
              </a:lnSpc>
            </a:pPr>
            <a:r>
              <a:rPr lang="en-US" sz="2800" dirty="0" smtClean="0">
                <a:solidFill>
                  <a:srgbClr val="072C62"/>
                </a:solidFill>
                <a:latin typeface="Arial"/>
                <a:cs typeface="Arial"/>
              </a:rPr>
              <a:t>Paraphrase </a:t>
            </a:r>
            <a:r>
              <a:rPr lang="en-US" sz="2800" dirty="0">
                <a:solidFill>
                  <a:srgbClr val="072C62"/>
                </a:solidFill>
                <a:latin typeface="Arial"/>
                <a:cs typeface="Arial"/>
              </a:rPr>
              <a:t>speaker’s </a:t>
            </a:r>
            <a:r>
              <a:rPr lang="en-US" sz="2800" dirty="0" smtClean="0">
                <a:solidFill>
                  <a:srgbClr val="072C62"/>
                </a:solidFill>
                <a:latin typeface="Arial"/>
                <a:cs typeface="Arial"/>
              </a:rPr>
              <a:t>words; no quotation marks</a:t>
            </a:r>
            <a:endParaRPr lang="en-US" sz="2800" dirty="0">
              <a:solidFill>
                <a:srgbClr val="072C62"/>
              </a:solidFill>
              <a:latin typeface="Arial"/>
              <a:cs typeface="Arial"/>
            </a:endParaRPr>
          </a:p>
          <a:p>
            <a:pPr>
              <a:lnSpc>
                <a:spcPct val="120000"/>
              </a:lnSpc>
            </a:pPr>
            <a:r>
              <a:rPr lang="en-US" sz="2800" dirty="0">
                <a:solidFill>
                  <a:srgbClr val="072C62"/>
                </a:solidFill>
                <a:latin typeface="Arial"/>
                <a:cs typeface="Arial"/>
              </a:rPr>
              <a:t>Used to make quote more </a:t>
            </a:r>
            <a:r>
              <a:rPr lang="en-US" sz="2800" dirty="0" smtClean="0">
                <a:solidFill>
                  <a:srgbClr val="072C62"/>
                </a:solidFill>
                <a:latin typeface="Arial"/>
                <a:cs typeface="Arial"/>
              </a:rPr>
              <a:t>readable</a:t>
            </a:r>
          </a:p>
          <a:p>
            <a:pPr>
              <a:lnSpc>
                <a:spcPct val="120000"/>
              </a:lnSpc>
            </a:pPr>
            <a:r>
              <a:rPr lang="en-US" sz="2800" dirty="0" smtClean="0">
                <a:solidFill>
                  <a:srgbClr val="072C62"/>
                </a:solidFill>
                <a:latin typeface="Arial"/>
                <a:cs typeface="Arial"/>
              </a:rPr>
              <a:t>Should be “default” form of quotation unless direct quote criteria are strongly met</a:t>
            </a:r>
          </a:p>
          <a:p>
            <a:pPr>
              <a:lnSpc>
                <a:spcPct val="120000"/>
              </a:lnSpc>
            </a:pPr>
            <a:r>
              <a:rPr lang="en-US" sz="2800" dirty="0" smtClean="0">
                <a:solidFill>
                  <a:srgbClr val="072C62"/>
                </a:solidFill>
                <a:latin typeface="Arial"/>
                <a:cs typeface="Arial"/>
              </a:rPr>
              <a:t>Should not change meaning</a:t>
            </a:r>
          </a:p>
          <a:p>
            <a:pPr>
              <a:lnSpc>
                <a:spcPct val="120000"/>
              </a:lnSpc>
            </a:pPr>
            <a:r>
              <a:rPr lang="en-US" sz="2800" dirty="0" smtClean="0">
                <a:solidFill>
                  <a:srgbClr val="072C62"/>
                </a:solidFill>
                <a:latin typeface="Arial"/>
                <a:cs typeface="Arial"/>
              </a:rPr>
              <a:t>Need attribution</a:t>
            </a:r>
          </a:p>
          <a:p>
            <a:pPr>
              <a:lnSpc>
                <a:spcPct val="120000"/>
              </a:lnSpc>
            </a:pPr>
            <a:r>
              <a:rPr lang="en-US" sz="2800" dirty="0" smtClean="0">
                <a:solidFill>
                  <a:srgbClr val="072C62"/>
                </a:solidFill>
                <a:latin typeface="Arial"/>
                <a:cs typeface="Arial"/>
              </a:rPr>
              <a:t>Generally used more often than direct quotes</a:t>
            </a:r>
            <a:endParaRPr lang="en-US" sz="2800" dirty="0">
              <a:solidFill>
                <a:srgbClr val="072C62"/>
              </a:solidFill>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69</a:t>
            </a:fld>
            <a:endParaRPr lang="en-US" dirty="0"/>
          </a:p>
        </p:txBody>
      </p:sp>
    </p:spTree>
    <p:extLst>
      <p:ext uri="{BB962C8B-B14F-4D97-AF65-F5344CB8AC3E}">
        <p14:creationId xmlns:p14="http://schemas.microsoft.com/office/powerpoint/2010/main" val="369218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2278"/>
            <a:ext cx="8229600" cy="2261475"/>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Depends </a:t>
            </a:r>
            <a:r>
              <a:rPr lang="en-US" dirty="0">
                <a:solidFill>
                  <a:srgbClr val="072C62"/>
                </a:solidFill>
                <a:latin typeface="American Typewriter"/>
                <a:cs typeface="American Typewriter"/>
              </a:rPr>
              <a:t>on </a:t>
            </a:r>
            <a:r>
              <a:rPr lang="en-US" dirty="0" smtClean="0">
                <a:solidFill>
                  <a:srgbClr val="072C62"/>
                </a:solidFill>
                <a:latin typeface="American Typewriter"/>
                <a:cs typeface="American Typewriter"/>
              </a:rPr>
              <a:t/>
            </a:r>
            <a:br>
              <a:rPr lang="en-US" dirty="0" smtClean="0">
                <a:solidFill>
                  <a:srgbClr val="072C62"/>
                </a:solidFill>
                <a:latin typeface="American Typewriter"/>
                <a:cs typeface="American Typewriter"/>
              </a:rPr>
            </a:br>
            <a:r>
              <a:rPr lang="en-US" b="1" dirty="0" smtClean="0">
                <a:solidFill>
                  <a:srgbClr val="072C62"/>
                </a:solidFill>
                <a:latin typeface="American Typewriter"/>
                <a:cs typeface="American Typewriter"/>
              </a:rPr>
              <a:t>Audience</a:t>
            </a:r>
            <a:r>
              <a:rPr lang="en-US" dirty="0" smtClean="0">
                <a:solidFill>
                  <a:srgbClr val="072C62"/>
                </a:solidFill>
                <a:latin typeface="American Typewriter"/>
                <a:cs typeface="American Typewriter"/>
              </a:rPr>
              <a:t> </a:t>
            </a:r>
            <a:r>
              <a:rPr lang="en-US" dirty="0">
                <a:solidFill>
                  <a:srgbClr val="072C62"/>
                </a:solidFill>
                <a:latin typeface="American Typewriter"/>
                <a:cs typeface="American Typewriter"/>
              </a:rPr>
              <a:t>and </a:t>
            </a:r>
            <a:r>
              <a:rPr lang="en-US" b="1" dirty="0" smtClean="0">
                <a:solidFill>
                  <a:srgbClr val="072C62"/>
                </a:solidFill>
                <a:latin typeface="American Typewriter"/>
                <a:cs typeface="American Typewriter"/>
              </a:rPr>
              <a:t>Goal</a:t>
            </a:r>
            <a:r>
              <a:rPr lang="en-US" dirty="0" smtClean="0">
                <a:solidFill>
                  <a:srgbClr val="072C62"/>
                </a:solidFill>
                <a:latin typeface="American Typewriter"/>
                <a:cs typeface="American Typewriter"/>
              </a:rPr>
              <a:t> </a:t>
            </a:r>
            <a:br>
              <a:rPr lang="en-US" dirty="0" smtClean="0">
                <a:solidFill>
                  <a:srgbClr val="072C62"/>
                </a:solidFill>
                <a:latin typeface="American Typewriter"/>
                <a:cs typeface="American Typewriter"/>
              </a:rPr>
            </a:br>
            <a:r>
              <a:rPr lang="en-US" dirty="0" smtClean="0">
                <a:solidFill>
                  <a:srgbClr val="072C62"/>
                </a:solidFill>
                <a:latin typeface="American Typewriter"/>
                <a:cs typeface="American Typewriter"/>
              </a:rPr>
              <a:t>For Each Piece</a:t>
            </a: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7</a:t>
            </a:fld>
            <a:endParaRPr lang="en-US" dirty="0"/>
          </a:p>
        </p:txBody>
      </p:sp>
    </p:spTree>
    <p:extLst>
      <p:ext uri="{BB962C8B-B14F-4D97-AF65-F5344CB8AC3E}">
        <p14:creationId xmlns:p14="http://schemas.microsoft.com/office/powerpoint/2010/main" val="823472421"/>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Example: Indirect Quotes</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lnSpcReduction="10000"/>
          </a:bodyPr>
          <a:lstStyle/>
          <a:p>
            <a:pPr marL="0" indent="0">
              <a:lnSpc>
                <a:spcPct val="110000"/>
              </a:lnSpc>
              <a:buNone/>
            </a:pPr>
            <a:r>
              <a:rPr lang="en-US" sz="1800" b="1" dirty="0" smtClean="0">
                <a:solidFill>
                  <a:srgbClr val="072C62"/>
                </a:solidFill>
                <a:latin typeface="Arial"/>
                <a:cs typeface="Arial"/>
              </a:rPr>
              <a:t>ORIGINAL:</a:t>
            </a:r>
          </a:p>
          <a:p>
            <a:pPr marL="0" indent="0">
              <a:lnSpc>
                <a:spcPct val="110000"/>
              </a:lnSpc>
              <a:buNone/>
            </a:pPr>
            <a:r>
              <a:rPr lang="en-US" sz="1800" dirty="0" smtClean="0">
                <a:solidFill>
                  <a:srgbClr val="072C62"/>
                </a:solidFill>
                <a:latin typeface="Arial"/>
                <a:cs typeface="Arial"/>
              </a:rPr>
              <a:t>“</a:t>
            </a:r>
            <a:r>
              <a:rPr lang="en-US" sz="1800" dirty="0">
                <a:solidFill>
                  <a:srgbClr val="072C62"/>
                </a:solidFill>
                <a:latin typeface="Arial"/>
                <a:cs typeface="Arial"/>
              </a:rPr>
              <a:t>I hope that…at forty…TWAS is a world leading academic institution that plays an important role in shaping the science agenda, in promoting science for sustainability, and in facilitating capacity building in developing countries,” said BAI Chunli, President of CAS (Chinese Academy of Sciences</a:t>
            </a:r>
            <a:r>
              <a:rPr lang="en-US" sz="1800" dirty="0" smtClean="0">
                <a:solidFill>
                  <a:srgbClr val="072C62"/>
                </a:solidFill>
                <a:latin typeface="Arial"/>
                <a:cs typeface="Arial"/>
              </a:rPr>
              <a:t>) and </a:t>
            </a:r>
            <a:r>
              <a:rPr lang="en-US" sz="1800" dirty="0">
                <a:solidFill>
                  <a:srgbClr val="072C62"/>
                </a:solidFill>
                <a:latin typeface="Arial"/>
                <a:cs typeface="Arial"/>
              </a:rPr>
              <a:t>TWAS, at a celebrating ceremony of TWAS</a:t>
            </a:r>
            <a:r>
              <a:rPr lang="en-US" sz="1800" dirty="0" smtClean="0">
                <a:solidFill>
                  <a:srgbClr val="072C62"/>
                </a:solidFill>
                <a:latin typeface="Arial"/>
                <a:cs typeface="Arial"/>
              </a:rPr>
              <a:t>’ 30</a:t>
            </a:r>
            <a:r>
              <a:rPr lang="en-US" sz="1800" baseline="30000" dirty="0" smtClean="0">
                <a:solidFill>
                  <a:srgbClr val="072C62"/>
                </a:solidFill>
                <a:latin typeface="Arial"/>
                <a:cs typeface="Arial"/>
              </a:rPr>
              <a:t>th</a:t>
            </a:r>
            <a:r>
              <a:rPr lang="en-US" sz="1800" dirty="0" smtClean="0">
                <a:solidFill>
                  <a:srgbClr val="072C62"/>
                </a:solidFill>
                <a:latin typeface="Arial"/>
                <a:cs typeface="Arial"/>
              </a:rPr>
              <a:t> </a:t>
            </a:r>
            <a:r>
              <a:rPr lang="en-US" sz="1800" dirty="0">
                <a:solidFill>
                  <a:srgbClr val="072C62"/>
                </a:solidFill>
                <a:latin typeface="Arial"/>
                <a:cs typeface="Arial"/>
              </a:rPr>
              <a:t>anniversary on Sep. 10 in Beijing. </a:t>
            </a:r>
            <a:r>
              <a:rPr lang="en-US" sz="1800" dirty="0" smtClean="0">
                <a:solidFill>
                  <a:srgbClr val="FF0000"/>
                </a:solidFill>
                <a:latin typeface="Arial"/>
                <a:cs typeface="Arial"/>
              </a:rPr>
              <a:t>(quote is awkward due to ellipses; wording is not so original it needs a direct quote)</a:t>
            </a:r>
            <a:endParaRPr lang="en-US" sz="1800" dirty="0">
              <a:latin typeface="Arial"/>
              <a:cs typeface="Arial"/>
            </a:endParaRPr>
          </a:p>
          <a:p>
            <a:pPr>
              <a:lnSpc>
                <a:spcPct val="110000"/>
              </a:lnSpc>
            </a:pPr>
            <a:endParaRPr lang="en-US" sz="1800" dirty="0" smtClean="0">
              <a:latin typeface="Arial"/>
              <a:cs typeface="Arial"/>
            </a:endParaRPr>
          </a:p>
          <a:p>
            <a:pPr marL="0" indent="0">
              <a:lnSpc>
                <a:spcPct val="110000"/>
              </a:lnSpc>
              <a:buNone/>
            </a:pPr>
            <a:r>
              <a:rPr lang="en-US" sz="1800" b="1" dirty="0" smtClean="0">
                <a:solidFill>
                  <a:srgbClr val="072C62"/>
                </a:solidFill>
                <a:latin typeface="Arial"/>
                <a:cs typeface="Arial"/>
              </a:rPr>
              <a:t>REVISION:</a:t>
            </a:r>
            <a:endParaRPr lang="en-US" sz="1800" b="1" dirty="0">
              <a:solidFill>
                <a:srgbClr val="072C62"/>
              </a:solidFill>
              <a:latin typeface="Arial"/>
              <a:cs typeface="Arial"/>
            </a:endParaRPr>
          </a:p>
          <a:p>
            <a:pPr marL="0" indent="0">
              <a:lnSpc>
                <a:spcPct val="110000"/>
              </a:lnSpc>
              <a:buNone/>
            </a:pPr>
            <a:r>
              <a:rPr lang="en-US" sz="1800" dirty="0" smtClean="0">
                <a:solidFill>
                  <a:srgbClr val="072C62"/>
                </a:solidFill>
                <a:latin typeface="Arial"/>
                <a:cs typeface="Arial"/>
              </a:rPr>
              <a:t>After </a:t>
            </a:r>
            <a:r>
              <a:rPr lang="en-US" sz="1800" dirty="0">
                <a:solidFill>
                  <a:srgbClr val="072C62"/>
                </a:solidFill>
                <a:latin typeface="Arial"/>
                <a:cs typeface="Arial"/>
              </a:rPr>
              <a:t>noting TWAS’s past achievements, Bai said he hoped TWAS would become a world-leading academic institution playing an important role in shaping the scientific agenda of the developing world within the next decade. He also said he hoped TWAS would continue to promote sustainability and capacity-building in developing countries</a:t>
            </a:r>
            <a:r>
              <a:rPr lang="en-US" sz="1800" dirty="0" smtClean="0">
                <a:solidFill>
                  <a:srgbClr val="072C62"/>
                </a:solidFill>
                <a:latin typeface="Arial"/>
                <a:cs typeface="Arial"/>
              </a:rPr>
              <a:t>.</a:t>
            </a:r>
            <a:r>
              <a:rPr lang="en-US" sz="1800" dirty="0" smtClean="0">
                <a:latin typeface="Arial"/>
                <a:cs typeface="Arial"/>
              </a:rPr>
              <a:t> </a:t>
            </a:r>
            <a:r>
              <a:rPr lang="en-US" sz="1800" dirty="0" smtClean="0">
                <a:solidFill>
                  <a:srgbClr val="FF0000"/>
                </a:solidFill>
                <a:latin typeface="Arial"/>
                <a:cs typeface="Arial"/>
              </a:rPr>
              <a:t>(eliminates ellipses; transforms material into indirect quote)</a:t>
            </a:r>
            <a:endParaRPr lang="en-US" sz="1800" dirty="0">
              <a:latin typeface="Arial"/>
              <a:cs typeface="Arial"/>
            </a:endParaRPr>
          </a:p>
          <a:p>
            <a:pPr marL="0" indent="0">
              <a:buNone/>
            </a:pPr>
            <a:endParaRPr lang="en-US" sz="1800"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70</a:t>
            </a:fld>
            <a:endParaRPr lang="en-US" dirty="0"/>
          </a:p>
        </p:txBody>
      </p:sp>
    </p:spTree>
    <p:extLst>
      <p:ext uri="{BB962C8B-B14F-4D97-AF65-F5344CB8AC3E}">
        <p14:creationId xmlns:p14="http://schemas.microsoft.com/office/powerpoint/2010/main" val="39483635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latin typeface="American Typewriter"/>
                <a:cs typeface="American Typewriter"/>
              </a:rPr>
              <a:t>Partial Quotes</a:t>
            </a:r>
          </a:p>
        </p:txBody>
      </p:sp>
      <p:sp>
        <p:nvSpPr>
          <p:cNvPr id="3" name="Content Placeholder 2"/>
          <p:cNvSpPr>
            <a:spLocks noGrp="1"/>
          </p:cNvSpPr>
          <p:nvPr>
            <p:ph idx="1"/>
          </p:nvPr>
        </p:nvSpPr>
        <p:spPr>
          <a:ln w="12700" cmpd="sng">
            <a:solidFill>
              <a:schemeClr val="bg2">
                <a:lumMod val="50000"/>
              </a:schemeClr>
            </a:solidFill>
          </a:ln>
        </p:spPr>
        <p:txBody>
          <a:bodyPr>
            <a:normAutofit fontScale="92500" lnSpcReduction="20000"/>
          </a:bodyPr>
          <a:lstStyle/>
          <a:p>
            <a:r>
              <a:rPr lang="en-US" sz="2000" dirty="0" smtClean="0">
                <a:solidFill>
                  <a:srgbClr val="072C62"/>
                </a:solidFill>
                <a:latin typeface="Arial"/>
                <a:cs typeface="Arial"/>
              </a:rPr>
              <a:t>Combines elements of direct and indirect quotes</a:t>
            </a:r>
          </a:p>
          <a:p>
            <a:pPr marL="0" indent="0">
              <a:buNone/>
            </a:pPr>
            <a:endParaRPr lang="en-US" sz="2000" dirty="0" smtClean="0">
              <a:solidFill>
                <a:srgbClr val="072C62"/>
              </a:solidFill>
              <a:latin typeface="Arial"/>
              <a:cs typeface="Arial"/>
            </a:endParaRPr>
          </a:p>
          <a:p>
            <a:r>
              <a:rPr lang="en-US" sz="2000" dirty="0" smtClean="0">
                <a:solidFill>
                  <a:srgbClr val="072C62"/>
                </a:solidFill>
                <a:latin typeface="Arial"/>
                <a:cs typeface="Arial"/>
              </a:rPr>
              <a:t>Sometimes do not need attribution</a:t>
            </a:r>
          </a:p>
          <a:p>
            <a:pPr marL="0" indent="0">
              <a:buNone/>
            </a:pPr>
            <a:endParaRPr lang="en-US" sz="2000" dirty="0">
              <a:solidFill>
                <a:srgbClr val="072C62"/>
              </a:solidFill>
              <a:latin typeface="Arial"/>
              <a:cs typeface="Arial"/>
            </a:endParaRPr>
          </a:p>
          <a:p>
            <a:pPr marL="0" indent="0">
              <a:lnSpc>
                <a:spcPct val="130000"/>
              </a:lnSpc>
              <a:buNone/>
            </a:pPr>
            <a:r>
              <a:rPr lang="en-US" sz="2000" b="1" dirty="0" smtClean="0">
                <a:solidFill>
                  <a:srgbClr val="072C62"/>
                </a:solidFill>
                <a:latin typeface="Arial"/>
                <a:cs typeface="Arial"/>
              </a:rPr>
              <a:t>EXAMPLES:</a:t>
            </a:r>
            <a:endParaRPr lang="en-US" sz="2000" dirty="0" smtClean="0">
              <a:solidFill>
                <a:srgbClr val="072C62"/>
              </a:solidFill>
              <a:latin typeface="Arial"/>
              <a:cs typeface="Arial"/>
            </a:endParaRPr>
          </a:p>
          <a:p>
            <a:pPr marL="0" indent="0">
              <a:lnSpc>
                <a:spcPct val="130000"/>
              </a:lnSpc>
              <a:buNone/>
            </a:pPr>
            <a:r>
              <a:rPr lang="en-US" sz="2000" dirty="0" smtClean="0">
                <a:solidFill>
                  <a:srgbClr val="072C62"/>
                </a:solidFill>
                <a:latin typeface="Arial"/>
                <a:cs typeface="Arial"/>
              </a:rPr>
              <a:t>She said, “I am very happy in my new job.” </a:t>
            </a:r>
            <a:r>
              <a:rPr lang="en-US" sz="2000" dirty="0" smtClean="0">
                <a:solidFill>
                  <a:srgbClr val="FF0000"/>
                </a:solidFill>
                <a:latin typeface="Arial"/>
                <a:cs typeface="Arial"/>
              </a:rPr>
              <a:t>(as direct quote, this is not special; seems awkward and unnecessary to use a direct quote)</a:t>
            </a:r>
          </a:p>
          <a:p>
            <a:pPr marL="0" indent="0">
              <a:lnSpc>
                <a:spcPct val="130000"/>
              </a:lnSpc>
              <a:buNone/>
            </a:pPr>
            <a:r>
              <a:rPr lang="en-US" sz="2000" dirty="0" smtClean="0">
                <a:solidFill>
                  <a:srgbClr val="072C62"/>
                </a:solidFill>
                <a:latin typeface="Arial"/>
                <a:cs typeface="Arial"/>
              </a:rPr>
              <a:t>She said she was “very happy” in her new job. </a:t>
            </a:r>
            <a:r>
              <a:rPr lang="en-US" sz="2000" dirty="0" smtClean="0">
                <a:solidFill>
                  <a:srgbClr val="FF0000"/>
                </a:solidFill>
                <a:latin typeface="Arial"/>
                <a:cs typeface="Arial"/>
              </a:rPr>
              <a:t>(emphasizes key point; although this sentence is slightly longer, it “reads” more easily)</a:t>
            </a:r>
          </a:p>
          <a:p>
            <a:pPr marL="0" indent="0">
              <a:lnSpc>
                <a:spcPct val="130000"/>
              </a:lnSpc>
              <a:buNone/>
            </a:pPr>
            <a:endParaRPr lang="en-US" sz="2000" dirty="0">
              <a:latin typeface="Arial"/>
              <a:cs typeface="Arial"/>
            </a:endParaRPr>
          </a:p>
          <a:p>
            <a:pPr marL="0" indent="0">
              <a:lnSpc>
                <a:spcPct val="130000"/>
              </a:lnSpc>
              <a:buNone/>
            </a:pPr>
            <a:r>
              <a:rPr lang="en-US" sz="2000" dirty="0">
                <a:solidFill>
                  <a:srgbClr val="072C62"/>
                </a:solidFill>
                <a:latin typeface="Arial"/>
                <a:cs typeface="Arial"/>
              </a:rPr>
              <a:t>H</a:t>
            </a:r>
            <a:r>
              <a:rPr lang="en-US" sz="2000" dirty="0" smtClean="0">
                <a:solidFill>
                  <a:srgbClr val="072C62"/>
                </a:solidFill>
                <a:latin typeface="Arial"/>
                <a:cs typeface="Arial"/>
              </a:rPr>
              <a:t>e wanted the “best of both worlds” – having a lot of money but not having to work hard. </a:t>
            </a:r>
            <a:r>
              <a:rPr lang="en-US" sz="2000" dirty="0" smtClean="0">
                <a:solidFill>
                  <a:srgbClr val="FF0000"/>
                </a:solidFill>
                <a:latin typeface="Arial"/>
                <a:cs typeface="Arial"/>
              </a:rPr>
              <a:t>(uses quotation marks to highlight a common nonattributable phrase)</a:t>
            </a:r>
            <a:endParaRPr lang="en-US" sz="2000" dirty="0">
              <a:solidFill>
                <a:srgbClr val="FF0000"/>
              </a:solidFill>
              <a:latin typeface="Arial"/>
              <a:cs typeface="Arial"/>
            </a:endParaRPr>
          </a:p>
          <a:p>
            <a:pPr marL="0" indent="0">
              <a:buNone/>
            </a:pPr>
            <a:endParaRPr lang="en-US" sz="2800" dirty="0">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71</a:t>
            </a:fld>
            <a:endParaRPr lang="en-US" dirty="0"/>
          </a:p>
        </p:txBody>
      </p:sp>
    </p:spTree>
    <p:extLst>
      <p:ext uri="{BB962C8B-B14F-4D97-AF65-F5344CB8AC3E}">
        <p14:creationId xmlns:p14="http://schemas.microsoft.com/office/powerpoint/2010/main" val="29864285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Example: Partial Quote</a:t>
            </a: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fontScale="92500" lnSpcReduction="10000"/>
          </a:bodyPr>
          <a:lstStyle/>
          <a:p>
            <a:pPr marL="0" indent="0">
              <a:lnSpc>
                <a:spcPct val="110000"/>
              </a:lnSpc>
              <a:buNone/>
            </a:pPr>
            <a:r>
              <a:rPr lang="en-US" sz="2400" b="1" dirty="0" smtClean="0">
                <a:solidFill>
                  <a:srgbClr val="072C62"/>
                </a:solidFill>
                <a:latin typeface="Arial"/>
                <a:cs typeface="Arial"/>
              </a:rPr>
              <a:t>ORIGINAL:</a:t>
            </a:r>
          </a:p>
          <a:p>
            <a:pPr marL="0" indent="0">
              <a:lnSpc>
                <a:spcPct val="110000"/>
              </a:lnSpc>
              <a:buNone/>
            </a:pPr>
            <a:r>
              <a:rPr lang="en-US" sz="2400" dirty="0" smtClean="0">
                <a:solidFill>
                  <a:srgbClr val="072C62"/>
                </a:solidFill>
                <a:latin typeface="Arial"/>
                <a:cs typeface="Arial"/>
              </a:rPr>
              <a:t>“</a:t>
            </a:r>
            <a:r>
              <a:rPr lang="en-US" sz="2400" dirty="0">
                <a:solidFill>
                  <a:srgbClr val="072C62"/>
                </a:solidFill>
                <a:latin typeface="Arial"/>
                <a:cs typeface="Arial"/>
              </a:rPr>
              <a:t>We need to look for a new strategy to… respond to the changing world and to the increasing need of science-based solutions to the social and economical challenges faced by the developing countries.” said </a:t>
            </a:r>
            <a:r>
              <a:rPr lang="en-US" sz="2400" dirty="0" smtClean="0">
                <a:solidFill>
                  <a:srgbClr val="072C62"/>
                </a:solidFill>
                <a:latin typeface="Arial"/>
                <a:cs typeface="Arial"/>
              </a:rPr>
              <a:t>Bai. </a:t>
            </a:r>
            <a:r>
              <a:rPr lang="en-US" sz="2400" dirty="0" smtClean="0">
                <a:solidFill>
                  <a:srgbClr val="FF0000"/>
                </a:solidFill>
                <a:latin typeface="Arial"/>
                <a:cs typeface="Arial"/>
              </a:rPr>
              <a:t>(awkward use of ellipsis; quoted material not so uniquely worded it requires direct quote)</a:t>
            </a:r>
            <a:endParaRPr lang="en-US" sz="2400" dirty="0">
              <a:solidFill>
                <a:srgbClr val="FF0000"/>
              </a:solidFill>
              <a:latin typeface="Arial"/>
              <a:cs typeface="Arial"/>
            </a:endParaRPr>
          </a:p>
          <a:p>
            <a:pPr marL="0" indent="0">
              <a:lnSpc>
                <a:spcPct val="110000"/>
              </a:lnSpc>
              <a:buNone/>
            </a:pPr>
            <a:endParaRPr lang="en-US" sz="2400" dirty="0" smtClean="0">
              <a:latin typeface="Arial"/>
              <a:cs typeface="Arial"/>
            </a:endParaRPr>
          </a:p>
          <a:p>
            <a:pPr marL="0" indent="0">
              <a:lnSpc>
                <a:spcPct val="110000"/>
              </a:lnSpc>
              <a:buNone/>
            </a:pPr>
            <a:r>
              <a:rPr lang="en-US" sz="2400" b="1" dirty="0" smtClean="0">
                <a:solidFill>
                  <a:srgbClr val="072C62"/>
                </a:solidFill>
                <a:latin typeface="Arial"/>
                <a:cs typeface="Arial"/>
              </a:rPr>
              <a:t>REVISED INTO PARTIAL QUOTE:</a:t>
            </a:r>
          </a:p>
          <a:p>
            <a:pPr marL="0" indent="0">
              <a:lnSpc>
                <a:spcPct val="110000"/>
              </a:lnSpc>
              <a:buNone/>
            </a:pPr>
            <a:r>
              <a:rPr lang="en-US" sz="2400" dirty="0" smtClean="0">
                <a:solidFill>
                  <a:srgbClr val="072C62"/>
                </a:solidFill>
                <a:latin typeface="Arial"/>
                <a:cs typeface="Arial"/>
              </a:rPr>
              <a:t>In </a:t>
            </a:r>
            <a:r>
              <a:rPr lang="en-US" sz="2400" dirty="0">
                <a:solidFill>
                  <a:srgbClr val="072C62"/>
                </a:solidFill>
                <a:latin typeface="Arial"/>
                <a:cs typeface="Arial"/>
              </a:rPr>
              <a:t>addition, Bai called for a “new strategy” to respond to the changing world, saying it is necessary to find “science-based solutions to social and economic challenges faced by developing countries.</a:t>
            </a:r>
            <a:r>
              <a:rPr lang="en-US" sz="2400" dirty="0" smtClean="0">
                <a:solidFill>
                  <a:srgbClr val="072C62"/>
                </a:solidFill>
                <a:latin typeface="Arial"/>
                <a:cs typeface="Arial"/>
              </a:rPr>
              <a:t>” </a:t>
            </a:r>
            <a:r>
              <a:rPr lang="en-US" sz="2400" dirty="0" smtClean="0">
                <a:solidFill>
                  <a:srgbClr val="FF0000"/>
                </a:solidFill>
                <a:latin typeface="Arial"/>
                <a:cs typeface="Arial"/>
              </a:rPr>
              <a:t>(highlights those parts of quote worth emphasizing)</a:t>
            </a:r>
            <a:endParaRPr lang="en-US" sz="2400" dirty="0">
              <a:solidFill>
                <a:srgbClr val="FF0000"/>
              </a:solidFill>
              <a:latin typeface="Arial"/>
              <a:cs typeface="Arial"/>
            </a:endParaRP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72</a:t>
            </a:fld>
            <a:endParaRPr lang="en-US" dirty="0"/>
          </a:p>
        </p:txBody>
      </p:sp>
    </p:spTree>
    <p:extLst>
      <p:ext uri="{BB962C8B-B14F-4D97-AF65-F5344CB8AC3E}">
        <p14:creationId xmlns:p14="http://schemas.microsoft.com/office/powerpoint/2010/main" val="10102381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Attribution Tags – “she said”</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lnSpcReduction="10000"/>
          </a:bodyPr>
          <a:lstStyle/>
          <a:p>
            <a:r>
              <a:rPr lang="en-US" sz="1900" dirty="0" smtClean="0">
                <a:solidFill>
                  <a:srgbClr val="072C62"/>
                </a:solidFill>
                <a:latin typeface="Arial"/>
                <a:cs typeface="Arial"/>
              </a:rPr>
              <a:t>Identify speaker by full name if possible, on first appearance; on subsequent appearances, only last name is needed</a:t>
            </a:r>
          </a:p>
          <a:p>
            <a:r>
              <a:rPr lang="en-US" sz="1900" dirty="0" smtClean="0">
                <a:solidFill>
                  <a:srgbClr val="072C62"/>
                </a:solidFill>
                <a:latin typeface="Arial"/>
                <a:cs typeface="Arial"/>
              </a:rPr>
              <a:t>Do not use “believe,” “feel,” “think,” “wish” or other words (by themselves) that imply we are inside the head of the speaker </a:t>
            </a:r>
          </a:p>
          <a:p>
            <a:r>
              <a:rPr lang="en-US" sz="1900" b="1" dirty="0" smtClean="0">
                <a:solidFill>
                  <a:srgbClr val="072C62"/>
                </a:solidFill>
                <a:latin typeface="Arial"/>
                <a:cs typeface="Arial"/>
              </a:rPr>
              <a:t>Use “say” or “said” most often</a:t>
            </a:r>
            <a:r>
              <a:rPr lang="en-US" sz="1900" dirty="0" smtClean="0">
                <a:solidFill>
                  <a:srgbClr val="072C62"/>
                </a:solidFill>
                <a:latin typeface="Arial"/>
                <a:cs typeface="Arial"/>
              </a:rPr>
              <a:t>; they have no connotations that </a:t>
            </a:r>
          </a:p>
          <a:p>
            <a:r>
              <a:rPr lang="en-US" sz="1900" dirty="0" smtClean="0">
                <a:solidFill>
                  <a:srgbClr val="072C62"/>
                </a:solidFill>
                <a:latin typeface="Arial"/>
                <a:cs typeface="Arial"/>
              </a:rPr>
              <a:t>However, we can use “inside the head” words in combination with “say” or “said,” e.g.:</a:t>
            </a:r>
          </a:p>
          <a:p>
            <a:pPr marL="0" indent="0">
              <a:buNone/>
            </a:pPr>
            <a:r>
              <a:rPr lang="en-US" sz="1900" dirty="0" smtClean="0">
                <a:solidFill>
                  <a:srgbClr val="072C62"/>
                </a:solidFill>
                <a:latin typeface="Arial"/>
                <a:cs typeface="Arial"/>
              </a:rPr>
              <a:t>	He </a:t>
            </a:r>
            <a:r>
              <a:rPr lang="en-US" sz="1900" dirty="0" smtClean="0">
                <a:solidFill>
                  <a:srgbClr val="FF0000"/>
                </a:solidFill>
                <a:latin typeface="Arial"/>
                <a:cs typeface="Arial"/>
              </a:rPr>
              <a:t>believed</a:t>
            </a:r>
            <a:r>
              <a:rPr lang="en-US" sz="1900" dirty="0" smtClean="0">
                <a:latin typeface="Arial"/>
                <a:cs typeface="Arial"/>
              </a:rPr>
              <a:t> </a:t>
            </a:r>
            <a:r>
              <a:rPr lang="en-US" sz="1900" dirty="0" smtClean="0">
                <a:solidFill>
                  <a:srgbClr val="072C62"/>
                </a:solidFill>
                <a:latin typeface="Arial"/>
                <a:cs typeface="Arial"/>
              </a:rPr>
              <a:t>the project would be successful. </a:t>
            </a:r>
            <a:r>
              <a:rPr lang="en-US" sz="1900" dirty="0" smtClean="0">
                <a:solidFill>
                  <a:srgbClr val="FF0000"/>
                </a:solidFill>
                <a:latin typeface="Arial"/>
                <a:cs typeface="Arial"/>
              </a:rPr>
              <a:t>(Incorrect)</a:t>
            </a:r>
          </a:p>
          <a:p>
            <a:pPr marL="0" indent="0">
              <a:buNone/>
            </a:pPr>
            <a:r>
              <a:rPr lang="en-US" sz="1900" dirty="0" smtClean="0">
                <a:latin typeface="Arial"/>
                <a:cs typeface="Arial"/>
              </a:rPr>
              <a:t>	</a:t>
            </a:r>
            <a:r>
              <a:rPr lang="en-US" sz="1900" dirty="0" smtClean="0">
                <a:solidFill>
                  <a:srgbClr val="072C62"/>
                </a:solidFill>
                <a:latin typeface="Arial"/>
                <a:cs typeface="Arial"/>
              </a:rPr>
              <a:t>He</a:t>
            </a:r>
            <a:r>
              <a:rPr lang="en-US" sz="1900" dirty="0" smtClean="0">
                <a:latin typeface="Arial"/>
                <a:cs typeface="Arial"/>
              </a:rPr>
              <a:t> </a:t>
            </a:r>
            <a:r>
              <a:rPr lang="en-US" sz="1900" dirty="0" smtClean="0">
                <a:solidFill>
                  <a:srgbClr val="008000"/>
                </a:solidFill>
                <a:latin typeface="Arial"/>
                <a:cs typeface="Arial"/>
              </a:rPr>
              <a:t>said</a:t>
            </a:r>
            <a:r>
              <a:rPr lang="en-US" sz="1900" dirty="0" smtClean="0">
                <a:latin typeface="Arial"/>
                <a:cs typeface="Arial"/>
              </a:rPr>
              <a:t> </a:t>
            </a:r>
            <a:r>
              <a:rPr lang="en-US" sz="1900" dirty="0" smtClean="0">
                <a:solidFill>
                  <a:srgbClr val="072C62"/>
                </a:solidFill>
                <a:latin typeface="Arial"/>
                <a:cs typeface="Arial"/>
              </a:rPr>
              <a:t>he</a:t>
            </a:r>
            <a:r>
              <a:rPr lang="en-US" sz="1900" dirty="0" smtClean="0">
                <a:latin typeface="Arial"/>
                <a:cs typeface="Arial"/>
              </a:rPr>
              <a:t> </a:t>
            </a:r>
            <a:r>
              <a:rPr lang="en-US" sz="1900" dirty="0" smtClean="0">
                <a:solidFill>
                  <a:srgbClr val="008000"/>
                </a:solidFill>
                <a:latin typeface="Arial"/>
                <a:cs typeface="Arial"/>
              </a:rPr>
              <a:t>believed</a:t>
            </a:r>
            <a:r>
              <a:rPr lang="en-US" sz="1900" dirty="0" smtClean="0">
                <a:latin typeface="Arial"/>
                <a:cs typeface="Arial"/>
              </a:rPr>
              <a:t> </a:t>
            </a:r>
            <a:r>
              <a:rPr lang="en-US" sz="1900" dirty="0" smtClean="0">
                <a:solidFill>
                  <a:srgbClr val="072C62"/>
                </a:solidFill>
                <a:latin typeface="Arial"/>
                <a:cs typeface="Arial"/>
              </a:rPr>
              <a:t>the project would be successful. </a:t>
            </a:r>
            <a:r>
              <a:rPr lang="en-US" sz="1900" dirty="0" smtClean="0">
                <a:solidFill>
                  <a:srgbClr val="008000"/>
                </a:solidFill>
                <a:latin typeface="Arial"/>
                <a:cs typeface="Arial"/>
              </a:rPr>
              <a:t>(Correct)</a:t>
            </a:r>
          </a:p>
          <a:p>
            <a:r>
              <a:rPr lang="en-US" sz="1900" dirty="0" smtClean="0">
                <a:latin typeface="Arial"/>
                <a:cs typeface="Arial"/>
              </a:rPr>
              <a:t>Other </a:t>
            </a:r>
            <a:r>
              <a:rPr lang="en-US" sz="1900" dirty="0">
                <a:latin typeface="Arial"/>
                <a:cs typeface="Arial"/>
              </a:rPr>
              <a:t>simple words </a:t>
            </a:r>
            <a:r>
              <a:rPr lang="en-US" sz="1900" dirty="0" smtClean="0">
                <a:latin typeface="Arial"/>
                <a:cs typeface="Arial"/>
              </a:rPr>
              <a:t>can sparingly be used to indicate attribution: </a:t>
            </a:r>
            <a:r>
              <a:rPr lang="en-US" sz="1900" dirty="0">
                <a:latin typeface="Arial"/>
                <a:cs typeface="Arial"/>
              </a:rPr>
              <a:t>state, note, </a:t>
            </a:r>
            <a:r>
              <a:rPr lang="en-US" sz="1900" dirty="0" smtClean="0">
                <a:latin typeface="Arial"/>
                <a:cs typeface="Arial"/>
              </a:rPr>
              <a:t>comment, express, add, etc., however, they have </a:t>
            </a:r>
            <a:r>
              <a:rPr lang="en-US" sz="1900" b="1" dirty="0" smtClean="0">
                <a:latin typeface="Arial"/>
                <a:cs typeface="Arial"/>
              </a:rPr>
              <a:t>subtle connotations </a:t>
            </a:r>
            <a:r>
              <a:rPr lang="en-US" sz="1900" dirty="0" smtClean="0">
                <a:latin typeface="Arial"/>
                <a:cs typeface="Arial"/>
              </a:rPr>
              <a:t>(“state” implies formality; add implies lesser importance, etc.)</a:t>
            </a:r>
          </a:p>
          <a:p>
            <a:r>
              <a:rPr lang="en-US" sz="1900" dirty="0" smtClean="0">
                <a:latin typeface="Arial"/>
                <a:cs typeface="Arial"/>
              </a:rPr>
              <a:t>Avoid words that do not describe the production of speech: “I love my job,” he </a:t>
            </a:r>
            <a:r>
              <a:rPr lang="en-US" sz="1900" dirty="0" smtClean="0">
                <a:solidFill>
                  <a:srgbClr val="FF0000"/>
                </a:solidFill>
                <a:latin typeface="Arial"/>
                <a:cs typeface="Arial"/>
              </a:rPr>
              <a:t>laughed</a:t>
            </a:r>
            <a:r>
              <a:rPr lang="en-US" sz="1900" dirty="0" smtClean="0">
                <a:latin typeface="Arial"/>
                <a:cs typeface="Arial"/>
              </a:rPr>
              <a:t>.</a:t>
            </a:r>
          </a:p>
          <a:p>
            <a:r>
              <a:rPr lang="en-US" sz="1900" dirty="0" smtClean="0">
                <a:latin typeface="Arial"/>
                <a:cs typeface="Arial"/>
              </a:rPr>
              <a:t>More information at:</a:t>
            </a:r>
            <a:r>
              <a:rPr lang="en-US" sz="1900" dirty="0">
                <a:latin typeface="Arial"/>
                <a:cs typeface="Arial"/>
              </a:rPr>
              <a:t> </a:t>
            </a:r>
            <a:r>
              <a:rPr lang="en-US" sz="1900" dirty="0" smtClean="0">
                <a:latin typeface="Arial"/>
                <a:cs typeface="Arial"/>
                <a:hlinkClick r:id="rId2"/>
              </a:rPr>
              <a:t>http</a:t>
            </a:r>
            <a:r>
              <a:rPr lang="en-US" sz="1900" dirty="0">
                <a:latin typeface="Arial"/>
                <a:cs typeface="Arial"/>
                <a:hlinkClick r:id="rId2"/>
              </a:rPr>
              <a:t>://words.journalism.ku.edu/</a:t>
            </a:r>
            <a:r>
              <a:rPr lang="en-US" sz="1900" dirty="0" smtClean="0">
                <a:latin typeface="Arial"/>
                <a:cs typeface="Arial"/>
                <a:hlinkClick r:id="rId2"/>
              </a:rPr>
              <a:t>attribute.html</a:t>
            </a:r>
            <a:endParaRPr lang="en-US" sz="1900" dirty="0" smtClean="0">
              <a:latin typeface="Arial"/>
              <a:cs typeface="Arial"/>
            </a:endParaRPr>
          </a:p>
          <a:p>
            <a:endParaRPr lang="en-US" sz="2000" dirty="0"/>
          </a:p>
          <a:p>
            <a:endParaRPr lang="en-US" sz="2000" dirty="0" smtClean="0"/>
          </a:p>
          <a:p>
            <a:endParaRPr lang="en-US" sz="2000" dirty="0"/>
          </a:p>
          <a:p>
            <a:pPr marL="0" indent="0">
              <a:buNone/>
            </a:pPr>
            <a:endParaRPr lang="en-US" sz="2000" dirty="0" smtClean="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73</a:t>
            </a:fld>
            <a:endParaRPr lang="en-US" dirty="0"/>
          </a:p>
        </p:txBody>
      </p:sp>
    </p:spTree>
    <p:extLst>
      <p:ext uri="{BB962C8B-B14F-4D97-AF65-F5344CB8AC3E}">
        <p14:creationId xmlns:p14="http://schemas.microsoft.com/office/powerpoint/2010/main" val="19318615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chemeClr val="bg2">
                    <a:lumMod val="25000"/>
                  </a:schemeClr>
                </a:solidFill>
                <a:latin typeface="American Typewriter"/>
                <a:cs typeface="American Typewriter"/>
              </a:rPr>
              <a:t>(2) Presentation </a:t>
            </a:r>
            <a:r>
              <a:rPr lang="en-US" dirty="0">
                <a:solidFill>
                  <a:schemeClr val="bg2">
                    <a:lumMod val="25000"/>
                  </a:schemeClr>
                </a:solidFill>
                <a:latin typeface="American Typewriter"/>
                <a:cs typeface="American Typewriter"/>
              </a:rPr>
              <a:t>Writing</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a:bodyPr>
          <a:lstStyle/>
          <a:p>
            <a:pPr>
              <a:lnSpc>
                <a:spcPct val="120000"/>
              </a:lnSpc>
            </a:pPr>
            <a:r>
              <a:rPr lang="en-US" sz="2400" dirty="0" smtClean="0">
                <a:solidFill>
                  <a:schemeClr val="bg2">
                    <a:lumMod val="25000"/>
                  </a:schemeClr>
                </a:solidFill>
                <a:latin typeface="Arial"/>
                <a:cs typeface="Arial"/>
              </a:rPr>
              <a:t>Presents non-news information</a:t>
            </a:r>
          </a:p>
          <a:p>
            <a:pPr>
              <a:lnSpc>
                <a:spcPct val="120000"/>
              </a:lnSpc>
            </a:pPr>
            <a:r>
              <a:rPr lang="en-US" sz="2400" dirty="0" smtClean="0">
                <a:solidFill>
                  <a:schemeClr val="bg2">
                    <a:lumMod val="25000"/>
                  </a:schemeClr>
                </a:solidFill>
                <a:latin typeface="Arial"/>
                <a:cs typeface="Arial"/>
              </a:rPr>
              <a:t>First paragraph gives clue to nature of document – but unlike a news lead, it </a:t>
            </a:r>
            <a:r>
              <a:rPr lang="en-US" sz="2400" b="1" dirty="0" smtClean="0">
                <a:solidFill>
                  <a:schemeClr val="bg2">
                    <a:lumMod val="25000"/>
                  </a:schemeClr>
                </a:solidFill>
                <a:latin typeface="Arial"/>
                <a:cs typeface="Arial"/>
              </a:rPr>
              <a:t>does not summarize</a:t>
            </a:r>
          </a:p>
          <a:p>
            <a:pPr>
              <a:lnSpc>
                <a:spcPct val="120000"/>
              </a:lnSpc>
            </a:pPr>
            <a:r>
              <a:rPr lang="en-US" sz="2400" dirty="0" smtClean="0">
                <a:solidFill>
                  <a:schemeClr val="bg2">
                    <a:lumMod val="25000"/>
                  </a:schemeClr>
                </a:solidFill>
                <a:latin typeface="Arial"/>
                <a:cs typeface="Arial"/>
              </a:rPr>
              <a:t>Structure should be logical (e.g., chronological, topical, etc.); may be broken down in various sections</a:t>
            </a:r>
          </a:p>
          <a:p>
            <a:pPr>
              <a:lnSpc>
                <a:spcPct val="120000"/>
              </a:lnSpc>
            </a:pPr>
            <a:r>
              <a:rPr lang="en-US" sz="2400" dirty="0" smtClean="0">
                <a:solidFill>
                  <a:schemeClr val="bg2">
                    <a:lumMod val="25000"/>
                  </a:schemeClr>
                </a:solidFill>
                <a:latin typeface="Arial"/>
                <a:cs typeface="Arial"/>
              </a:rPr>
              <a:t>Each paragraph should have clear topic</a:t>
            </a:r>
          </a:p>
          <a:p>
            <a:pPr>
              <a:lnSpc>
                <a:spcPct val="120000"/>
              </a:lnSpc>
            </a:pPr>
            <a:r>
              <a:rPr lang="en-US" sz="2400" dirty="0" smtClean="0">
                <a:solidFill>
                  <a:schemeClr val="bg2">
                    <a:lumMod val="25000"/>
                  </a:schemeClr>
                </a:solidFill>
                <a:latin typeface="Arial"/>
                <a:cs typeface="Arial"/>
              </a:rPr>
              <a:t>May include charts, graphs, etc.</a:t>
            </a:r>
          </a:p>
          <a:p>
            <a:pPr>
              <a:lnSpc>
                <a:spcPct val="120000"/>
              </a:lnSpc>
            </a:pPr>
            <a:r>
              <a:rPr lang="en-US" sz="2400" dirty="0" smtClean="0">
                <a:solidFill>
                  <a:schemeClr val="bg2">
                    <a:lumMod val="25000"/>
                  </a:schemeClr>
                </a:solidFill>
                <a:latin typeface="Arial"/>
                <a:cs typeface="Arial"/>
              </a:rPr>
              <a:t>Quotes are generally not used</a:t>
            </a:r>
          </a:p>
          <a:p>
            <a:pPr>
              <a:lnSpc>
                <a:spcPct val="120000"/>
              </a:lnSpc>
            </a:pPr>
            <a:r>
              <a:rPr lang="en-US" sz="2400" dirty="0" smtClean="0">
                <a:solidFill>
                  <a:schemeClr val="bg2">
                    <a:lumMod val="25000"/>
                  </a:schemeClr>
                </a:solidFill>
                <a:latin typeface="Arial"/>
                <a:cs typeface="Arial"/>
              </a:rPr>
              <a:t>Tone may vary (e.g., informative, persuasive, etc.)</a:t>
            </a:r>
            <a:endParaRPr lang="en-US" sz="2400" dirty="0">
              <a:solidFill>
                <a:schemeClr val="bg2">
                  <a:lumMod val="25000"/>
                </a:schemeClr>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74</a:t>
            </a:fld>
            <a:endParaRPr lang="en-US" dirty="0"/>
          </a:p>
        </p:txBody>
      </p:sp>
    </p:spTree>
    <p:extLst>
      <p:ext uri="{BB962C8B-B14F-4D97-AF65-F5344CB8AC3E}">
        <p14:creationId xmlns:p14="http://schemas.microsoft.com/office/powerpoint/2010/main" val="33980388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(3) Personal </a:t>
            </a:r>
            <a:r>
              <a:rPr lang="en-US" dirty="0">
                <a:solidFill>
                  <a:srgbClr val="072C62"/>
                </a:solidFill>
                <a:latin typeface="American Typewriter"/>
                <a:cs typeface="American Typewriter"/>
              </a:rPr>
              <a:t>Writing</a:t>
            </a: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a:bodyPr>
          <a:lstStyle/>
          <a:p>
            <a:r>
              <a:rPr lang="en-US" sz="3000" dirty="0" smtClean="0">
                <a:solidFill>
                  <a:schemeClr val="bg2">
                    <a:lumMod val="25000"/>
                  </a:schemeClr>
                </a:solidFill>
                <a:latin typeface="Arial"/>
                <a:cs typeface="Arial"/>
              </a:rPr>
              <a:t>“One-to-one/group” communication (e.g., letters, e-mails)</a:t>
            </a:r>
            <a:endParaRPr lang="en-US" sz="3000" dirty="0">
              <a:solidFill>
                <a:schemeClr val="bg2">
                  <a:lumMod val="25000"/>
                </a:schemeClr>
              </a:solidFill>
              <a:latin typeface="Arial"/>
              <a:cs typeface="Arial"/>
            </a:endParaRPr>
          </a:p>
          <a:p>
            <a:r>
              <a:rPr lang="en-US" sz="3000" dirty="0" smtClean="0">
                <a:solidFill>
                  <a:schemeClr val="bg2">
                    <a:lumMod val="25000"/>
                  </a:schemeClr>
                </a:solidFill>
                <a:latin typeface="Arial"/>
                <a:cs typeface="Arial"/>
              </a:rPr>
              <a:t>“One-to-masses” communication (e.g., blog, </a:t>
            </a:r>
            <a:r>
              <a:rPr lang="en-US" sz="3000" dirty="0" err="1" smtClean="0">
                <a:solidFill>
                  <a:schemeClr val="bg2">
                    <a:lumMod val="25000"/>
                  </a:schemeClr>
                </a:solidFill>
                <a:latin typeface="Arial"/>
                <a:cs typeface="Arial"/>
              </a:rPr>
              <a:t>weibo</a:t>
            </a:r>
            <a:r>
              <a:rPr lang="en-US" sz="3000" dirty="0">
                <a:solidFill>
                  <a:schemeClr val="bg2">
                    <a:lumMod val="25000"/>
                  </a:schemeClr>
                </a:solidFill>
                <a:latin typeface="Arial"/>
                <a:cs typeface="Arial"/>
              </a:rPr>
              <a:t>)</a:t>
            </a:r>
            <a:endParaRPr lang="en-US" sz="3000" dirty="0" smtClean="0">
              <a:solidFill>
                <a:schemeClr val="bg2">
                  <a:lumMod val="25000"/>
                </a:schemeClr>
              </a:solidFill>
              <a:latin typeface="Arial"/>
              <a:cs typeface="Arial"/>
            </a:endParaRPr>
          </a:p>
          <a:p>
            <a:r>
              <a:rPr lang="en-US" sz="3000" dirty="0" smtClean="0">
                <a:solidFill>
                  <a:schemeClr val="bg2">
                    <a:lumMod val="25000"/>
                  </a:schemeClr>
                </a:solidFill>
                <a:latin typeface="Arial"/>
                <a:cs typeface="Arial"/>
              </a:rPr>
              <a:t>Various levels of formality</a:t>
            </a:r>
          </a:p>
          <a:p>
            <a:r>
              <a:rPr lang="en-US" sz="3000" dirty="0" smtClean="0">
                <a:solidFill>
                  <a:schemeClr val="bg2">
                    <a:lumMod val="25000"/>
                  </a:schemeClr>
                </a:solidFill>
                <a:latin typeface="Arial"/>
                <a:cs typeface="Arial"/>
              </a:rPr>
              <a:t>Various formats</a:t>
            </a:r>
          </a:p>
          <a:p>
            <a:r>
              <a:rPr lang="en-US" sz="3000" dirty="0" smtClean="0">
                <a:solidFill>
                  <a:schemeClr val="bg2">
                    <a:lumMod val="25000"/>
                  </a:schemeClr>
                </a:solidFill>
                <a:latin typeface="Arial"/>
                <a:cs typeface="Arial"/>
              </a:rPr>
              <a:t>Format and style dictated by relationship, purpose of communication, cultural standards</a:t>
            </a:r>
          </a:p>
          <a:p>
            <a:r>
              <a:rPr lang="en-US" sz="3000" dirty="0" smtClean="0">
                <a:solidFill>
                  <a:schemeClr val="bg2">
                    <a:lumMod val="25000"/>
                  </a:schemeClr>
                </a:solidFill>
                <a:latin typeface="Arial"/>
                <a:cs typeface="Arial"/>
              </a:rPr>
              <a:t>If uncertain, “</a:t>
            </a:r>
            <a:r>
              <a:rPr lang="en-US" sz="3000" dirty="0">
                <a:solidFill>
                  <a:schemeClr val="bg2">
                    <a:lumMod val="25000"/>
                  </a:schemeClr>
                </a:solidFill>
                <a:latin typeface="Arial"/>
                <a:cs typeface="Arial"/>
              </a:rPr>
              <a:t>e</a:t>
            </a:r>
            <a:r>
              <a:rPr lang="en-US" sz="3000" dirty="0" smtClean="0">
                <a:solidFill>
                  <a:schemeClr val="bg2">
                    <a:lumMod val="25000"/>
                  </a:schemeClr>
                </a:solidFill>
                <a:latin typeface="Arial"/>
                <a:cs typeface="Arial"/>
              </a:rPr>
              <a:t>rr upwards”</a:t>
            </a: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75</a:t>
            </a:fld>
            <a:endParaRPr lang="en-US" dirty="0"/>
          </a:p>
        </p:txBody>
      </p:sp>
    </p:spTree>
    <p:extLst>
      <p:ext uri="{BB962C8B-B14F-4D97-AF65-F5344CB8AC3E}">
        <p14:creationId xmlns:p14="http://schemas.microsoft.com/office/powerpoint/2010/main" val="256524999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Letter or Formal E-mail</a:t>
            </a:r>
          </a:p>
        </p:txBody>
      </p:sp>
      <p:sp>
        <p:nvSpPr>
          <p:cNvPr id="3" name="Content Placeholder 2"/>
          <p:cNvSpPr>
            <a:spLocks noGrp="1"/>
          </p:cNvSpPr>
          <p:nvPr>
            <p:ph idx="1"/>
          </p:nvPr>
        </p:nvSpPr>
        <p:spPr>
          <a:ln w="12700" cmpd="sng">
            <a:solidFill>
              <a:schemeClr val="bg2">
                <a:lumMod val="50000"/>
              </a:schemeClr>
            </a:solidFill>
          </a:ln>
        </p:spPr>
        <p:txBody>
          <a:bodyPr>
            <a:normAutofit fontScale="77500" lnSpcReduction="20000"/>
          </a:bodyPr>
          <a:lstStyle/>
          <a:p>
            <a:pPr marL="0" indent="0">
              <a:buNone/>
            </a:pPr>
            <a:r>
              <a:rPr lang="en-US" sz="3100" b="1" dirty="0" smtClean="0">
                <a:solidFill>
                  <a:schemeClr val="bg2">
                    <a:lumMod val="25000"/>
                  </a:schemeClr>
                </a:solidFill>
              </a:rPr>
              <a:t>Salutation</a:t>
            </a:r>
            <a:endParaRPr lang="en-US" sz="3100" b="1" dirty="0">
              <a:solidFill>
                <a:schemeClr val="bg2">
                  <a:lumMod val="25000"/>
                </a:schemeClr>
              </a:solidFill>
            </a:endParaRPr>
          </a:p>
          <a:p>
            <a:pPr marL="400050" lvl="1" indent="0">
              <a:buNone/>
            </a:pPr>
            <a:r>
              <a:rPr lang="en-US" sz="2100" dirty="0" smtClean="0">
                <a:solidFill>
                  <a:schemeClr val="bg2">
                    <a:lumMod val="25000"/>
                  </a:schemeClr>
                </a:solidFill>
                <a:latin typeface="Arial"/>
                <a:cs typeface="Arial"/>
              </a:rPr>
              <a:t>Dear _____: (colon is most formal)</a:t>
            </a:r>
          </a:p>
          <a:p>
            <a:pPr marL="400050" lvl="1" indent="0">
              <a:buNone/>
            </a:pPr>
            <a:r>
              <a:rPr lang="en-US" sz="2100" dirty="0" smtClean="0">
                <a:solidFill>
                  <a:schemeClr val="bg2">
                    <a:lumMod val="25000"/>
                  </a:schemeClr>
                </a:solidFill>
                <a:latin typeface="Arial"/>
                <a:cs typeface="Arial"/>
              </a:rPr>
              <a:t>Dear _____, (comma implies friendly relationship)</a:t>
            </a:r>
          </a:p>
          <a:p>
            <a:pPr marL="400050" lvl="1" indent="0">
              <a:buNone/>
            </a:pPr>
            <a:r>
              <a:rPr lang="en-US" sz="2100" dirty="0" smtClean="0">
                <a:solidFill>
                  <a:schemeClr val="bg2">
                    <a:lumMod val="25000"/>
                  </a:schemeClr>
                </a:solidFill>
                <a:latin typeface="Arial"/>
                <a:cs typeface="Arial"/>
              </a:rPr>
              <a:t>Include form of address and last name only</a:t>
            </a:r>
          </a:p>
          <a:p>
            <a:pPr marL="400050" lvl="1" indent="0">
              <a:buNone/>
            </a:pPr>
            <a:endParaRPr lang="en-US" sz="2100" dirty="0">
              <a:solidFill>
                <a:schemeClr val="bg2">
                  <a:lumMod val="25000"/>
                </a:schemeClr>
              </a:solidFill>
              <a:latin typeface="Arial"/>
              <a:cs typeface="Arial"/>
            </a:endParaRPr>
          </a:p>
          <a:p>
            <a:pPr marL="0" indent="0">
              <a:buNone/>
            </a:pPr>
            <a:r>
              <a:rPr lang="en-US" sz="2100" b="1" dirty="0" smtClean="0">
                <a:solidFill>
                  <a:schemeClr val="bg2">
                    <a:lumMod val="25000"/>
                  </a:schemeClr>
                </a:solidFill>
                <a:latin typeface="Arial"/>
                <a:cs typeface="Arial"/>
              </a:rPr>
              <a:t>Examples:</a:t>
            </a:r>
          </a:p>
          <a:p>
            <a:pPr marL="0" indent="0">
              <a:buNone/>
            </a:pPr>
            <a:r>
              <a:rPr lang="en-US" sz="2100" dirty="0" smtClean="0">
                <a:solidFill>
                  <a:schemeClr val="bg2">
                    <a:lumMod val="25000"/>
                  </a:schemeClr>
                </a:solidFill>
                <a:latin typeface="Arial"/>
                <a:cs typeface="Arial"/>
              </a:rPr>
              <a:t>Dear Ms. Bonnie Miller: </a:t>
            </a:r>
            <a:r>
              <a:rPr lang="en-US" sz="2100" dirty="0" smtClean="0">
                <a:latin typeface="Arial"/>
                <a:cs typeface="Arial"/>
              </a:rPr>
              <a:t>		</a:t>
            </a:r>
            <a:r>
              <a:rPr lang="en-US" sz="2100" dirty="0" smtClean="0">
                <a:solidFill>
                  <a:srgbClr val="FF0000"/>
                </a:solidFill>
                <a:latin typeface="Arial"/>
                <a:cs typeface="Arial"/>
              </a:rPr>
              <a:t>Wrong; don’t use first name</a:t>
            </a:r>
          </a:p>
          <a:p>
            <a:pPr marL="0" indent="0">
              <a:buNone/>
            </a:pPr>
            <a:r>
              <a:rPr lang="en-US" sz="2100" dirty="0" smtClean="0">
                <a:solidFill>
                  <a:srgbClr val="072C62"/>
                </a:solidFill>
                <a:latin typeface="Arial"/>
                <a:cs typeface="Arial"/>
              </a:rPr>
              <a:t>Dear Prof. Thompson: </a:t>
            </a:r>
            <a:r>
              <a:rPr lang="en-US" sz="2100" dirty="0" smtClean="0">
                <a:latin typeface="Arial"/>
                <a:cs typeface="Arial"/>
              </a:rPr>
              <a:t>		</a:t>
            </a:r>
            <a:r>
              <a:rPr lang="en-US" sz="2100" dirty="0" smtClean="0">
                <a:solidFill>
                  <a:srgbClr val="008000"/>
                </a:solidFill>
                <a:latin typeface="Arial"/>
                <a:cs typeface="Arial"/>
              </a:rPr>
              <a:t>Correct</a:t>
            </a:r>
          </a:p>
          <a:p>
            <a:pPr marL="0" indent="0">
              <a:buNone/>
            </a:pPr>
            <a:r>
              <a:rPr lang="en-US" sz="2100" dirty="0" smtClean="0">
                <a:solidFill>
                  <a:srgbClr val="072C62"/>
                </a:solidFill>
                <a:latin typeface="Arial"/>
                <a:cs typeface="Arial"/>
              </a:rPr>
              <a:t>Dear President </a:t>
            </a:r>
            <a:r>
              <a:rPr lang="en-US" sz="2100" dirty="0" err="1" smtClean="0">
                <a:solidFill>
                  <a:srgbClr val="072C62"/>
                </a:solidFill>
                <a:latin typeface="Arial"/>
                <a:cs typeface="Arial"/>
              </a:rPr>
              <a:t>Bai</a:t>
            </a:r>
            <a:r>
              <a:rPr lang="en-US" sz="2100" dirty="0" smtClean="0">
                <a:solidFill>
                  <a:srgbClr val="072C62"/>
                </a:solidFill>
                <a:latin typeface="Arial"/>
                <a:cs typeface="Arial"/>
              </a:rPr>
              <a:t>, </a:t>
            </a:r>
            <a:r>
              <a:rPr lang="en-US" sz="2100" dirty="0" smtClean="0">
                <a:latin typeface="Arial"/>
                <a:cs typeface="Arial"/>
              </a:rPr>
              <a:t>			</a:t>
            </a:r>
            <a:r>
              <a:rPr lang="en-US" sz="2100" dirty="0" smtClean="0">
                <a:solidFill>
                  <a:srgbClr val="FF0000"/>
                </a:solidFill>
                <a:latin typeface="Arial"/>
                <a:cs typeface="Arial"/>
              </a:rPr>
              <a:t>Wrong; should use a colon</a:t>
            </a:r>
          </a:p>
          <a:p>
            <a:pPr marL="0" indent="0">
              <a:buNone/>
            </a:pPr>
            <a:r>
              <a:rPr lang="en-US" sz="2100" dirty="0" smtClean="0">
                <a:solidFill>
                  <a:srgbClr val="072C62"/>
                </a:solidFill>
                <a:latin typeface="Arial"/>
                <a:cs typeface="Arial"/>
              </a:rPr>
              <a:t>Mr. John Wilson, </a:t>
            </a:r>
            <a:r>
              <a:rPr lang="en-US" sz="2100" dirty="0" smtClean="0">
                <a:latin typeface="Arial"/>
                <a:cs typeface="Arial"/>
              </a:rPr>
              <a:t>			</a:t>
            </a:r>
            <a:r>
              <a:rPr lang="en-US" sz="2100" dirty="0" smtClean="0">
                <a:solidFill>
                  <a:srgbClr val="FF0000"/>
                </a:solidFill>
                <a:latin typeface="Arial"/>
                <a:cs typeface="Arial"/>
              </a:rPr>
              <a:t>Wrong; should be “Dear Mr. Wilson:”</a:t>
            </a:r>
          </a:p>
          <a:p>
            <a:pPr marL="0" indent="0">
              <a:buNone/>
            </a:pPr>
            <a:r>
              <a:rPr lang="en-US" sz="2100" dirty="0" smtClean="0">
                <a:solidFill>
                  <a:srgbClr val="072C62"/>
                </a:solidFill>
                <a:latin typeface="Arial"/>
                <a:cs typeface="Arial"/>
              </a:rPr>
              <a:t>Hi! 		</a:t>
            </a:r>
            <a:r>
              <a:rPr lang="en-US" sz="2100" dirty="0" smtClean="0">
                <a:latin typeface="Arial"/>
                <a:cs typeface="Arial"/>
              </a:rPr>
              <a:t>				</a:t>
            </a:r>
            <a:r>
              <a:rPr lang="en-US" sz="2100" dirty="0" smtClean="0">
                <a:solidFill>
                  <a:srgbClr val="FF0000"/>
                </a:solidFill>
                <a:latin typeface="Arial"/>
                <a:cs typeface="Arial"/>
              </a:rPr>
              <a:t>Wrong; too informal</a:t>
            </a:r>
          </a:p>
          <a:p>
            <a:pPr marL="0" indent="0">
              <a:buNone/>
            </a:pPr>
            <a:r>
              <a:rPr lang="en-US" sz="2100" dirty="0" smtClean="0">
                <a:solidFill>
                  <a:srgbClr val="072C62"/>
                </a:solidFill>
                <a:latin typeface="Arial"/>
                <a:cs typeface="Arial"/>
              </a:rPr>
              <a:t>Dearest Ms. Jones:</a:t>
            </a:r>
            <a:r>
              <a:rPr lang="en-US" sz="2100" dirty="0" smtClean="0">
                <a:latin typeface="Arial"/>
                <a:cs typeface="Arial"/>
              </a:rPr>
              <a:t>			</a:t>
            </a:r>
            <a:r>
              <a:rPr lang="en-US" sz="2100" dirty="0" smtClean="0">
                <a:solidFill>
                  <a:srgbClr val="FF0000"/>
                </a:solidFill>
                <a:latin typeface="Arial"/>
                <a:cs typeface="Arial"/>
              </a:rPr>
              <a:t>Wrong; “dearest” is too intimate</a:t>
            </a:r>
          </a:p>
          <a:p>
            <a:pPr marL="0" indent="0">
              <a:buNone/>
            </a:pPr>
            <a:r>
              <a:rPr lang="en-US" sz="2100" dirty="0" smtClean="0">
                <a:solidFill>
                  <a:srgbClr val="072C62"/>
                </a:solidFill>
                <a:latin typeface="Arial"/>
                <a:cs typeface="Arial"/>
              </a:rPr>
              <a:t>Dear Ernest Heller:</a:t>
            </a:r>
            <a:r>
              <a:rPr lang="en-US" sz="2100" dirty="0" smtClean="0">
                <a:latin typeface="Arial"/>
                <a:cs typeface="Arial"/>
              </a:rPr>
              <a:t>			</a:t>
            </a:r>
            <a:r>
              <a:rPr lang="en-US" sz="2100" dirty="0" smtClean="0">
                <a:solidFill>
                  <a:srgbClr val="FF0000"/>
                </a:solidFill>
                <a:latin typeface="Arial"/>
                <a:cs typeface="Arial"/>
              </a:rPr>
              <a:t>Wrong; should be “Dear Mr. Heller:”</a:t>
            </a:r>
          </a:p>
          <a:p>
            <a:pPr marL="0" indent="0">
              <a:buNone/>
            </a:pPr>
            <a:r>
              <a:rPr lang="en-US" sz="2100" dirty="0" smtClean="0">
                <a:solidFill>
                  <a:srgbClr val="072C62"/>
                </a:solidFill>
                <a:latin typeface="Arial"/>
                <a:cs typeface="Arial"/>
              </a:rPr>
              <a:t>Dear Professor,	</a:t>
            </a:r>
            <a:r>
              <a:rPr lang="en-US" sz="2100" dirty="0" smtClean="0">
                <a:latin typeface="Arial"/>
                <a:cs typeface="Arial"/>
              </a:rPr>
              <a:t>		</a:t>
            </a:r>
            <a:r>
              <a:rPr lang="en-US" sz="2100" dirty="0" smtClean="0">
                <a:solidFill>
                  <a:srgbClr val="FF0000"/>
                </a:solidFill>
                <a:latin typeface="Arial"/>
                <a:cs typeface="Arial"/>
              </a:rPr>
              <a:t>Wrong; Need person’s last name</a:t>
            </a:r>
          </a:p>
          <a:p>
            <a:pPr marL="0" indent="0">
              <a:buNone/>
            </a:pPr>
            <a:r>
              <a:rPr lang="en-US" sz="2100" dirty="0" smtClean="0">
                <a:solidFill>
                  <a:srgbClr val="072C62"/>
                </a:solidFill>
                <a:latin typeface="Arial"/>
                <a:cs typeface="Arial"/>
              </a:rPr>
              <a:t>To: Mr. Steven Wilkerson</a:t>
            </a:r>
            <a:r>
              <a:rPr lang="en-US" sz="2100" dirty="0" smtClean="0">
                <a:latin typeface="Arial"/>
                <a:cs typeface="Arial"/>
              </a:rPr>
              <a:t>		</a:t>
            </a:r>
            <a:r>
              <a:rPr lang="en-US" sz="2100" dirty="0" smtClean="0">
                <a:solidFill>
                  <a:srgbClr val="FF0000"/>
                </a:solidFill>
                <a:latin typeface="Arial"/>
                <a:cs typeface="Arial"/>
              </a:rPr>
              <a:t>Wrong; “Dear Mr. Wilkerson:”</a:t>
            </a:r>
          </a:p>
          <a:p>
            <a:pPr marL="0" indent="0">
              <a:buNone/>
            </a:pPr>
            <a:r>
              <a:rPr lang="en-US" sz="2100" dirty="0" smtClean="0">
                <a:solidFill>
                  <a:srgbClr val="072C62"/>
                </a:solidFill>
                <a:latin typeface="Arial"/>
                <a:cs typeface="Arial"/>
              </a:rPr>
              <a:t>Dear Director Everett:</a:t>
            </a:r>
            <a:r>
              <a:rPr lang="en-US" sz="2100" dirty="0" smtClean="0">
                <a:latin typeface="Arial"/>
                <a:cs typeface="Arial"/>
              </a:rPr>
              <a:t>		</a:t>
            </a:r>
            <a:r>
              <a:rPr lang="en-US" sz="2100" dirty="0" smtClean="0">
                <a:solidFill>
                  <a:srgbClr val="008000"/>
                </a:solidFill>
                <a:latin typeface="Arial"/>
                <a:cs typeface="Arial"/>
              </a:rPr>
              <a:t>Correct</a:t>
            </a:r>
          </a:p>
          <a:p>
            <a:pPr marL="0" indent="0">
              <a:buNone/>
            </a:pPr>
            <a:r>
              <a:rPr lang="en-US" sz="2100" dirty="0" smtClean="0">
                <a:solidFill>
                  <a:srgbClr val="072C62"/>
                </a:solidFill>
                <a:latin typeface="Arial"/>
                <a:cs typeface="Arial"/>
              </a:rPr>
              <a:t>Dear Mister Heisenberg:</a:t>
            </a:r>
            <a:r>
              <a:rPr lang="en-US" sz="2100" dirty="0" smtClean="0">
                <a:latin typeface="Arial"/>
                <a:cs typeface="Arial"/>
              </a:rPr>
              <a:t>		</a:t>
            </a:r>
            <a:r>
              <a:rPr lang="en-US" sz="2100" dirty="0" smtClean="0">
                <a:solidFill>
                  <a:srgbClr val="FF0000"/>
                </a:solidFill>
                <a:latin typeface="Arial"/>
                <a:cs typeface="Arial"/>
              </a:rPr>
              <a:t>Wrong; abbreviate “Mister” to “Mr.”</a:t>
            </a:r>
          </a:p>
        </p:txBody>
      </p:sp>
      <p:sp>
        <p:nvSpPr>
          <p:cNvPr id="4" name="Slide Number Placeholder 3"/>
          <p:cNvSpPr>
            <a:spLocks noGrp="1"/>
          </p:cNvSpPr>
          <p:nvPr>
            <p:ph type="sldNum" sz="quarter" idx="12"/>
          </p:nvPr>
        </p:nvSpPr>
        <p:spPr/>
        <p:txBody>
          <a:bodyPr/>
          <a:lstStyle/>
          <a:p>
            <a:fld id="{3EBE616F-279E-3646-8D0A-0FCACB4D929D}" type="slidenum">
              <a:rPr lang="en-US" smtClean="0"/>
              <a:t>76</a:t>
            </a:fld>
            <a:endParaRPr lang="en-US" dirty="0"/>
          </a:p>
        </p:txBody>
      </p:sp>
    </p:spTree>
    <p:extLst>
      <p:ext uri="{BB962C8B-B14F-4D97-AF65-F5344CB8AC3E}">
        <p14:creationId xmlns:p14="http://schemas.microsoft.com/office/powerpoint/2010/main" val="15476415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2728"/>
            <a:ext cx="8229600" cy="5953622"/>
          </a:xfrm>
          <a:ln w="12700" cmpd="sng">
            <a:solidFill>
              <a:schemeClr val="bg2">
                <a:lumMod val="50000"/>
              </a:schemeClr>
            </a:solidFill>
          </a:ln>
        </p:spPr>
        <p:txBody>
          <a:bodyPr>
            <a:normAutofit fontScale="77500" lnSpcReduction="20000"/>
          </a:bodyPr>
          <a:lstStyle/>
          <a:p>
            <a:pPr marL="0" indent="0">
              <a:lnSpc>
                <a:spcPct val="120000"/>
              </a:lnSpc>
              <a:buNone/>
            </a:pPr>
            <a:r>
              <a:rPr lang="en-US" sz="3100" b="1" dirty="0" smtClean="0">
                <a:solidFill>
                  <a:srgbClr val="072C62"/>
                </a:solidFill>
                <a:latin typeface="Arial"/>
                <a:cs typeface="Arial"/>
              </a:rPr>
              <a:t>First paragraph should explain purpose of letter/</a:t>
            </a:r>
          </a:p>
          <a:p>
            <a:pPr marL="0" indent="0">
              <a:lnSpc>
                <a:spcPct val="120000"/>
              </a:lnSpc>
              <a:buNone/>
            </a:pPr>
            <a:r>
              <a:rPr lang="en-US" sz="3100" b="1" dirty="0" smtClean="0">
                <a:solidFill>
                  <a:srgbClr val="072C62"/>
                </a:solidFill>
                <a:latin typeface="Arial"/>
                <a:cs typeface="Arial"/>
              </a:rPr>
              <a:t>e-mail:</a:t>
            </a:r>
          </a:p>
          <a:p>
            <a:pPr marL="0" indent="0">
              <a:lnSpc>
                <a:spcPct val="120000"/>
              </a:lnSpc>
              <a:buNone/>
            </a:pPr>
            <a:r>
              <a:rPr lang="en-US" sz="3100" dirty="0" smtClean="0">
                <a:solidFill>
                  <a:srgbClr val="072C62"/>
                </a:solidFill>
                <a:latin typeface="Arial"/>
                <a:cs typeface="Arial"/>
              </a:rPr>
              <a:t>Example:</a:t>
            </a:r>
          </a:p>
          <a:p>
            <a:pPr marL="0" indent="0">
              <a:lnSpc>
                <a:spcPct val="120000"/>
              </a:lnSpc>
              <a:buNone/>
            </a:pPr>
            <a:r>
              <a:rPr lang="en-US" sz="3100" dirty="0" smtClean="0">
                <a:solidFill>
                  <a:srgbClr val="072C62"/>
                </a:solidFill>
                <a:latin typeface="Arial"/>
                <a:cs typeface="Arial"/>
              </a:rPr>
              <a:t>I am writing you today to request some information from your organization.</a:t>
            </a:r>
          </a:p>
          <a:p>
            <a:pPr marL="0" indent="0">
              <a:lnSpc>
                <a:spcPct val="120000"/>
              </a:lnSpc>
              <a:buNone/>
            </a:pPr>
            <a:endParaRPr lang="en-US" sz="3100" dirty="0" smtClean="0">
              <a:solidFill>
                <a:srgbClr val="072C62"/>
              </a:solidFill>
              <a:latin typeface="Arial"/>
              <a:cs typeface="Arial"/>
            </a:endParaRPr>
          </a:p>
          <a:p>
            <a:pPr marL="0" indent="0">
              <a:lnSpc>
                <a:spcPct val="120000"/>
              </a:lnSpc>
              <a:buNone/>
            </a:pPr>
            <a:r>
              <a:rPr lang="en-US" sz="3100" b="1" dirty="0" smtClean="0">
                <a:solidFill>
                  <a:srgbClr val="072C62"/>
                </a:solidFill>
                <a:latin typeface="Arial"/>
                <a:cs typeface="Arial"/>
              </a:rPr>
              <a:t>Middle paragraphs should give additional details</a:t>
            </a:r>
          </a:p>
          <a:p>
            <a:pPr>
              <a:lnSpc>
                <a:spcPct val="120000"/>
              </a:lnSpc>
            </a:pPr>
            <a:endParaRPr lang="en-US" sz="3100" dirty="0" smtClean="0">
              <a:solidFill>
                <a:srgbClr val="072C62"/>
              </a:solidFill>
              <a:latin typeface="Arial"/>
              <a:cs typeface="Arial"/>
            </a:endParaRPr>
          </a:p>
          <a:p>
            <a:pPr marL="0" indent="0">
              <a:lnSpc>
                <a:spcPct val="120000"/>
              </a:lnSpc>
              <a:buNone/>
            </a:pPr>
            <a:r>
              <a:rPr lang="en-US" sz="3100" b="1" dirty="0" smtClean="0">
                <a:solidFill>
                  <a:srgbClr val="072C62"/>
                </a:solidFill>
                <a:latin typeface="Arial"/>
                <a:cs typeface="Arial"/>
              </a:rPr>
              <a:t>Last paragraph(s) should express appreciation and the writer’s expectations:</a:t>
            </a:r>
          </a:p>
          <a:p>
            <a:pPr marL="0" indent="0">
              <a:lnSpc>
                <a:spcPct val="120000"/>
              </a:lnSpc>
              <a:buNone/>
            </a:pPr>
            <a:r>
              <a:rPr lang="en-US" sz="3100" dirty="0" smtClean="0">
                <a:solidFill>
                  <a:srgbClr val="072C62"/>
                </a:solidFill>
                <a:latin typeface="Arial"/>
                <a:cs typeface="Arial"/>
              </a:rPr>
              <a:t>Example:</a:t>
            </a:r>
          </a:p>
          <a:p>
            <a:pPr marL="0" indent="0">
              <a:lnSpc>
                <a:spcPct val="120000"/>
              </a:lnSpc>
              <a:buNone/>
            </a:pPr>
            <a:r>
              <a:rPr lang="en-US" sz="3100" dirty="0" smtClean="0">
                <a:solidFill>
                  <a:srgbClr val="072C62"/>
                </a:solidFill>
                <a:latin typeface="Arial"/>
                <a:cs typeface="Arial"/>
              </a:rPr>
              <a:t>Please return this questionnaire within the next two weeks. Thank you very much for your kind assistance.</a:t>
            </a:r>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77</a:t>
            </a:fld>
            <a:endParaRPr lang="en-US" dirty="0"/>
          </a:p>
        </p:txBody>
      </p:sp>
    </p:spTree>
    <p:extLst>
      <p:ext uri="{BB962C8B-B14F-4D97-AF65-F5344CB8AC3E}">
        <p14:creationId xmlns:p14="http://schemas.microsoft.com/office/powerpoint/2010/main" val="7552257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1155"/>
            <a:ext cx="8229600" cy="5808583"/>
          </a:xfrm>
          <a:ln w="12700" cmpd="sng">
            <a:solidFill>
              <a:schemeClr val="bg2">
                <a:lumMod val="50000"/>
              </a:schemeClr>
            </a:solidFill>
          </a:ln>
        </p:spPr>
        <p:txBody>
          <a:bodyPr>
            <a:normAutofit fontScale="92500" lnSpcReduction="10000"/>
          </a:bodyPr>
          <a:lstStyle/>
          <a:p>
            <a:pPr marL="0" indent="0">
              <a:lnSpc>
                <a:spcPct val="120000"/>
              </a:lnSpc>
              <a:buNone/>
            </a:pPr>
            <a:r>
              <a:rPr lang="en-US" sz="1700" b="1" dirty="0" smtClean="0">
                <a:solidFill>
                  <a:srgbClr val="072C62"/>
                </a:solidFill>
                <a:latin typeface="Arial"/>
                <a:cs typeface="Arial"/>
              </a:rPr>
              <a:t>Complimentary close:</a:t>
            </a:r>
          </a:p>
          <a:p>
            <a:pPr>
              <a:lnSpc>
                <a:spcPct val="120000"/>
              </a:lnSpc>
            </a:pPr>
            <a:r>
              <a:rPr lang="en-US" sz="1700" dirty="0" smtClean="0">
                <a:solidFill>
                  <a:srgbClr val="072C62"/>
                </a:solidFill>
                <a:latin typeface="Arial"/>
                <a:cs typeface="Arial"/>
              </a:rPr>
              <a:t>Most common are:</a:t>
            </a:r>
          </a:p>
          <a:p>
            <a:pPr marL="400050" lvl="1" indent="0">
              <a:lnSpc>
                <a:spcPct val="120000"/>
              </a:lnSpc>
              <a:buNone/>
            </a:pPr>
            <a:r>
              <a:rPr lang="en-US" sz="1700" dirty="0" smtClean="0">
                <a:solidFill>
                  <a:srgbClr val="072C62"/>
                </a:solidFill>
                <a:latin typeface="Arial"/>
                <a:cs typeface="Arial"/>
              </a:rPr>
              <a:t>Sincerely,</a:t>
            </a:r>
          </a:p>
          <a:p>
            <a:pPr marL="400050" lvl="1" indent="0">
              <a:lnSpc>
                <a:spcPct val="120000"/>
              </a:lnSpc>
              <a:buNone/>
            </a:pPr>
            <a:r>
              <a:rPr lang="en-US" sz="1700" dirty="0" smtClean="0">
                <a:solidFill>
                  <a:srgbClr val="072C62"/>
                </a:solidFill>
                <a:latin typeface="Arial"/>
                <a:cs typeface="Arial"/>
              </a:rPr>
              <a:t>Regards,</a:t>
            </a:r>
          </a:p>
          <a:p>
            <a:pPr marL="400050" lvl="1" indent="0">
              <a:lnSpc>
                <a:spcPct val="120000"/>
              </a:lnSpc>
              <a:buNone/>
            </a:pPr>
            <a:r>
              <a:rPr lang="en-US" sz="1700" dirty="0" smtClean="0">
                <a:solidFill>
                  <a:srgbClr val="072C62"/>
                </a:solidFill>
                <a:latin typeface="Arial"/>
                <a:cs typeface="Arial"/>
              </a:rPr>
              <a:t>Best regards,</a:t>
            </a:r>
          </a:p>
          <a:p>
            <a:pPr marL="400050" lvl="1" indent="0">
              <a:lnSpc>
                <a:spcPct val="120000"/>
              </a:lnSpc>
              <a:buNone/>
            </a:pPr>
            <a:r>
              <a:rPr lang="en-US" sz="1700" dirty="0" smtClean="0">
                <a:solidFill>
                  <a:srgbClr val="072C62"/>
                </a:solidFill>
                <a:latin typeface="Arial"/>
                <a:cs typeface="Arial"/>
              </a:rPr>
              <a:t>Cordially,</a:t>
            </a:r>
          </a:p>
          <a:p>
            <a:pPr>
              <a:lnSpc>
                <a:spcPct val="120000"/>
              </a:lnSpc>
            </a:pPr>
            <a:r>
              <a:rPr lang="en-US" sz="1700" dirty="0" smtClean="0">
                <a:solidFill>
                  <a:srgbClr val="072C62"/>
                </a:solidFill>
                <a:latin typeface="Arial"/>
                <a:cs typeface="Arial"/>
              </a:rPr>
              <a:t>Should fit the nature of relationship</a:t>
            </a:r>
          </a:p>
          <a:p>
            <a:pPr>
              <a:lnSpc>
                <a:spcPct val="120000"/>
              </a:lnSpc>
            </a:pPr>
            <a:endParaRPr lang="en-US" sz="1700" dirty="0">
              <a:solidFill>
                <a:srgbClr val="072C62"/>
              </a:solidFill>
              <a:latin typeface="Arial"/>
              <a:cs typeface="Arial"/>
            </a:endParaRPr>
          </a:p>
          <a:p>
            <a:pPr marL="0" indent="0">
              <a:lnSpc>
                <a:spcPct val="120000"/>
              </a:lnSpc>
              <a:buNone/>
            </a:pPr>
            <a:r>
              <a:rPr lang="en-US" sz="1700" b="1" dirty="0" smtClean="0">
                <a:solidFill>
                  <a:srgbClr val="072C62"/>
                </a:solidFill>
                <a:latin typeface="Arial"/>
                <a:cs typeface="Arial"/>
              </a:rPr>
              <a:t>Name of writer: </a:t>
            </a:r>
          </a:p>
          <a:p>
            <a:pPr>
              <a:lnSpc>
                <a:spcPct val="120000"/>
              </a:lnSpc>
            </a:pPr>
            <a:r>
              <a:rPr lang="en-US" sz="1700" dirty="0" smtClean="0">
                <a:solidFill>
                  <a:srgbClr val="072C62"/>
                </a:solidFill>
                <a:latin typeface="Arial"/>
                <a:cs typeface="Arial"/>
              </a:rPr>
              <a:t>Use full name (and degree, if desired)</a:t>
            </a:r>
          </a:p>
          <a:p>
            <a:pPr>
              <a:lnSpc>
                <a:spcPct val="120000"/>
              </a:lnSpc>
            </a:pPr>
            <a:r>
              <a:rPr lang="en-US" sz="1700" dirty="0" smtClean="0">
                <a:solidFill>
                  <a:srgbClr val="072C62"/>
                </a:solidFill>
                <a:latin typeface="Arial"/>
                <a:cs typeface="Arial"/>
              </a:rPr>
              <a:t>Title and unit may be included below name</a:t>
            </a:r>
          </a:p>
          <a:p>
            <a:pPr>
              <a:lnSpc>
                <a:spcPct val="120000"/>
              </a:lnSpc>
            </a:pPr>
            <a:r>
              <a:rPr lang="en-US" sz="1700" dirty="0" smtClean="0">
                <a:solidFill>
                  <a:srgbClr val="072C62"/>
                </a:solidFill>
                <a:latin typeface="Arial"/>
                <a:cs typeface="Arial"/>
              </a:rPr>
              <a:t>For hard copy letter, leave four spaces between complimentary close and typed name</a:t>
            </a:r>
          </a:p>
          <a:p>
            <a:pPr>
              <a:lnSpc>
                <a:spcPct val="120000"/>
              </a:lnSpc>
            </a:pPr>
            <a:endParaRPr lang="en-US" sz="1700" dirty="0" smtClean="0">
              <a:solidFill>
                <a:srgbClr val="072C62"/>
              </a:solidFill>
              <a:latin typeface="Arial"/>
              <a:cs typeface="Arial"/>
            </a:endParaRPr>
          </a:p>
          <a:p>
            <a:pPr marL="0" indent="0">
              <a:lnSpc>
                <a:spcPct val="120000"/>
              </a:lnSpc>
              <a:buNone/>
            </a:pPr>
            <a:r>
              <a:rPr lang="en-US" sz="1700" dirty="0" smtClean="0">
                <a:solidFill>
                  <a:srgbClr val="072C62"/>
                </a:solidFill>
                <a:latin typeface="Arial"/>
                <a:cs typeface="Arial"/>
              </a:rPr>
              <a:t>Examples:</a:t>
            </a:r>
          </a:p>
          <a:p>
            <a:pPr marL="0" indent="0">
              <a:lnSpc>
                <a:spcPct val="120000"/>
              </a:lnSpc>
              <a:buNone/>
            </a:pPr>
            <a:r>
              <a:rPr lang="en-US" sz="1700" dirty="0" smtClean="0">
                <a:solidFill>
                  <a:srgbClr val="072C62"/>
                </a:solidFill>
                <a:latin typeface="Arial"/>
                <a:cs typeface="Arial"/>
              </a:rPr>
              <a:t>Renee Walker, M.D.</a:t>
            </a:r>
            <a:r>
              <a:rPr lang="en-US" sz="1700" dirty="0" smtClean="0">
                <a:latin typeface="Arial"/>
                <a:cs typeface="Arial"/>
              </a:rPr>
              <a:t>	</a:t>
            </a:r>
            <a:r>
              <a:rPr lang="en-US" sz="1700" dirty="0" smtClean="0">
                <a:solidFill>
                  <a:srgbClr val="008000"/>
                </a:solidFill>
                <a:latin typeface="Arial"/>
                <a:cs typeface="Arial"/>
              </a:rPr>
              <a:t>(Correct)</a:t>
            </a:r>
          </a:p>
          <a:p>
            <a:pPr marL="0" indent="0">
              <a:lnSpc>
                <a:spcPct val="120000"/>
              </a:lnSpc>
              <a:buNone/>
            </a:pPr>
            <a:r>
              <a:rPr lang="en-US" sz="1700" dirty="0" smtClean="0">
                <a:solidFill>
                  <a:srgbClr val="072C62"/>
                </a:solidFill>
                <a:latin typeface="Arial"/>
                <a:cs typeface="Arial"/>
              </a:rPr>
              <a:t>William Madsen</a:t>
            </a:r>
            <a:r>
              <a:rPr lang="en-US" sz="1700" dirty="0" smtClean="0">
                <a:latin typeface="Arial"/>
                <a:cs typeface="Arial"/>
              </a:rPr>
              <a:t>	</a:t>
            </a:r>
            <a:r>
              <a:rPr lang="en-US" sz="1700" dirty="0" smtClean="0">
                <a:solidFill>
                  <a:srgbClr val="008000"/>
                </a:solidFill>
                <a:latin typeface="Arial"/>
                <a:cs typeface="Arial"/>
              </a:rPr>
              <a:t>(Correct)</a:t>
            </a:r>
          </a:p>
          <a:p>
            <a:pPr marL="0" indent="0">
              <a:lnSpc>
                <a:spcPct val="120000"/>
              </a:lnSpc>
              <a:buNone/>
            </a:pPr>
            <a:r>
              <a:rPr lang="en-US" sz="1700" dirty="0" smtClean="0">
                <a:solidFill>
                  <a:srgbClr val="072C62"/>
                </a:solidFill>
                <a:latin typeface="Arial"/>
                <a:cs typeface="Arial"/>
              </a:rPr>
              <a:t>Dr. James Brown</a:t>
            </a:r>
            <a:r>
              <a:rPr lang="en-US" sz="1700" dirty="0" smtClean="0">
                <a:latin typeface="Arial"/>
                <a:cs typeface="Arial"/>
              </a:rPr>
              <a:t>	</a:t>
            </a:r>
            <a:r>
              <a:rPr lang="en-US" sz="1700" dirty="0" smtClean="0">
                <a:solidFill>
                  <a:srgbClr val="FF0000"/>
                </a:solidFill>
                <a:latin typeface="Arial"/>
                <a:cs typeface="Arial"/>
              </a:rPr>
              <a:t>(Wrong; may substitute “James Brown, Ph.D.”)</a:t>
            </a:r>
          </a:p>
          <a:p>
            <a:pPr marL="0" indent="0">
              <a:buNone/>
            </a:pPr>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78</a:t>
            </a:fld>
            <a:endParaRPr lang="en-US" dirty="0"/>
          </a:p>
        </p:txBody>
      </p:sp>
    </p:spTree>
    <p:extLst>
      <p:ext uri="{BB962C8B-B14F-4D97-AF65-F5344CB8AC3E}">
        <p14:creationId xmlns:p14="http://schemas.microsoft.com/office/powerpoint/2010/main" val="2485133746"/>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chemeClr val="bg2">
                    <a:lumMod val="25000"/>
                  </a:schemeClr>
                </a:solidFill>
                <a:latin typeface="American Typewriter"/>
                <a:cs typeface="American Typewriter"/>
              </a:rPr>
              <a:t>Formal </a:t>
            </a:r>
            <a:r>
              <a:rPr lang="en-US" dirty="0">
                <a:solidFill>
                  <a:schemeClr val="bg2">
                    <a:lumMod val="25000"/>
                  </a:schemeClr>
                </a:solidFill>
                <a:latin typeface="American Typewriter"/>
                <a:cs typeface="American Typewriter"/>
              </a:rPr>
              <a:t>E-mail </a:t>
            </a:r>
            <a:r>
              <a:rPr lang="en-US" dirty="0" smtClean="0">
                <a:solidFill>
                  <a:schemeClr val="bg2">
                    <a:lumMod val="25000"/>
                  </a:schemeClr>
                </a:solidFill>
                <a:latin typeface="American Typewriter"/>
                <a:cs typeface="American Typewriter"/>
              </a:rPr>
              <a:t>Model</a:t>
            </a:r>
            <a:endParaRPr lang="en-US" dirty="0">
              <a:solidFill>
                <a:schemeClr val="bg2">
                  <a:lumMod val="25000"/>
                </a:schemeClr>
              </a:solidFill>
              <a:latin typeface="American Typewriter"/>
              <a:cs typeface="American Typewriter"/>
            </a:endParaRP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fontScale="40000" lnSpcReduction="20000"/>
          </a:bodyPr>
          <a:lstStyle/>
          <a:p>
            <a:pPr marL="0" indent="0">
              <a:buNone/>
            </a:pPr>
            <a:endParaRPr lang="en-US" sz="4000" b="1" dirty="0" smtClean="0"/>
          </a:p>
          <a:p>
            <a:pPr marL="0" indent="0">
              <a:lnSpc>
                <a:spcPct val="110000"/>
              </a:lnSpc>
              <a:buNone/>
            </a:pPr>
            <a:r>
              <a:rPr lang="en-US" sz="3500" b="1" dirty="0" smtClean="0">
                <a:solidFill>
                  <a:schemeClr val="bg2">
                    <a:lumMod val="25000"/>
                  </a:schemeClr>
                </a:solidFill>
                <a:latin typeface="Arial"/>
                <a:cs typeface="Arial"/>
              </a:rPr>
              <a:t>Dear </a:t>
            </a:r>
            <a:r>
              <a:rPr lang="en-US" sz="3500" b="1" dirty="0">
                <a:solidFill>
                  <a:schemeClr val="bg2">
                    <a:lumMod val="25000"/>
                  </a:schemeClr>
                </a:solidFill>
                <a:latin typeface="Arial"/>
                <a:cs typeface="Arial"/>
              </a:rPr>
              <a:t>Prof. Mulholland</a:t>
            </a:r>
            <a:r>
              <a:rPr lang="en-US" sz="3500" b="1" dirty="0" smtClean="0">
                <a:solidFill>
                  <a:schemeClr val="bg2">
                    <a:lumMod val="25000"/>
                  </a:schemeClr>
                </a:solidFill>
                <a:latin typeface="Arial"/>
                <a:cs typeface="Arial"/>
              </a:rPr>
              <a:t>: </a:t>
            </a:r>
            <a:r>
              <a:rPr lang="en-US" sz="3500" b="1" dirty="0" smtClean="0">
                <a:solidFill>
                  <a:srgbClr val="FF0000"/>
                </a:solidFill>
                <a:latin typeface="Arial"/>
                <a:cs typeface="Arial"/>
              </a:rPr>
              <a:t>(salutation)</a:t>
            </a:r>
            <a:endParaRPr lang="en-US" sz="3500" b="1" dirty="0">
              <a:solidFill>
                <a:srgbClr val="FF0000"/>
              </a:solidFill>
              <a:latin typeface="Arial"/>
              <a:cs typeface="Arial"/>
            </a:endParaRPr>
          </a:p>
          <a:p>
            <a:pPr marL="0" indent="0">
              <a:lnSpc>
                <a:spcPct val="110000"/>
              </a:lnSpc>
              <a:buNone/>
            </a:pPr>
            <a:endParaRPr lang="en-US" sz="3500" b="1" dirty="0">
              <a:latin typeface="Arial"/>
              <a:cs typeface="Arial"/>
            </a:endParaRPr>
          </a:p>
          <a:p>
            <a:pPr marL="0" indent="0">
              <a:lnSpc>
                <a:spcPct val="110000"/>
              </a:lnSpc>
              <a:buNone/>
            </a:pPr>
            <a:r>
              <a:rPr lang="en-US" sz="3500" b="1" dirty="0">
                <a:solidFill>
                  <a:srgbClr val="072C62"/>
                </a:solidFill>
                <a:latin typeface="Arial"/>
                <a:cs typeface="Arial"/>
              </a:rPr>
              <a:t>Thank you very much for making a presentation to our research team during your recent visit to China</a:t>
            </a:r>
            <a:r>
              <a:rPr lang="en-US" sz="3500" b="1" dirty="0" smtClean="0">
                <a:solidFill>
                  <a:srgbClr val="072C62"/>
                </a:solidFill>
                <a:latin typeface="Arial"/>
                <a:cs typeface="Arial"/>
              </a:rPr>
              <a:t>. </a:t>
            </a:r>
            <a:r>
              <a:rPr lang="en-US" sz="3500" b="1" dirty="0" smtClean="0">
                <a:solidFill>
                  <a:srgbClr val="FF0000"/>
                </a:solidFill>
                <a:latin typeface="Arial"/>
                <a:cs typeface="Arial"/>
              </a:rPr>
              <a:t>(purpose of e-mail)</a:t>
            </a:r>
            <a:endParaRPr lang="en-US" sz="3500" b="1" dirty="0">
              <a:solidFill>
                <a:srgbClr val="FF0000"/>
              </a:solidFill>
              <a:latin typeface="Arial"/>
              <a:cs typeface="Arial"/>
            </a:endParaRPr>
          </a:p>
          <a:p>
            <a:pPr marL="0" indent="0">
              <a:lnSpc>
                <a:spcPct val="110000"/>
              </a:lnSpc>
              <a:buNone/>
            </a:pPr>
            <a:endParaRPr lang="en-US" sz="3500" b="1" dirty="0">
              <a:latin typeface="Arial"/>
              <a:cs typeface="Arial"/>
            </a:endParaRPr>
          </a:p>
          <a:p>
            <a:pPr marL="0" indent="0">
              <a:lnSpc>
                <a:spcPct val="110000"/>
              </a:lnSpc>
              <a:buNone/>
            </a:pPr>
            <a:r>
              <a:rPr lang="en-US" sz="3500" b="1" dirty="0">
                <a:solidFill>
                  <a:srgbClr val="072C62"/>
                </a:solidFill>
                <a:latin typeface="Arial"/>
                <a:cs typeface="Arial"/>
              </a:rPr>
              <a:t>Many of the ideas you presented were very interesting and suggest possible new approaches we may apply in our own research. We look forward to maintaining cooperation with your laboratory on this and other topics in the future. </a:t>
            </a:r>
            <a:r>
              <a:rPr lang="en-US" sz="3500" b="1" dirty="0" smtClean="0">
                <a:solidFill>
                  <a:srgbClr val="FF0000"/>
                </a:solidFill>
                <a:latin typeface="Arial"/>
                <a:cs typeface="Arial"/>
              </a:rPr>
              <a:t>(Additional information related to purpose)</a:t>
            </a:r>
            <a:endParaRPr lang="en-US" sz="3500" b="1" dirty="0">
              <a:solidFill>
                <a:srgbClr val="FF0000"/>
              </a:solidFill>
              <a:latin typeface="Arial"/>
              <a:cs typeface="Arial"/>
            </a:endParaRPr>
          </a:p>
          <a:p>
            <a:pPr marL="0" indent="0">
              <a:lnSpc>
                <a:spcPct val="110000"/>
              </a:lnSpc>
              <a:buNone/>
            </a:pPr>
            <a:endParaRPr lang="en-US" sz="3500" b="1" dirty="0">
              <a:latin typeface="Arial"/>
              <a:cs typeface="Arial"/>
            </a:endParaRPr>
          </a:p>
          <a:p>
            <a:pPr marL="0" indent="0">
              <a:lnSpc>
                <a:spcPct val="110000"/>
              </a:lnSpc>
              <a:buNone/>
            </a:pPr>
            <a:r>
              <a:rPr lang="en-US" sz="3500" b="1" dirty="0">
                <a:solidFill>
                  <a:srgbClr val="072C62"/>
                </a:solidFill>
                <a:latin typeface="Arial"/>
                <a:cs typeface="Arial"/>
              </a:rPr>
              <a:t>In addition, please send me a complete copy of the data you referred to in your talk</a:t>
            </a:r>
            <a:r>
              <a:rPr lang="en-US" sz="3500" b="1" dirty="0" smtClean="0">
                <a:solidFill>
                  <a:srgbClr val="072C62"/>
                </a:solidFill>
                <a:latin typeface="Arial"/>
                <a:cs typeface="Arial"/>
              </a:rPr>
              <a:t>. </a:t>
            </a:r>
            <a:r>
              <a:rPr lang="en-US" sz="3500" b="1" dirty="0" smtClean="0">
                <a:solidFill>
                  <a:srgbClr val="FF0000"/>
                </a:solidFill>
                <a:latin typeface="Arial"/>
                <a:cs typeface="Arial"/>
              </a:rPr>
              <a:t>(Additional expectations)</a:t>
            </a:r>
            <a:endParaRPr lang="en-US" sz="3500" b="1" dirty="0">
              <a:solidFill>
                <a:srgbClr val="FF0000"/>
              </a:solidFill>
              <a:latin typeface="Arial"/>
              <a:cs typeface="Arial"/>
            </a:endParaRPr>
          </a:p>
          <a:p>
            <a:pPr marL="0" indent="0">
              <a:lnSpc>
                <a:spcPct val="110000"/>
              </a:lnSpc>
              <a:buNone/>
            </a:pPr>
            <a:endParaRPr lang="en-US" sz="3500" b="1" dirty="0">
              <a:latin typeface="Arial"/>
              <a:cs typeface="Arial"/>
            </a:endParaRPr>
          </a:p>
          <a:p>
            <a:pPr marL="0" indent="0">
              <a:lnSpc>
                <a:spcPct val="110000"/>
              </a:lnSpc>
              <a:buNone/>
            </a:pPr>
            <a:r>
              <a:rPr lang="en-US" sz="3500" b="1" dirty="0">
                <a:solidFill>
                  <a:srgbClr val="072C62"/>
                </a:solidFill>
                <a:latin typeface="Arial"/>
                <a:cs typeface="Arial"/>
              </a:rPr>
              <a:t>Thank you again for sharing your valuable time with us</a:t>
            </a:r>
            <a:r>
              <a:rPr lang="en-US" sz="3500" b="1" dirty="0" smtClean="0">
                <a:solidFill>
                  <a:srgbClr val="072C62"/>
                </a:solidFill>
                <a:latin typeface="Arial"/>
                <a:cs typeface="Arial"/>
              </a:rPr>
              <a:t>. </a:t>
            </a:r>
            <a:r>
              <a:rPr lang="en-US" sz="3500" b="1" dirty="0" smtClean="0">
                <a:solidFill>
                  <a:srgbClr val="FF0000"/>
                </a:solidFill>
                <a:latin typeface="Arial"/>
                <a:cs typeface="Arial"/>
              </a:rPr>
              <a:t>(Appreciation)</a:t>
            </a:r>
            <a:endParaRPr lang="en-US" sz="3500" b="1" dirty="0">
              <a:solidFill>
                <a:srgbClr val="FF0000"/>
              </a:solidFill>
              <a:latin typeface="Arial"/>
              <a:cs typeface="Arial"/>
            </a:endParaRPr>
          </a:p>
          <a:p>
            <a:pPr marL="0" indent="0">
              <a:lnSpc>
                <a:spcPct val="110000"/>
              </a:lnSpc>
              <a:buNone/>
            </a:pPr>
            <a:endParaRPr lang="en-US" sz="3500" b="1" dirty="0">
              <a:latin typeface="Arial"/>
              <a:cs typeface="Arial"/>
            </a:endParaRPr>
          </a:p>
          <a:p>
            <a:pPr marL="0" indent="0">
              <a:lnSpc>
                <a:spcPct val="110000"/>
              </a:lnSpc>
              <a:buNone/>
            </a:pPr>
            <a:r>
              <a:rPr lang="en-US" sz="3500" b="1" dirty="0">
                <a:solidFill>
                  <a:srgbClr val="072C62"/>
                </a:solidFill>
                <a:latin typeface="Arial"/>
                <a:cs typeface="Arial"/>
              </a:rPr>
              <a:t>Sincerely</a:t>
            </a:r>
            <a:r>
              <a:rPr lang="en-US" sz="3500" b="1" dirty="0" smtClean="0">
                <a:solidFill>
                  <a:srgbClr val="072C62"/>
                </a:solidFill>
                <a:latin typeface="Arial"/>
                <a:cs typeface="Arial"/>
              </a:rPr>
              <a:t>, </a:t>
            </a:r>
            <a:r>
              <a:rPr lang="en-US" sz="3500" b="1" dirty="0" smtClean="0">
                <a:solidFill>
                  <a:srgbClr val="FF0000"/>
                </a:solidFill>
                <a:latin typeface="Arial"/>
                <a:cs typeface="Arial"/>
              </a:rPr>
              <a:t>(Complimentary Close)</a:t>
            </a:r>
            <a:endParaRPr lang="en-US" sz="3500" b="1" dirty="0">
              <a:solidFill>
                <a:srgbClr val="FF0000"/>
              </a:solidFill>
              <a:latin typeface="Arial"/>
              <a:cs typeface="Arial"/>
            </a:endParaRPr>
          </a:p>
          <a:p>
            <a:pPr marL="0" indent="0">
              <a:lnSpc>
                <a:spcPct val="110000"/>
              </a:lnSpc>
              <a:buNone/>
            </a:pPr>
            <a:endParaRPr lang="en-US" sz="3500" b="1" dirty="0">
              <a:latin typeface="Arial"/>
              <a:cs typeface="Arial"/>
            </a:endParaRPr>
          </a:p>
          <a:p>
            <a:pPr marL="0" indent="0">
              <a:lnSpc>
                <a:spcPct val="110000"/>
              </a:lnSpc>
              <a:buNone/>
            </a:pPr>
            <a:r>
              <a:rPr lang="en-US" sz="3500" b="1" dirty="0">
                <a:solidFill>
                  <a:srgbClr val="072C62"/>
                </a:solidFill>
                <a:latin typeface="Arial"/>
                <a:cs typeface="Arial"/>
              </a:rPr>
              <a:t>Wang </a:t>
            </a:r>
            <a:r>
              <a:rPr lang="en-US" sz="3500" b="1" dirty="0" smtClean="0">
                <a:solidFill>
                  <a:srgbClr val="072C62"/>
                </a:solidFill>
                <a:latin typeface="Arial"/>
                <a:cs typeface="Arial"/>
              </a:rPr>
              <a:t>XX </a:t>
            </a:r>
            <a:r>
              <a:rPr lang="en-US" sz="3500" b="1" dirty="0" smtClean="0">
                <a:latin typeface="Arial"/>
                <a:cs typeface="Arial"/>
              </a:rPr>
              <a:t>(</a:t>
            </a:r>
            <a:r>
              <a:rPr lang="en-US" sz="3500" b="1" dirty="0" smtClean="0">
                <a:solidFill>
                  <a:srgbClr val="FF0000"/>
                </a:solidFill>
                <a:latin typeface="Arial"/>
                <a:cs typeface="Arial"/>
              </a:rPr>
              <a:t>Full name of writer)</a:t>
            </a:r>
            <a:endParaRPr lang="en-US" sz="3500" b="1" dirty="0">
              <a:solidFill>
                <a:srgbClr val="FF0000"/>
              </a:solidFill>
              <a:latin typeface="Arial"/>
              <a:cs typeface="Arial"/>
            </a:endParaRPr>
          </a:p>
          <a:p>
            <a:pPr marL="0" indent="0">
              <a:lnSpc>
                <a:spcPct val="110000"/>
              </a:lnSpc>
              <a:buNone/>
            </a:pPr>
            <a:r>
              <a:rPr lang="en-US" sz="3500" b="1" dirty="0">
                <a:solidFill>
                  <a:srgbClr val="072C62"/>
                </a:solidFill>
                <a:latin typeface="Arial"/>
                <a:cs typeface="Arial"/>
              </a:rPr>
              <a:t>Professor of Molecular </a:t>
            </a:r>
            <a:r>
              <a:rPr lang="en-US" sz="3500" b="1" dirty="0" smtClean="0">
                <a:solidFill>
                  <a:srgbClr val="072C62"/>
                </a:solidFill>
                <a:latin typeface="Arial"/>
                <a:cs typeface="Arial"/>
              </a:rPr>
              <a:t>Biology </a:t>
            </a:r>
            <a:r>
              <a:rPr lang="en-US" sz="3500" b="1" dirty="0" smtClean="0">
                <a:solidFill>
                  <a:srgbClr val="FF0000"/>
                </a:solidFill>
                <a:latin typeface="Arial"/>
                <a:cs typeface="Arial"/>
              </a:rPr>
              <a:t>(writer’s title - optional)</a:t>
            </a:r>
            <a:endParaRPr lang="en-US" sz="3500" b="1" dirty="0">
              <a:solidFill>
                <a:srgbClr val="FF0000"/>
              </a:solidFill>
              <a:latin typeface="Arial"/>
              <a:cs typeface="Arial"/>
            </a:endParaRPr>
          </a:p>
          <a:p>
            <a:pPr marL="0" indent="0">
              <a:lnSpc>
                <a:spcPct val="110000"/>
              </a:lnSpc>
              <a:buNone/>
            </a:pPr>
            <a:r>
              <a:rPr lang="en-US" sz="3500" b="1" dirty="0">
                <a:solidFill>
                  <a:srgbClr val="072C62"/>
                </a:solidFill>
                <a:latin typeface="Arial"/>
                <a:cs typeface="Arial"/>
              </a:rPr>
              <a:t>Institute of Biochemistry and Cell </a:t>
            </a:r>
            <a:r>
              <a:rPr lang="en-US" sz="3500" b="1" dirty="0" smtClean="0">
                <a:solidFill>
                  <a:srgbClr val="072C62"/>
                </a:solidFill>
                <a:latin typeface="Arial"/>
                <a:cs typeface="Arial"/>
              </a:rPr>
              <a:t>Biology </a:t>
            </a:r>
            <a:r>
              <a:rPr lang="en-US" sz="3500" b="1" dirty="0" smtClean="0">
                <a:solidFill>
                  <a:srgbClr val="FF0000"/>
                </a:solidFill>
                <a:latin typeface="Arial"/>
                <a:cs typeface="Arial"/>
              </a:rPr>
              <a:t>(writer’s unit - optional)</a:t>
            </a:r>
            <a:endParaRPr lang="en-US" sz="3500" b="1" dirty="0">
              <a:solidFill>
                <a:srgbClr val="FF0000"/>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79</a:t>
            </a:fld>
            <a:endParaRPr lang="en-US" dirty="0"/>
          </a:p>
        </p:txBody>
      </p:sp>
    </p:spTree>
    <p:extLst>
      <p:ext uri="{BB962C8B-B14F-4D97-AF65-F5344CB8AC3E}">
        <p14:creationId xmlns:p14="http://schemas.microsoft.com/office/powerpoint/2010/main" val="12999274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22000">
              <a:schemeClr val="accent2">
                <a:lumMod val="40000"/>
                <a:lumOff val="60000"/>
                <a:alpha val="62000"/>
              </a:schemeClr>
            </a:gs>
            <a:gs pos="100000">
              <a:srgbClr val="FFFFFF">
                <a:alpha val="62000"/>
              </a:srgbClr>
            </a:gs>
            <a:gs pos="61000">
              <a:schemeClr val="accent2">
                <a:lumMod val="40000"/>
                <a:lumOff val="60000"/>
                <a:alpha val="59000"/>
              </a:schemeClr>
            </a:gs>
          </a:gsLst>
          <a:lin ang="87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CAS’s English </a:t>
            </a:r>
            <a:r>
              <a:rPr lang="en-US" dirty="0" smtClean="0">
                <a:solidFill>
                  <a:srgbClr val="072C62"/>
                </a:solidFill>
                <a:latin typeface="American Typewriter"/>
                <a:cs typeface="American Typewriter"/>
              </a:rPr>
              <a:t>Audience</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rmAutofit fontScale="92500" lnSpcReduction="10000"/>
          </a:bodyPr>
          <a:lstStyle/>
          <a:p>
            <a:pPr>
              <a:lnSpc>
                <a:spcPct val="110000"/>
              </a:lnSpc>
            </a:pPr>
            <a:r>
              <a:rPr lang="en-US" sz="2800" dirty="0" smtClean="0">
                <a:solidFill>
                  <a:srgbClr val="072C62"/>
                </a:solidFill>
                <a:latin typeface="Arial"/>
                <a:cs typeface="Arial"/>
              </a:rPr>
              <a:t>Foreign scientists and engineers</a:t>
            </a:r>
          </a:p>
          <a:p>
            <a:pPr>
              <a:lnSpc>
                <a:spcPct val="110000"/>
              </a:lnSpc>
            </a:pPr>
            <a:r>
              <a:rPr lang="en-US" sz="2800" dirty="0">
                <a:solidFill>
                  <a:srgbClr val="072C62"/>
                </a:solidFill>
                <a:latin typeface="Arial"/>
                <a:cs typeface="Arial"/>
              </a:rPr>
              <a:t>Science </a:t>
            </a:r>
            <a:r>
              <a:rPr lang="en-US" sz="2800" dirty="0" smtClean="0">
                <a:solidFill>
                  <a:srgbClr val="072C62"/>
                </a:solidFill>
                <a:latin typeface="Arial"/>
                <a:cs typeface="Arial"/>
              </a:rPr>
              <a:t>administrators from other countries</a:t>
            </a:r>
            <a:endParaRPr lang="en-US" sz="2800" dirty="0">
              <a:solidFill>
                <a:srgbClr val="072C62"/>
              </a:solidFill>
              <a:latin typeface="Arial"/>
              <a:cs typeface="Arial"/>
            </a:endParaRPr>
          </a:p>
          <a:p>
            <a:pPr>
              <a:lnSpc>
                <a:spcPct val="110000"/>
              </a:lnSpc>
            </a:pPr>
            <a:r>
              <a:rPr lang="en-US" sz="2800" dirty="0" smtClean="0">
                <a:solidFill>
                  <a:srgbClr val="072C62"/>
                </a:solidFill>
                <a:latin typeface="Arial"/>
                <a:cs typeface="Arial"/>
              </a:rPr>
              <a:t>Foreign government </a:t>
            </a:r>
            <a:r>
              <a:rPr lang="en-US" sz="2800" dirty="0">
                <a:solidFill>
                  <a:srgbClr val="072C62"/>
                </a:solidFill>
                <a:latin typeface="Arial"/>
                <a:cs typeface="Arial"/>
              </a:rPr>
              <a:t>officials</a:t>
            </a:r>
          </a:p>
          <a:p>
            <a:pPr>
              <a:lnSpc>
                <a:spcPct val="110000"/>
              </a:lnSpc>
            </a:pPr>
            <a:r>
              <a:rPr lang="en-US" sz="2800" dirty="0">
                <a:solidFill>
                  <a:srgbClr val="072C62"/>
                </a:solidFill>
                <a:latin typeface="Arial"/>
                <a:cs typeface="Arial"/>
              </a:rPr>
              <a:t>NGO </a:t>
            </a:r>
            <a:r>
              <a:rPr lang="en-US" sz="2800" dirty="0" smtClean="0">
                <a:solidFill>
                  <a:srgbClr val="072C62"/>
                </a:solidFill>
                <a:latin typeface="Arial"/>
                <a:cs typeface="Arial"/>
              </a:rPr>
              <a:t>officials</a:t>
            </a:r>
          </a:p>
          <a:p>
            <a:pPr>
              <a:lnSpc>
                <a:spcPct val="110000"/>
              </a:lnSpc>
            </a:pPr>
            <a:r>
              <a:rPr lang="en-US" sz="2800" dirty="0" smtClean="0">
                <a:solidFill>
                  <a:srgbClr val="072C62"/>
                </a:solidFill>
                <a:latin typeface="Arial"/>
                <a:cs typeface="Arial"/>
              </a:rPr>
              <a:t>Employees/officers of S&amp;T-related companies</a:t>
            </a:r>
          </a:p>
          <a:p>
            <a:pPr>
              <a:lnSpc>
                <a:spcPct val="110000"/>
              </a:lnSpc>
            </a:pPr>
            <a:r>
              <a:rPr lang="en-US" sz="2800" dirty="0" smtClean="0">
                <a:solidFill>
                  <a:srgbClr val="072C62"/>
                </a:solidFill>
                <a:latin typeface="Arial"/>
                <a:cs typeface="Arial"/>
              </a:rPr>
              <a:t>Journalists/media specialists</a:t>
            </a:r>
            <a:endParaRPr lang="en-US" sz="2800" dirty="0">
              <a:solidFill>
                <a:srgbClr val="072C62"/>
              </a:solidFill>
              <a:latin typeface="Arial"/>
              <a:cs typeface="Arial"/>
            </a:endParaRPr>
          </a:p>
          <a:p>
            <a:pPr>
              <a:lnSpc>
                <a:spcPct val="110000"/>
              </a:lnSpc>
            </a:pPr>
            <a:r>
              <a:rPr lang="en-US" sz="2800" dirty="0" smtClean="0">
                <a:solidFill>
                  <a:srgbClr val="072C62"/>
                </a:solidFill>
                <a:latin typeface="Arial"/>
                <a:cs typeface="Arial"/>
              </a:rPr>
              <a:t>Educated nonspecialists</a:t>
            </a:r>
          </a:p>
          <a:p>
            <a:pPr>
              <a:lnSpc>
                <a:spcPct val="110000"/>
              </a:lnSpc>
            </a:pPr>
            <a:r>
              <a:rPr lang="en-US" sz="2800" dirty="0" smtClean="0">
                <a:solidFill>
                  <a:srgbClr val="072C62"/>
                </a:solidFill>
                <a:latin typeface="Arial"/>
                <a:cs typeface="Arial"/>
              </a:rPr>
              <a:t>Generally non-Chinese</a:t>
            </a:r>
          </a:p>
          <a:p>
            <a:pPr>
              <a:lnSpc>
                <a:spcPct val="110000"/>
              </a:lnSpc>
            </a:pPr>
            <a:r>
              <a:rPr lang="en-US" sz="2800" b="1" dirty="0" smtClean="0">
                <a:solidFill>
                  <a:srgbClr val="072C62"/>
                </a:solidFill>
                <a:latin typeface="Arial"/>
                <a:cs typeface="Arial"/>
              </a:rPr>
              <a:t>Some may have bias against Party or government due to geopolitical rivalry, etc.</a:t>
            </a:r>
            <a:endParaRPr lang="en-US" sz="2800" b="1" dirty="0">
              <a:solidFill>
                <a:srgbClr val="072C62"/>
              </a:solidFill>
              <a:latin typeface="Arial"/>
              <a:cs typeface="Arial"/>
            </a:endParaRPr>
          </a:p>
          <a:p>
            <a:endParaRPr lang="en-US" dirty="0">
              <a:cs typeface="Calibri"/>
            </a:endParaRPr>
          </a:p>
          <a:p>
            <a:pPr marL="0" indent="0">
              <a:buNone/>
            </a:pPr>
            <a:endParaRPr lang="en-US" dirty="0">
              <a:cs typeface="Calibri"/>
            </a:endParaRPr>
          </a:p>
          <a:p>
            <a:pPr marL="0" indent="0">
              <a:buNone/>
            </a:pPr>
            <a:endParaRPr lang="en-US" dirty="0">
              <a:cs typeface="Calibri"/>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8</a:t>
            </a:fld>
            <a:endParaRPr lang="en-US" dirty="0"/>
          </a:p>
        </p:txBody>
      </p:sp>
    </p:spTree>
    <p:extLst>
      <p:ext uri="{BB962C8B-B14F-4D97-AF65-F5344CB8AC3E}">
        <p14:creationId xmlns:p14="http://schemas.microsoft.com/office/powerpoint/2010/main" val="2211681216"/>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Casual E-mail</a:t>
            </a: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buNone/>
            </a:pPr>
            <a:r>
              <a:rPr lang="en-US" sz="2000" b="1" dirty="0" smtClean="0">
                <a:solidFill>
                  <a:srgbClr val="072C62"/>
                </a:solidFill>
                <a:latin typeface="Arial"/>
                <a:cs typeface="Arial"/>
              </a:rPr>
              <a:t>Examples:</a:t>
            </a:r>
          </a:p>
          <a:p>
            <a:pPr marL="0" indent="0">
              <a:buNone/>
            </a:pPr>
            <a:endParaRPr lang="en-US" sz="2000" b="1" dirty="0">
              <a:solidFill>
                <a:srgbClr val="072C62"/>
              </a:solidFill>
              <a:latin typeface="Arial"/>
              <a:cs typeface="Arial"/>
            </a:endParaRPr>
          </a:p>
          <a:p>
            <a:pPr marL="0" indent="0">
              <a:buNone/>
            </a:pPr>
            <a:r>
              <a:rPr lang="en-US" sz="2000" b="1" dirty="0" smtClean="0">
                <a:solidFill>
                  <a:srgbClr val="072C62"/>
                </a:solidFill>
                <a:latin typeface="Arial"/>
                <a:cs typeface="Arial"/>
              </a:rPr>
              <a:t>1)  	Hi, Thanks so much for your help. I will be in touch with you 	soon.</a:t>
            </a:r>
          </a:p>
          <a:p>
            <a:pPr marL="0" indent="0">
              <a:buNone/>
            </a:pPr>
            <a:endParaRPr lang="en-US" sz="2000" b="1" dirty="0">
              <a:solidFill>
                <a:srgbClr val="072C62"/>
              </a:solidFill>
              <a:latin typeface="Arial"/>
              <a:cs typeface="Arial"/>
            </a:endParaRPr>
          </a:p>
          <a:p>
            <a:pPr marL="0" indent="0">
              <a:buNone/>
            </a:pPr>
            <a:r>
              <a:rPr lang="en-US" sz="2000" b="1" dirty="0" smtClean="0">
                <a:solidFill>
                  <a:srgbClr val="072C62"/>
                </a:solidFill>
                <a:latin typeface="Arial"/>
                <a:cs typeface="Arial"/>
              </a:rPr>
              <a:t>      Best,</a:t>
            </a:r>
          </a:p>
          <a:p>
            <a:pPr marL="0" indent="0">
              <a:buNone/>
            </a:pPr>
            <a:endParaRPr lang="en-US" sz="2000" b="1" dirty="0">
              <a:solidFill>
                <a:srgbClr val="072C62"/>
              </a:solidFill>
              <a:latin typeface="Arial"/>
              <a:cs typeface="Arial"/>
            </a:endParaRPr>
          </a:p>
          <a:p>
            <a:pPr marL="0" indent="0">
              <a:buNone/>
            </a:pPr>
            <a:r>
              <a:rPr lang="en-US" sz="2000" b="1" dirty="0" smtClean="0">
                <a:solidFill>
                  <a:srgbClr val="072C62"/>
                </a:solidFill>
                <a:latin typeface="Arial"/>
                <a:cs typeface="Arial"/>
              </a:rPr>
              <a:t>      Wang</a:t>
            </a:r>
          </a:p>
          <a:p>
            <a:pPr marL="0" indent="0">
              <a:buNone/>
            </a:pPr>
            <a:endParaRPr lang="en-US" sz="2000" b="1" dirty="0">
              <a:solidFill>
                <a:srgbClr val="072C62"/>
              </a:solidFill>
              <a:latin typeface="Arial"/>
              <a:cs typeface="Arial"/>
            </a:endParaRPr>
          </a:p>
          <a:p>
            <a:pPr marL="0" indent="0">
              <a:buNone/>
            </a:pPr>
            <a:endParaRPr lang="en-US" sz="2000" b="1" dirty="0" smtClean="0">
              <a:solidFill>
                <a:srgbClr val="072C62"/>
              </a:solidFill>
              <a:latin typeface="Arial"/>
              <a:cs typeface="Arial"/>
            </a:endParaRPr>
          </a:p>
          <a:p>
            <a:pPr marL="0" indent="0">
              <a:buNone/>
            </a:pPr>
            <a:r>
              <a:rPr lang="en-US" sz="2000" b="1" dirty="0" smtClean="0">
                <a:solidFill>
                  <a:srgbClr val="072C62"/>
                </a:solidFill>
                <a:latin typeface="Arial"/>
                <a:cs typeface="Arial"/>
              </a:rPr>
              <a:t>2)  	Tomorrow is the best time for me to meet. Is that okay? See 	you.</a:t>
            </a:r>
          </a:p>
          <a:p>
            <a:pPr marL="0" indent="0">
              <a:buNone/>
            </a:pPr>
            <a:endParaRPr lang="en-US" sz="1200" b="1" dirty="0"/>
          </a:p>
          <a:p>
            <a:pPr marL="0" indent="0">
              <a:buNone/>
            </a:pPr>
            <a:endParaRPr lang="en-US" sz="1200" b="1" dirty="0" smtClean="0"/>
          </a:p>
          <a:p>
            <a:pPr marL="0" indent="0">
              <a:buNone/>
            </a:pPr>
            <a:endParaRPr lang="en-US" sz="1200" b="1" dirty="0"/>
          </a:p>
          <a:p>
            <a:pPr marL="0" indent="0">
              <a:buNone/>
            </a:pPr>
            <a:endParaRPr lang="en-US" sz="1200" b="1" dirty="0" smtClean="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80</a:t>
            </a:fld>
            <a:endParaRPr lang="en-US" dirty="0"/>
          </a:p>
        </p:txBody>
      </p:sp>
    </p:spTree>
    <p:extLst>
      <p:ext uri="{BB962C8B-B14F-4D97-AF65-F5344CB8AC3E}">
        <p14:creationId xmlns:p14="http://schemas.microsoft.com/office/powerpoint/2010/main" val="1402248752"/>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Casual E-</a:t>
            </a:r>
            <a:r>
              <a:rPr lang="en-US" dirty="0" smtClean="0">
                <a:solidFill>
                  <a:srgbClr val="072C62"/>
                </a:solidFill>
                <a:latin typeface="American Typewriter"/>
                <a:cs typeface="American Typewriter"/>
              </a:rPr>
              <a:t>mail (cont.)</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600200"/>
            <a:ext cx="8229600" cy="4756150"/>
          </a:xfrm>
          <a:ln w="12700" cmpd="sng">
            <a:solidFill>
              <a:schemeClr val="bg2">
                <a:lumMod val="50000"/>
              </a:schemeClr>
            </a:solidFill>
          </a:ln>
        </p:spPr>
        <p:txBody>
          <a:bodyPr>
            <a:noAutofit/>
          </a:bodyPr>
          <a:lstStyle/>
          <a:p>
            <a:pPr marL="0" indent="0">
              <a:buNone/>
            </a:pPr>
            <a:r>
              <a:rPr lang="en-US" sz="1800" b="1" dirty="0">
                <a:solidFill>
                  <a:srgbClr val="072C62"/>
                </a:solidFill>
                <a:latin typeface="Arial"/>
                <a:cs typeface="Arial"/>
              </a:rPr>
              <a:t>3</a:t>
            </a:r>
            <a:r>
              <a:rPr lang="en-US" sz="1800" b="1" dirty="0" smtClean="0">
                <a:solidFill>
                  <a:srgbClr val="072C62"/>
                </a:solidFill>
                <a:latin typeface="Arial"/>
                <a:cs typeface="Arial"/>
              </a:rPr>
              <a:t>)  Please </a:t>
            </a:r>
            <a:r>
              <a:rPr lang="en-US" sz="1800" b="1" dirty="0">
                <a:solidFill>
                  <a:srgbClr val="072C62"/>
                </a:solidFill>
                <a:latin typeface="Arial"/>
                <a:cs typeface="Arial"/>
              </a:rPr>
              <a:t>send me the data when you have the opportunity.</a:t>
            </a:r>
          </a:p>
          <a:p>
            <a:pPr marL="0" indent="0">
              <a:buNone/>
            </a:pPr>
            <a:endParaRPr lang="en-US" sz="1800" b="1" dirty="0">
              <a:solidFill>
                <a:srgbClr val="072C62"/>
              </a:solidFill>
              <a:latin typeface="Arial"/>
              <a:cs typeface="Arial"/>
            </a:endParaRPr>
          </a:p>
          <a:p>
            <a:pPr marL="0" indent="0">
              <a:buNone/>
            </a:pPr>
            <a:r>
              <a:rPr lang="en-US" sz="1800" b="1" dirty="0" smtClean="0">
                <a:solidFill>
                  <a:srgbClr val="072C62"/>
                </a:solidFill>
                <a:latin typeface="Arial"/>
                <a:cs typeface="Arial"/>
              </a:rPr>
              <a:t>      Regards</a:t>
            </a:r>
            <a:r>
              <a:rPr lang="en-US" sz="1800" b="1" dirty="0">
                <a:solidFill>
                  <a:srgbClr val="072C62"/>
                </a:solidFill>
                <a:latin typeface="Arial"/>
                <a:cs typeface="Arial"/>
              </a:rPr>
              <a:t>,</a:t>
            </a:r>
          </a:p>
          <a:p>
            <a:pPr marL="0" indent="0">
              <a:buNone/>
            </a:pPr>
            <a:endParaRPr lang="en-US" sz="1800" b="1" dirty="0">
              <a:solidFill>
                <a:srgbClr val="072C62"/>
              </a:solidFill>
              <a:latin typeface="Arial"/>
              <a:cs typeface="Arial"/>
            </a:endParaRPr>
          </a:p>
          <a:p>
            <a:pPr marL="0" indent="0">
              <a:buNone/>
            </a:pPr>
            <a:r>
              <a:rPr lang="en-US" sz="1800" b="1" dirty="0" smtClean="0">
                <a:solidFill>
                  <a:srgbClr val="072C62"/>
                </a:solidFill>
                <a:latin typeface="Arial"/>
                <a:cs typeface="Arial"/>
              </a:rPr>
              <a:t>      </a:t>
            </a:r>
            <a:r>
              <a:rPr lang="en-US" sz="1800" b="1" dirty="0" err="1" smtClean="0">
                <a:solidFill>
                  <a:srgbClr val="072C62"/>
                </a:solidFill>
                <a:latin typeface="Arial"/>
                <a:cs typeface="Arial"/>
              </a:rPr>
              <a:t>Xinyu</a:t>
            </a:r>
            <a:endParaRPr lang="en-US" sz="1800" b="1" dirty="0">
              <a:solidFill>
                <a:srgbClr val="072C62"/>
              </a:solidFill>
              <a:latin typeface="Arial"/>
              <a:cs typeface="Arial"/>
            </a:endParaRPr>
          </a:p>
          <a:p>
            <a:pPr marL="0" indent="0">
              <a:buNone/>
            </a:pPr>
            <a:endParaRPr lang="en-US" sz="1800" b="1" dirty="0">
              <a:solidFill>
                <a:srgbClr val="072C62"/>
              </a:solidFill>
              <a:latin typeface="Arial"/>
              <a:cs typeface="Arial"/>
            </a:endParaRPr>
          </a:p>
          <a:p>
            <a:pPr marL="0" indent="0">
              <a:buNone/>
            </a:pPr>
            <a:r>
              <a:rPr lang="en-US" sz="1800" b="1" dirty="0">
                <a:solidFill>
                  <a:srgbClr val="072C62"/>
                </a:solidFill>
                <a:latin typeface="Arial"/>
                <a:cs typeface="Arial"/>
              </a:rPr>
              <a:t>4</a:t>
            </a:r>
            <a:r>
              <a:rPr lang="en-US" sz="1800" b="1" dirty="0" smtClean="0">
                <a:solidFill>
                  <a:srgbClr val="072C62"/>
                </a:solidFill>
                <a:latin typeface="Arial"/>
                <a:cs typeface="Arial"/>
              </a:rPr>
              <a:t>)   John</a:t>
            </a:r>
            <a:r>
              <a:rPr lang="en-US" sz="1800" b="1" dirty="0">
                <a:solidFill>
                  <a:srgbClr val="072C62"/>
                </a:solidFill>
                <a:latin typeface="Arial"/>
                <a:cs typeface="Arial"/>
              </a:rPr>
              <a:t>,</a:t>
            </a:r>
          </a:p>
          <a:p>
            <a:pPr marL="0" indent="0">
              <a:buNone/>
            </a:pPr>
            <a:endParaRPr lang="en-US" sz="1800" b="1" dirty="0">
              <a:solidFill>
                <a:srgbClr val="072C62"/>
              </a:solidFill>
              <a:latin typeface="Arial"/>
              <a:cs typeface="Arial"/>
            </a:endParaRPr>
          </a:p>
          <a:p>
            <a:pPr marL="0" indent="0">
              <a:buNone/>
            </a:pPr>
            <a:r>
              <a:rPr lang="en-US" sz="1800" b="1" dirty="0" smtClean="0">
                <a:solidFill>
                  <a:srgbClr val="072C62"/>
                </a:solidFill>
                <a:latin typeface="Arial"/>
                <a:cs typeface="Arial"/>
              </a:rPr>
              <a:t>       It </a:t>
            </a:r>
            <a:r>
              <a:rPr lang="en-US" sz="1800" b="1" dirty="0">
                <a:solidFill>
                  <a:srgbClr val="072C62"/>
                </a:solidFill>
                <a:latin typeface="Arial"/>
                <a:cs typeface="Arial"/>
              </a:rPr>
              <a:t>was nice to catch up with you during your visit to China. Please </a:t>
            </a:r>
            <a:r>
              <a:rPr lang="en-US" sz="1800" b="1" dirty="0" smtClean="0">
                <a:solidFill>
                  <a:srgbClr val="072C62"/>
                </a:solidFill>
                <a:latin typeface="Arial"/>
                <a:cs typeface="Arial"/>
              </a:rPr>
              <a:t>	contact me the next </a:t>
            </a:r>
            <a:r>
              <a:rPr lang="en-US" sz="1800" b="1" dirty="0">
                <a:solidFill>
                  <a:srgbClr val="072C62"/>
                </a:solidFill>
                <a:latin typeface="Arial"/>
                <a:cs typeface="Arial"/>
              </a:rPr>
              <a:t>time you’re in Beijing.</a:t>
            </a:r>
          </a:p>
          <a:p>
            <a:pPr marL="0" indent="0">
              <a:buNone/>
            </a:pPr>
            <a:endParaRPr lang="en-US" sz="1800" b="1" dirty="0">
              <a:solidFill>
                <a:srgbClr val="072C62"/>
              </a:solidFill>
              <a:latin typeface="Arial"/>
              <a:cs typeface="Arial"/>
            </a:endParaRPr>
          </a:p>
          <a:p>
            <a:pPr marL="0" indent="0">
              <a:buNone/>
            </a:pPr>
            <a:r>
              <a:rPr lang="en-US" sz="1800" b="1" dirty="0" smtClean="0">
                <a:solidFill>
                  <a:srgbClr val="072C62"/>
                </a:solidFill>
                <a:latin typeface="Arial"/>
                <a:cs typeface="Arial"/>
              </a:rPr>
              <a:t>       All </a:t>
            </a:r>
            <a:r>
              <a:rPr lang="en-US" sz="1800" b="1" dirty="0">
                <a:solidFill>
                  <a:srgbClr val="072C62"/>
                </a:solidFill>
                <a:latin typeface="Arial"/>
                <a:cs typeface="Arial"/>
              </a:rPr>
              <a:t>the best,</a:t>
            </a:r>
          </a:p>
          <a:p>
            <a:pPr marL="0" indent="0">
              <a:buNone/>
            </a:pPr>
            <a:endParaRPr lang="en-US" sz="1800" b="1" dirty="0">
              <a:solidFill>
                <a:srgbClr val="072C62"/>
              </a:solidFill>
              <a:latin typeface="Arial"/>
              <a:cs typeface="Arial"/>
            </a:endParaRPr>
          </a:p>
          <a:p>
            <a:pPr marL="0" indent="0">
              <a:buNone/>
            </a:pPr>
            <a:r>
              <a:rPr lang="en-US" sz="1800" b="1" dirty="0" smtClean="0">
                <a:solidFill>
                  <a:srgbClr val="072C62"/>
                </a:solidFill>
                <a:latin typeface="Arial"/>
                <a:cs typeface="Arial"/>
              </a:rPr>
              <a:t>       Liu </a:t>
            </a:r>
            <a:r>
              <a:rPr lang="en-US" sz="1800" b="1" dirty="0">
                <a:solidFill>
                  <a:srgbClr val="072C62"/>
                </a:solidFill>
                <a:latin typeface="Arial"/>
                <a:cs typeface="Arial"/>
              </a:rPr>
              <a:t>XX</a:t>
            </a:r>
          </a:p>
          <a:p>
            <a:endParaRPr lang="en-US" sz="1800" dirty="0"/>
          </a:p>
        </p:txBody>
      </p:sp>
      <p:sp>
        <p:nvSpPr>
          <p:cNvPr id="4" name="Slide Number Placeholder 3"/>
          <p:cNvSpPr>
            <a:spLocks noGrp="1"/>
          </p:cNvSpPr>
          <p:nvPr>
            <p:ph type="sldNum" sz="quarter" idx="12"/>
          </p:nvPr>
        </p:nvSpPr>
        <p:spPr/>
        <p:txBody>
          <a:bodyPr/>
          <a:lstStyle/>
          <a:p>
            <a:fld id="{3EBE616F-279E-3646-8D0A-0FCACB4D929D}" type="slidenum">
              <a:rPr lang="en-US" smtClean="0"/>
              <a:t>81</a:t>
            </a:fld>
            <a:endParaRPr lang="en-US" dirty="0"/>
          </a:p>
        </p:txBody>
      </p:sp>
    </p:spTree>
    <p:extLst>
      <p:ext uri="{BB962C8B-B14F-4D97-AF65-F5344CB8AC3E}">
        <p14:creationId xmlns:p14="http://schemas.microsoft.com/office/powerpoint/2010/main" val="1574295384"/>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Summary</a:t>
            </a:r>
          </a:p>
        </p:txBody>
      </p:sp>
      <p:sp>
        <p:nvSpPr>
          <p:cNvPr id="3" name="Content Placeholder 2"/>
          <p:cNvSpPr>
            <a:spLocks noGrp="1"/>
          </p:cNvSpPr>
          <p:nvPr>
            <p:ph idx="1"/>
          </p:nvPr>
        </p:nvSpPr>
        <p:spPr>
          <a:xfrm>
            <a:off x="457200" y="1600201"/>
            <a:ext cx="8229600" cy="4756150"/>
          </a:xfrm>
          <a:ln w="12700" cmpd="sng">
            <a:solidFill>
              <a:schemeClr val="bg2">
                <a:lumMod val="50000"/>
              </a:schemeClr>
            </a:solidFill>
          </a:ln>
        </p:spPr>
        <p:txBody>
          <a:bodyPr>
            <a:normAutofit lnSpcReduction="10000"/>
          </a:bodyPr>
          <a:lstStyle/>
          <a:p>
            <a:pPr>
              <a:lnSpc>
                <a:spcPct val="110000"/>
              </a:lnSpc>
            </a:pPr>
            <a:r>
              <a:rPr lang="en-US" sz="2400" dirty="0" smtClean="0">
                <a:solidFill>
                  <a:schemeClr val="bg2">
                    <a:lumMod val="25000"/>
                  </a:schemeClr>
                </a:solidFill>
                <a:latin typeface="Arial"/>
                <a:cs typeface="Arial"/>
              </a:rPr>
              <a:t>Writing in a foreign language is hard!!! </a:t>
            </a:r>
          </a:p>
          <a:p>
            <a:pPr>
              <a:lnSpc>
                <a:spcPct val="110000"/>
              </a:lnSpc>
            </a:pPr>
            <a:r>
              <a:rPr lang="en-US" sz="2400" dirty="0" smtClean="0">
                <a:solidFill>
                  <a:schemeClr val="bg2">
                    <a:lumMod val="25000"/>
                  </a:schemeClr>
                </a:solidFill>
                <a:latin typeface="Arial"/>
                <a:cs typeface="Arial"/>
              </a:rPr>
              <a:t>So little time . . . So much to cover in this brief presentation</a:t>
            </a:r>
          </a:p>
          <a:p>
            <a:pPr>
              <a:lnSpc>
                <a:spcPct val="110000"/>
              </a:lnSpc>
            </a:pPr>
            <a:r>
              <a:rPr lang="en-US" sz="2400" dirty="0" smtClean="0">
                <a:solidFill>
                  <a:schemeClr val="bg2">
                    <a:lumMod val="25000"/>
                  </a:schemeClr>
                </a:solidFill>
                <a:latin typeface="Arial"/>
                <a:cs typeface="Arial"/>
              </a:rPr>
              <a:t>Hopefully, these “high points” will help improve your writing</a:t>
            </a:r>
          </a:p>
          <a:p>
            <a:pPr marL="0" indent="0">
              <a:lnSpc>
                <a:spcPct val="110000"/>
              </a:lnSpc>
              <a:buNone/>
            </a:pPr>
            <a:endParaRPr lang="en-US" sz="2400" dirty="0">
              <a:solidFill>
                <a:schemeClr val="bg2">
                  <a:lumMod val="25000"/>
                </a:schemeClr>
              </a:solidFill>
              <a:latin typeface="Arial"/>
              <a:cs typeface="Arial"/>
            </a:endParaRPr>
          </a:p>
          <a:p>
            <a:pPr marL="0" indent="0">
              <a:lnSpc>
                <a:spcPct val="110000"/>
              </a:lnSpc>
              <a:buNone/>
            </a:pPr>
            <a:r>
              <a:rPr lang="en-US" sz="2400" dirty="0" smtClean="0">
                <a:solidFill>
                  <a:schemeClr val="bg2">
                    <a:lumMod val="25000"/>
                  </a:schemeClr>
                </a:solidFill>
                <a:latin typeface="Arial"/>
                <a:cs typeface="Arial"/>
              </a:rPr>
              <a:t>In any case . . .</a:t>
            </a:r>
          </a:p>
          <a:p>
            <a:pPr marL="0" indent="0">
              <a:buNone/>
            </a:pPr>
            <a:endParaRPr lang="en-US" sz="2000" dirty="0">
              <a:solidFill>
                <a:schemeClr val="bg2">
                  <a:lumMod val="25000"/>
                </a:schemeClr>
              </a:solidFill>
            </a:endParaRPr>
          </a:p>
          <a:p>
            <a:pPr marL="0" indent="0" algn="ctr">
              <a:buNone/>
            </a:pPr>
            <a:r>
              <a:rPr lang="en-US" sz="4000" dirty="0" smtClean="0">
                <a:solidFill>
                  <a:schemeClr val="bg2">
                    <a:lumMod val="25000"/>
                  </a:schemeClr>
                </a:solidFill>
                <a:latin typeface="American Typewriter"/>
                <a:cs typeface="American Typewriter"/>
              </a:rPr>
              <a:t>Congratulations on your hard work and good luck!</a:t>
            </a:r>
            <a:endParaRPr lang="en-US" sz="4000" dirty="0">
              <a:solidFill>
                <a:schemeClr val="bg2">
                  <a:lumMod val="25000"/>
                </a:schemeClr>
              </a:solidFill>
              <a:latin typeface="American Typewriter"/>
              <a:cs typeface="American Typewriter"/>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82</a:t>
            </a:fld>
            <a:endParaRPr lang="en-US" dirty="0"/>
          </a:p>
        </p:txBody>
      </p:sp>
    </p:spTree>
    <p:extLst>
      <p:ext uri="{BB962C8B-B14F-4D97-AF65-F5344CB8AC3E}">
        <p14:creationId xmlns:p14="http://schemas.microsoft.com/office/powerpoint/2010/main" val="18735728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(1)</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lstStyle/>
          <a:p>
            <a:pPr marL="0" indent="0">
              <a:buNone/>
            </a:pPr>
            <a:r>
              <a:rPr lang="en-US" sz="2400" b="1" dirty="0">
                <a:solidFill>
                  <a:srgbClr val="072C62"/>
                </a:solidFill>
                <a:latin typeface="Arial"/>
                <a:cs typeface="Arial"/>
              </a:rPr>
              <a:t>HOW CAN YOU IMPROVE THIS SENTENCE?</a:t>
            </a:r>
          </a:p>
          <a:p>
            <a:pPr marL="0" indent="0">
              <a:buNone/>
            </a:pPr>
            <a:endParaRPr lang="en-US" sz="2400" dirty="0">
              <a:solidFill>
                <a:srgbClr val="072C62"/>
              </a:solidFill>
              <a:latin typeface="Arial"/>
              <a:cs typeface="Arial"/>
            </a:endParaRPr>
          </a:p>
          <a:p>
            <a:pPr marL="0" indent="0">
              <a:buNone/>
            </a:pPr>
            <a:r>
              <a:rPr lang="en-US" sz="2400" dirty="0" smtClean="0">
                <a:solidFill>
                  <a:srgbClr val="072C62"/>
                </a:solidFill>
                <a:latin typeface="Arial"/>
                <a:cs typeface="Arial"/>
              </a:rPr>
              <a:t>As </a:t>
            </a:r>
            <a:r>
              <a:rPr lang="en-US" sz="2400" dirty="0">
                <a:solidFill>
                  <a:srgbClr val="072C62"/>
                </a:solidFill>
                <a:latin typeface="Arial"/>
                <a:cs typeface="Arial"/>
              </a:rPr>
              <a:t>of 2012, there are five major problems facing the CAS, which need to be fixed.</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83</a:t>
            </a:fld>
            <a:endParaRPr lang="en-US" dirty="0"/>
          </a:p>
        </p:txBody>
      </p:sp>
    </p:spTree>
    <p:extLst>
      <p:ext uri="{BB962C8B-B14F-4D97-AF65-F5344CB8AC3E}">
        <p14:creationId xmlns:p14="http://schemas.microsoft.com/office/powerpoint/2010/main" val="4199782666"/>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28009"/>
            <a:ext cx="8229600" cy="5398155"/>
          </a:xfrm>
          <a:ln w="12700" cmpd="sng">
            <a:solidFill>
              <a:schemeClr val="bg2">
                <a:lumMod val="50000"/>
              </a:schemeClr>
            </a:solidFill>
          </a:ln>
        </p:spPr>
        <p:txBody>
          <a:bodyPr/>
          <a:lstStyle/>
          <a:p>
            <a:pPr marL="0" indent="0">
              <a:lnSpc>
                <a:spcPct val="140000"/>
              </a:lnSpc>
              <a:buNone/>
            </a:pPr>
            <a:r>
              <a:rPr lang="en-US" sz="2400" b="1" dirty="0">
                <a:solidFill>
                  <a:srgbClr val="072C62"/>
                </a:solidFill>
                <a:latin typeface="Arial"/>
                <a:cs typeface="Arial"/>
              </a:rPr>
              <a:t>PROBLEMS:</a:t>
            </a:r>
          </a:p>
          <a:p>
            <a:pPr marL="0" indent="0">
              <a:lnSpc>
                <a:spcPct val="140000"/>
              </a:lnSpc>
              <a:buNone/>
            </a:pPr>
            <a:r>
              <a:rPr lang="en-US" sz="2400" dirty="0" smtClean="0">
                <a:solidFill>
                  <a:srgbClr val="072C62"/>
                </a:solidFill>
                <a:latin typeface="Arial"/>
                <a:cs typeface="Arial"/>
              </a:rPr>
              <a:t>As </a:t>
            </a:r>
            <a:r>
              <a:rPr lang="en-US" sz="2400" dirty="0">
                <a:solidFill>
                  <a:srgbClr val="072C62"/>
                </a:solidFill>
                <a:latin typeface="Arial"/>
                <a:cs typeface="Arial"/>
              </a:rPr>
              <a:t>of 2012, there </a:t>
            </a:r>
            <a:r>
              <a:rPr lang="en-US" sz="2400" dirty="0">
                <a:solidFill>
                  <a:srgbClr val="FF0000"/>
                </a:solidFill>
                <a:latin typeface="Arial"/>
                <a:cs typeface="Arial"/>
              </a:rPr>
              <a:t>are</a:t>
            </a:r>
            <a:r>
              <a:rPr lang="en-US" sz="2400" dirty="0">
                <a:latin typeface="Arial"/>
                <a:cs typeface="Arial"/>
              </a:rPr>
              <a:t> </a:t>
            </a:r>
            <a:r>
              <a:rPr lang="en-US" sz="2400" dirty="0">
                <a:solidFill>
                  <a:srgbClr val="072C62"/>
                </a:solidFill>
                <a:latin typeface="Arial"/>
                <a:cs typeface="Arial"/>
              </a:rPr>
              <a:t>five major problems facing </a:t>
            </a:r>
            <a:r>
              <a:rPr lang="en-US" sz="2400" dirty="0">
                <a:solidFill>
                  <a:srgbClr val="FF0000"/>
                </a:solidFill>
                <a:latin typeface="Arial"/>
                <a:cs typeface="Arial"/>
              </a:rPr>
              <a:t>the</a:t>
            </a:r>
            <a:r>
              <a:rPr lang="en-US" sz="2400" dirty="0">
                <a:latin typeface="Arial"/>
                <a:cs typeface="Arial"/>
              </a:rPr>
              <a:t> </a:t>
            </a:r>
            <a:r>
              <a:rPr lang="en-US" sz="2400" dirty="0">
                <a:solidFill>
                  <a:srgbClr val="072C62"/>
                </a:solidFill>
                <a:latin typeface="Arial"/>
                <a:cs typeface="Arial"/>
              </a:rPr>
              <a:t>CAS, </a:t>
            </a:r>
            <a:r>
              <a:rPr lang="en-US" sz="2400" dirty="0">
                <a:solidFill>
                  <a:srgbClr val="FF0000"/>
                </a:solidFill>
                <a:latin typeface="Arial"/>
                <a:cs typeface="Arial"/>
              </a:rPr>
              <a:t>which</a:t>
            </a:r>
            <a:r>
              <a:rPr lang="en-US" sz="2400" dirty="0">
                <a:latin typeface="Arial"/>
                <a:cs typeface="Arial"/>
              </a:rPr>
              <a:t> </a:t>
            </a:r>
            <a:r>
              <a:rPr lang="en-US" sz="2400" dirty="0">
                <a:solidFill>
                  <a:srgbClr val="FF0000"/>
                </a:solidFill>
                <a:latin typeface="Arial"/>
                <a:cs typeface="Arial"/>
              </a:rPr>
              <a:t>need</a:t>
            </a:r>
            <a:r>
              <a:rPr lang="en-US" sz="2400" dirty="0">
                <a:latin typeface="Arial"/>
                <a:cs typeface="Arial"/>
              </a:rPr>
              <a:t> </a:t>
            </a:r>
            <a:r>
              <a:rPr lang="en-US" sz="2400" dirty="0">
                <a:solidFill>
                  <a:srgbClr val="072C62"/>
                </a:solidFill>
                <a:latin typeface="Arial"/>
                <a:cs typeface="Arial"/>
              </a:rPr>
              <a:t>to be fixed</a:t>
            </a:r>
            <a:r>
              <a:rPr lang="en-US" sz="2400" dirty="0" smtClean="0">
                <a:solidFill>
                  <a:srgbClr val="072C62"/>
                </a:solidFill>
                <a:latin typeface="Arial"/>
                <a:cs typeface="Arial"/>
              </a:rPr>
              <a:t>.</a:t>
            </a:r>
          </a:p>
          <a:p>
            <a:pPr marL="0" indent="0">
              <a:lnSpc>
                <a:spcPct val="140000"/>
              </a:lnSpc>
              <a:buNone/>
            </a:pPr>
            <a:endParaRPr lang="en-US" sz="2400" dirty="0">
              <a:latin typeface="Arial"/>
              <a:cs typeface="Arial"/>
            </a:endParaRPr>
          </a:p>
          <a:p>
            <a:pPr marL="457200" indent="-457200">
              <a:lnSpc>
                <a:spcPct val="140000"/>
              </a:lnSpc>
              <a:buAutoNum type="arabicParenR"/>
            </a:pPr>
            <a:r>
              <a:rPr lang="en-US" sz="2400" b="1" dirty="0" smtClean="0">
                <a:solidFill>
                  <a:srgbClr val="072C62"/>
                </a:solidFill>
                <a:latin typeface="Arial"/>
                <a:cs typeface="Arial"/>
              </a:rPr>
              <a:t>tense; 2) use of article; 3) relative pronoun</a:t>
            </a:r>
          </a:p>
          <a:p>
            <a:pPr marL="0" indent="0">
              <a:lnSpc>
                <a:spcPct val="140000"/>
              </a:lnSpc>
              <a:buNone/>
            </a:pPr>
            <a:endParaRPr lang="en-US" sz="2400" dirty="0">
              <a:solidFill>
                <a:srgbClr val="072C62"/>
              </a:solidFill>
              <a:latin typeface="Arial"/>
              <a:cs typeface="Arial"/>
            </a:endParaRPr>
          </a:p>
          <a:p>
            <a:pPr marL="0" indent="0">
              <a:lnSpc>
                <a:spcPct val="140000"/>
              </a:lnSpc>
              <a:buNone/>
            </a:pPr>
            <a:r>
              <a:rPr lang="en-US" sz="2400" b="1" dirty="0" smtClean="0">
                <a:solidFill>
                  <a:srgbClr val="072C62"/>
                </a:solidFill>
                <a:latin typeface="Arial"/>
                <a:cs typeface="Arial"/>
              </a:rPr>
              <a:t>REVISION:</a:t>
            </a:r>
          </a:p>
          <a:p>
            <a:pPr marL="0" indent="0">
              <a:lnSpc>
                <a:spcPct val="140000"/>
              </a:lnSpc>
              <a:buNone/>
            </a:pPr>
            <a:r>
              <a:rPr lang="en-US" sz="2400" dirty="0" smtClean="0">
                <a:solidFill>
                  <a:srgbClr val="072C62"/>
                </a:solidFill>
                <a:latin typeface="Arial"/>
                <a:cs typeface="Arial"/>
              </a:rPr>
              <a:t>As of 2012, there were five major problems facing CAS that needed to be fixed.</a:t>
            </a:r>
            <a:endParaRPr lang="en-US" sz="2400" dirty="0">
              <a:solidFill>
                <a:srgbClr val="072C62"/>
              </a:solidFill>
              <a:latin typeface="Arial"/>
              <a:cs typeface="Arial"/>
            </a:endParaRPr>
          </a:p>
          <a:p>
            <a:pPr marL="0" indent="0">
              <a:buNone/>
            </a:pPr>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84</a:t>
            </a:fld>
            <a:endParaRPr lang="en-US" dirty="0"/>
          </a:p>
        </p:txBody>
      </p:sp>
    </p:spTree>
    <p:extLst>
      <p:ext uri="{BB962C8B-B14F-4D97-AF65-F5344CB8AC3E}">
        <p14:creationId xmlns:p14="http://schemas.microsoft.com/office/powerpoint/2010/main" val="2779428320"/>
      </p:ext>
    </p:extLst>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25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(2)</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lstStyle/>
          <a:p>
            <a:pPr marL="0" indent="0">
              <a:lnSpc>
                <a:spcPct val="130000"/>
              </a:lnSpc>
              <a:buNone/>
            </a:pPr>
            <a:r>
              <a:rPr lang="en-US" sz="2400" b="1" dirty="0">
                <a:solidFill>
                  <a:srgbClr val="072C62"/>
                </a:solidFill>
                <a:latin typeface="Arial"/>
                <a:cs typeface="Arial"/>
              </a:rPr>
              <a:t>HOW CAN YOU IMPROVE THIS </a:t>
            </a:r>
            <a:r>
              <a:rPr lang="en-US" sz="2400" b="1" dirty="0" smtClean="0">
                <a:solidFill>
                  <a:srgbClr val="072C62"/>
                </a:solidFill>
                <a:latin typeface="Arial"/>
                <a:cs typeface="Arial"/>
              </a:rPr>
              <a:t>PARAGRAPH?</a:t>
            </a:r>
            <a:endParaRPr lang="en-US" sz="2400" b="1" dirty="0">
              <a:solidFill>
                <a:srgbClr val="072C62"/>
              </a:solidFill>
              <a:latin typeface="Arial"/>
              <a:cs typeface="Arial"/>
            </a:endParaRPr>
          </a:p>
          <a:p>
            <a:pPr marL="0" indent="0">
              <a:lnSpc>
                <a:spcPct val="130000"/>
              </a:lnSpc>
              <a:buNone/>
            </a:pPr>
            <a:endParaRPr lang="en-US" sz="2400" dirty="0">
              <a:solidFill>
                <a:srgbClr val="072C62"/>
              </a:solidFill>
              <a:latin typeface="Arial"/>
              <a:cs typeface="Arial"/>
            </a:endParaRPr>
          </a:p>
          <a:p>
            <a:pPr marL="0" indent="0">
              <a:lnSpc>
                <a:spcPct val="130000"/>
              </a:lnSpc>
              <a:buNone/>
            </a:pPr>
            <a:r>
              <a:rPr lang="en-US" sz="2400" dirty="0" smtClean="0">
                <a:solidFill>
                  <a:srgbClr val="072C62"/>
                </a:solidFill>
                <a:latin typeface="Arial"/>
                <a:cs typeface="Arial"/>
              </a:rPr>
              <a:t>IOP </a:t>
            </a:r>
            <a:r>
              <a:rPr lang="en-US" sz="2400" dirty="0">
                <a:solidFill>
                  <a:srgbClr val="072C62"/>
                </a:solidFill>
                <a:latin typeface="Arial"/>
                <a:cs typeface="Arial"/>
              </a:rPr>
              <a:t>has bought five cutting-edge </a:t>
            </a:r>
            <a:r>
              <a:rPr lang="en-US" sz="2400" dirty="0" err="1">
                <a:solidFill>
                  <a:srgbClr val="072C62"/>
                </a:solidFill>
                <a:latin typeface="Arial"/>
                <a:cs typeface="Arial"/>
              </a:rPr>
              <a:t>equipments</a:t>
            </a:r>
            <a:r>
              <a:rPr lang="en-US" sz="2400" dirty="0">
                <a:solidFill>
                  <a:srgbClr val="072C62"/>
                </a:solidFill>
                <a:latin typeface="Arial"/>
                <a:cs typeface="Arial"/>
              </a:rPr>
              <a:t> for furnishing its new lab last year. The lab director believes the new technologies are making IOP a world-class institution. “We will be a world leader in this field because we now have a well-furnished lab,” the director reiterated. </a:t>
            </a:r>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85</a:t>
            </a:fld>
            <a:endParaRPr lang="en-US" dirty="0"/>
          </a:p>
        </p:txBody>
      </p:sp>
    </p:spTree>
    <p:extLst>
      <p:ext uri="{BB962C8B-B14F-4D97-AF65-F5344CB8AC3E}">
        <p14:creationId xmlns:p14="http://schemas.microsoft.com/office/powerpoint/2010/main" val="25633397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792" y="247833"/>
            <a:ext cx="8229600" cy="6118373"/>
          </a:xfrm>
          <a:ln w="12700" cmpd="sng">
            <a:solidFill>
              <a:schemeClr val="bg2">
                <a:lumMod val="50000"/>
              </a:schemeClr>
            </a:solidFill>
          </a:ln>
        </p:spPr>
        <p:txBody>
          <a:bodyPr>
            <a:normAutofit/>
          </a:bodyPr>
          <a:lstStyle/>
          <a:p>
            <a:pPr marL="0" indent="0">
              <a:lnSpc>
                <a:spcPct val="110000"/>
              </a:lnSpc>
              <a:buNone/>
            </a:pPr>
            <a:r>
              <a:rPr lang="en-US" sz="2400" b="1" dirty="0">
                <a:solidFill>
                  <a:srgbClr val="072C62"/>
                </a:solidFill>
                <a:latin typeface="Arial"/>
                <a:cs typeface="Arial"/>
              </a:rPr>
              <a:t>PROBLEMS</a:t>
            </a:r>
            <a:r>
              <a:rPr lang="en-US" sz="2400" b="1" dirty="0" smtClean="0">
                <a:solidFill>
                  <a:srgbClr val="072C62"/>
                </a:solidFill>
                <a:latin typeface="Arial"/>
                <a:cs typeface="Arial"/>
              </a:rPr>
              <a:t>:</a:t>
            </a:r>
            <a:endParaRPr lang="en-US" sz="2400" dirty="0" smtClean="0">
              <a:solidFill>
                <a:srgbClr val="072C62"/>
              </a:solidFill>
              <a:latin typeface="Arial"/>
              <a:cs typeface="Arial"/>
            </a:endParaRPr>
          </a:p>
          <a:p>
            <a:pPr marL="0" indent="0">
              <a:lnSpc>
                <a:spcPct val="110000"/>
              </a:lnSpc>
              <a:buNone/>
            </a:pPr>
            <a:r>
              <a:rPr lang="en-US" sz="2400" dirty="0" smtClean="0">
                <a:solidFill>
                  <a:srgbClr val="072C62"/>
                </a:solidFill>
                <a:latin typeface="Arial"/>
                <a:cs typeface="Arial"/>
              </a:rPr>
              <a:t>IOP</a:t>
            </a:r>
            <a:r>
              <a:rPr lang="en-US" sz="2400" dirty="0" smtClean="0">
                <a:latin typeface="Arial"/>
                <a:cs typeface="Arial"/>
              </a:rPr>
              <a:t> </a:t>
            </a:r>
            <a:r>
              <a:rPr lang="en-US" sz="2400" dirty="0">
                <a:solidFill>
                  <a:srgbClr val="FF0000"/>
                </a:solidFill>
                <a:latin typeface="Arial"/>
                <a:cs typeface="Arial"/>
              </a:rPr>
              <a:t>has bought </a:t>
            </a:r>
            <a:r>
              <a:rPr lang="en-US" sz="2400" dirty="0">
                <a:solidFill>
                  <a:srgbClr val="072C62"/>
                </a:solidFill>
                <a:latin typeface="Arial"/>
                <a:cs typeface="Arial"/>
              </a:rPr>
              <a:t>five cutting-edge </a:t>
            </a:r>
            <a:r>
              <a:rPr lang="en-US" sz="2400" dirty="0" err="1">
                <a:solidFill>
                  <a:srgbClr val="072C62"/>
                </a:solidFill>
                <a:latin typeface="Arial"/>
                <a:cs typeface="Arial"/>
              </a:rPr>
              <a:t>equipments</a:t>
            </a:r>
            <a:r>
              <a:rPr lang="en-US" sz="2400" dirty="0">
                <a:solidFill>
                  <a:srgbClr val="072C62"/>
                </a:solidFill>
                <a:latin typeface="Arial"/>
                <a:cs typeface="Arial"/>
              </a:rPr>
              <a:t> for</a:t>
            </a:r>
            <a:r>
              <a:rPr lang="en-US" sz="2400" dirty="0">
                <a:latin typeface="Arial"/>
                <a:cs typeface="Arial"/>
              </a:rPr>
              <a:t> </a:t>
            </a:r>
            <a:r>
              <a:rPr lang="en-US" sz="2400" dirty="0">
                <a:solidFill>
                  <a:srgbClr val="FF0000"/>
                </a:solidFill>
                <a:latin typeface="Arial"/>
                <a:cs typeface="Arial"/>
              </a:rPr>
              <a:t>furnishing</a:t>
            </a:r>
            <a:r>
              <a:rPr lang="en-US" sz="2400" dirty="0">
                <a:latin typeface="Arial"/>
                <a:cs typeface="Arial"/>
              </a:rPr>
              <a:t> </a:t>
            </a:r>
            <a:r>
              <a:rPr lang="en-US" sz="2400" dirty="0">
                <a:solidFill>
                  <a:srgbClr val="072C62"/>
                </a:solidFill>
                <a:latin typeface="Arial"/>
                <a:cs typeface="Arial"/>
              </a:rPr>
              <a:t>its new lab last year. The lab director </a:t>
            </a:r>
            <a:r>
              <a:rPr lang="en-US" sz="2400" dirty="0">
                <a:solidFill>
                  <a:srgbClr val="FF0000"/>
                </a:solidFill>
                <a:latin typeface="Arial"/>
                <a:cs typeface="Arial"/>
              </a:rPr>
              <a:t>believes</a:t>
            </a:r>
            <a:r>
              <a:rPr lang="en-US" sz="2400" dirty="0">
                <a:solidFill>
                  <a:srgbClr val="072C62"/>
                </a:solidFill>
                <a:latin typeface="Arial"/>
                <a:cs typeface="Arial"/>
              </a:rPr>
              <a:t> the new technologies are making IOP a world-class institution. </a:t>
            </a:r>
            <a:r>
              <a:rPr lang="en-US" sz="2400" dirty="0">
                <a:solidFill>
                  <a:srgbClr val="FF0000"/>
                </a:solidFill>
                <a:latin typeface="Arial"/>
                <a:cs typeface="Arial"/>
              </a:rPr>
              <a:t>“We will be a world leader in this field because we now have a well-furnished lab,” the director reiterated. </a:t>
            </a:r>
            <a:endParaRPr lang="en-US" sz="2400" dirty="0" smtClean="0">
              <a:solidFill>
                <a:srgbClr val="FF0000"/>
              </a:solidFill>
              <a:latin typeface="Arial"/>
              <a:cs typeface="Arial"/>
            </a:endParaRPr>
          </a:p>
          <a:p>
            <a:pPr marL="0" indent="0">
              <a:lnSpc>
                <a:spcPct val="110000"/>
              </a:lnSpc>
              <a:buNone/>
            </a:pPr>
            <a:endParaRPr lang="en-US" sz="2400" dirty="0">
              <a:latin typeface="Arial"/>
              <a:cs typeface="Arial"/>
            </a:endParaRPr>
          </a:p>
          <a:p>
            <a:pPr marL="0" indent="0">
              <a:lnSpc>
                <a:spcPct val="110000"/>
              </a:lnSpc>
              <a:buNone/>
            </a:pPr>
            <a:r>
              <a:rPr lang="en-US" sz="2400" b="1" dirty="0" smtClean="0">
                <a:solidFill>
                  <a:srgbClr val="072C62"/>
                </a:solidFill>
                <a:latin typeface="Arial"/>
                <a:cs typeface="Arial"/>
              </a:rPr>
              <a:t>1) tense; 2) use of plural; 3) word usage; 4) wordiness </a:t>
            </a:r>
          </a:p>
          <a:p>
            <a:pPr marL="0" indent="0">
              <a:lnSpc>
                <a:spcPct val="110000"/>
              </a:lnSpc>
              <a:buNone/>
            </a:pPr>
            <a:endParaRPr lang="en-US" sz="2400" dirty="0" smtClean="0">
              <a:solidFill>
                <a:srgbClr val="072C62"/>
              </a:solidFill>
              <a:latin typeface="Arial"/>
              <a:cs typeface="Arial"/>
            </a:endParaRPr>
          </a:p>
          <a:p>
            <a:pPr marL="0" indent="0">
              <a:lnSpc>
                <a:spcPct val="110000"/>
              </a:lnSpc>
              <a:buNone/>
            </a:pPr>
            <a:r>
              <a:rPr lang="en-US" sz="2400" b="1" dirty="0" smtClean="0">
                <a:solidFill>
                  <a:srgbClr val="072C62"/>
                </a:solidFill>
                <a:latin typeface="Arial"/>
                <a:cs typeface="Arial"/>
              </a:rPr>
              <a:t>REVISION:</a:t>
            </a:r>
          </a:p>
          <a:p>
            <a:pPr marL="0" indent="0">
              <a:lnSpc>
                <a:spcPct val="110000"/>
              </a:lnSpc>
              <a:buNone/>
            </a:pPr>
            <a:r>
              <a:rPr lang="en-US" sz="2400" dirty="0">
                <a:solidFill>
                  <a:srgbClr val="072C62"/>
                </a:solidFill>
                <a:latin typeface="Arial"/>
                <a:cs typeface="Arial"/>
              </a:rPr>
              <a:t>IOP </a:t>
            </a:r>
            <a:r>
              <a:rPr lang="en-US" sz="2400" dirty="0" smtClean="0">
                <a:solidFill>
                  <a:srgbClr val="072C62"/>
                </a:solidFill>
                <a:latin typeface="Arial"/>
                <a:cs typeface="Arial"/>
              </a:rPr>
              <a:t>bought </a:t>
            </a:r>
            <a:r>
              <a:rPr lang="en-US" sz="2400" dirty="0">
                <a:solidFill>
                  <a:srgbClr val="072C62"/>
                </a:solidFill>
                <a:latin typeface="Arial"/>
                <a:cs typeface="Arial"/>
              </a:rPr>
              <a:t>five </a:t>
            </a:r>
            <a:r>
              <a:rPr lang="en-US" sz="2400" dirty="0" smtClean="0">
                <a:solidFill>
                  <a:srgbClr val="072C62"/>
                </a:solidFill>
                <a:latin typeface="Arial"/>
                <a:cs typeface="Arial"/>
              </a:rPr>
              <a:t>pieces of cutting</a:t>
            </a:r>
            <a:r>
              <a:rPr lang="en-US" sz="2400" dirty="0">
                <a:solidFill>
                  <a:srgbClr val="072C62"/>
                </a:solidFill>
                <a:latin typeface="Arial"/>
                <a:cs typeface="Arial"/>
              </a:rPr>
              <a:t>-edge </a:t>
            </a:r>
            <a:r>
              <a:rPr lang="en-US" sz="2400" dirty="0" smtClean="0">
                <a:solidFill>
                  <a:srgbClr val="072C62"/>
                </a:solidFill>
                <a:latin typeface="Arial"/>
                <a:cs typeface="Arial"/>
              </a:rPr>
              <a:t>equipment </a:t>
            </a:r>
            <a:r>
              <a:rPr lang="en-US" sz="2400" dirty="0">
                <a:solidFill>
                  <a:srgbClr val="072C62"/>
                </a:solidFill>
                <a:latin typeface="Arial"/>
                <a:cs typeface="Arial"/>
              </a:rPr>
              <a:t>for </a:t>
            </a:r>
            <a:r>
              <a:rPr lang="en-US" sz="2400" dirty="0" smtClean="0">
                <a:solidFill>
                  <a:srgbClr val="072C62"/>
                </a:solidFill>
                <a:latin typeface="Arial"/>
                <a:cs typeface="Arial"/>
              </a:rPr>
              <a:t>its </a:t>
            </a:r>
            <a:r>
              <a:rPr lang="en-US" sz="2400" dirty="0">
                <a:solidFill>
                  <a:srgbClr val="072C62"/>
                </a:solidFill>
                <a:latin typeface="Arial"/>
                <a:cs typeface="Arial"/>
              </a:rPr>
              <a:t>new lab last year. The lab director </a:t>
            </a:r>
            <a:r>
              <a:rPr lang="en-US" sz="2400" dirty="0" smtClean="0">
                <a:solidFill>
                  <a:srgbClr val="072C62"/>
                </a:solidFill>
                <a:latin typeface="Arial"/>
                <a:cs typeface="Arial"/>
              </a:rPr>
              <a:t>said </a:t>
            </a:r>
            <a:r>
              <a:rPr lang="en-US" sz="2400" dirty="0">
                <a:solidFill>
                  <a:srgbClr val="072C62"/>
                </a:solidFill>
                <a:latin typeface="Arial"/>
                <a:cs typeface="Arial"/>
              </a:rPr>
              <a:t>the new technologies </a:t>
            </a:r>
            <a:r>
              <a:rPr lang="en-US" sz="2400" dirty="0" smtClean="0">
                <a:solidFill>
                  <a:srgbClr val="072C62"/>
                </a:solidFill>
                <a:latin typeface="Arial"/>
                <a:cs typeface="Arial"/>
              </a:rPr>
              <a:t>would make IOP a “world leader” in its field.</a:t>
            </a:r>
          </a:p>
          <a:p>
            <a:pPr marL="0" indent="0">
              <a:buNone/>
            </a:pPr>
            <a:endParaRPr lang="en-US" sz="2400" dirty="0"/>
          </a:p>
          <a:p>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86</a:t>
            </a:fld>
            <a:endParaRPr lang="en-US" dirty="0"/>
          </a:p>
        </p:txBody>
      </p:sp>
    </p:spTree>
    <p:extLst>
      <p:ext uri="{BB962C8B-B14F-4D97-AF65-F5344CB8AC3E}">
        <p14:creationId xmlns:p14="http://schemas.microsoft.com/office/powerpoint/2010/main" val="5794556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(3)</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30000"/>
              </a:lnSpc>
              <a:buNone/>
            </a:pPr>
            <a:r>
              <a:rPr lang="en-US" sz="2400" b="1" dirty="0">
                <a:solidFill>
                  <a:srgbClr val="072C62"/>
                </a:solidFill>
                <a:latin typeface="Arial"/>
                <a:cs typeface="Arial"/>
              </a:rPr>
              <a:t>HOW CAN YOU IMPROVE THIS </a:t>
            </a:r>
            <a:r>
              <a:rPr lang="en-US" sz="2400" b="1" dirty="0" smtClean="0">
                <a:solidFill>
                  <a:srgbClr val="072C62"/>
                </a:solidFill>
                <a:latin typeface="Arial"/>
                <a:cs typeface="Arial"/>
              </a:rPr>
              <a:t>SENTENCE?</a:t>
            </a:r>
            <a:endParaRPr lang="en-US" sz="2400" b="1" dirty="0">
              <a:solidFill>
                <a:srgbClr val="072C62"/>
              </a:solidFill>
              <a:latin typeface="Arial"/>
              <a:cs typeface="Arial"/>
            </a:endParaRPr>
          </a:p>
          <a:p>
            <a:pPr marL="0" indent="0">
              <a:lnSpc>
                <a:spcPct val="130000"/>
              </a:lnSpc>
              <a:buNone/>
            </a:pPr>
            <a:endParaRPr lang="en-US" sz="2400" dirty="0">
              <a:solidFill>
                <a:srgbClr val="072C62"/>
              </a:solidFill>
              <a:latin typeface="Arial"/>
              <a:cs typeface="Arial"/>
            </a:endParaRPr>
          </a:p>
          <a:p>
            <a:pPr marL="0" indent="0">
              <a:lnSpc>
                <a:spcPct val="130000"/>
              </a:lnSpc>
              <a:buNone/>
            </a:pPr>
            <a:r>
              <a:rPr lang="en-US" sz="2400" dirty="0" smtClean="0">
                <a:solidFill>
                  <a:srgbClr val="072C62"/>
                </a:solidFill>
                <a:latin typeface="Arial"/>
                <a:cs typeface="Arial"/>
              </a:rPr>
              <a:t>On Feb. 19, the ribbon was cut by the CAS President Bai Chunli, the ceremony opened the new molecular biological facility in Shanghai where much cutting-edge research will be expected to occur in future years.</a:t>
            </a:r>
          </a:p>
          <a:p>
            <a:pPr marL="0" indent="0">
              <a:buNone/>
            </a:pPr>
            <a:endParaRPr lang="en-US" sz="2000" dirty="0">
              <a:solidFill>
                <a:srgbClr val="072C62"/>
              </a:solidFill>
            </a:endParaRPr>
          </a:p>
          <a:p>
            <a:pPr marL="0" indent="0">
              <a:buNone/>
            </a:pPr>
            <a:endParaRPr lang="en-US" sz="2000" dirty="0" smtClean="0">
              <a:solidFill>
                <a:srgbClr val="072C62"/>
              </a:solidFill>
            </a:endParaRPr>
          </a:p>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87</a:t>
            </a:fld>
            <a:endParaRPr lang="en-US" dirty="0"/>
          </a:p>
        </p:txBody>
      </p:sp>
    </p:spTree>
    <p:extLst>
      <p:ext uri="{BB962C8B-B14F-4D97-AF65-F5344CB8AC3E}">
        <p14:creationId xmlns:p14="http://schemas.microsoft.com/office/powerpoint/2010/main" val="469876305"/>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6259"/>
            <a:ext cx="8229600" cy="6000091"/>
          </a:xfrm>
          <a:ln w="12700" cmpd="sng">
            <a:solidFill>
              <a:schemeClr val="bg2">
                <a:lumMod val="50000"/>
              </a:schemeClr>
            </a:solidFill>
          </a:ln>
        </p:spPr>
        <p:txBody>
          <a:bodyPr>
            <a:normAutofit lnSpcReduction="10000"/>
          </a:bodyPr>
          <a:lstStyle/>
          <a:p>
            <a:pPr marL="0" indent="0">
              <a:lnSpc>
                <a:spcPct val="120000"/>
              </a:lnSpc>
              <a:buNone/>
            </a:pPr>
            <a:r>
              <a:rPr lang="en-US" sz="2200" b="1" dirty="0">
                <a:solidFill>
                  <a:srgbClr val="072C62"/>
                </a:solidFill>
                <a:latin typeface="Arial"/>
                <a:cs typeface="Arial"/>
              </a:rPr>
              <a:t>PROBLEMS</a:t>
            </a:r>
            <a:r>
              <a:rPr lang="en-US" sz="2200" b="1" dirty="0" smtClean="0">
                <a:solidFill>
                  <a:srgbClr val="072C62"/>
                </a:solidFill>
                <a:latin typeface="Arial"/>
                <a:cs typeface="Arial"/>
              </a:rPr>
              <a:t>:</a:t>
            </a:r>
            <a:endParaRPr lang="en-US" sz="2200" dirty="0" smtClean="0">
              <a:solidFill>
                <a:srgbClr val="FF0000"/>
              </a:solidFill>
              <a:latin typeface="Arial"/>
              <a:cs typeface="Arial"/>
            </a:endParaRPr>
          </a:p>
          <a:p>
            <a:pPr marL="0" indent="0">
              <a:lnSpc>
                <a:spcPct val="120000"/>
              </a:lnSpc>
              <a:buNone/>
            </a:pPr>
            <a:r>
              <a:rPr lang="en-US" sz="2200" dirty="0" smtClean="0">
                <a:solidFill>
                  <a:srgbClr val="FF0000"/>
                </a:solidFill>
                <a:latin typeface="Arial"/>
                <a:cs typeface="Arial"/>
              </a:rPr>
              <a:t>On </a:t>
            </a:r>
            <a:r>
              <a:rPr lang="en-US" sz="2200" dirty="0">
                <a:solidFill>
                  <a:srgbClr val="FF0000"/>
                </a:solidFill>
                <a:latin typeface="Arial"/>
                <a:cs typeface="Arial"/>
              </a:rPr>
              <a:t>Feb. 19, the ribbon was cut </a:t>
            </a:r>
            <a:r>
              <a:rPr lang="en-US" sz="2200" dirty="0">
                <a:solidFill>
                  <a:srgbClr val="072C62"/>
                </a:solidFill>
                <a:latin typeface="Arial"/>
                <a:cs typeface="Arial"/>
              </a:rPr>
              <a:t>by</a:t>
            </a:r>
            <a:r>
              <a:rPr lang="en-US" sz="2200" dirty="0">
                <a:latin typeface="Arial"/>
                <a:cs typeface="Arial"/>
              </a:rPr>
              <a:t> </a:t>
            </a:r>
            <a:r>
              <a:rPr lang="en-US" sz="2200" dirty="0">
                <a:solidFill>
                  <a:srgbClr val="FF0000"/>
                </a:solidFill>
                <a:latin typeface="Arial"/>
                <a:cs typeface="Arial"/>
              </a:rPr>
              <a:t>the</a:t>
            </a:r>
            <a:r>
              <a:rPr lang="en-US" sz="2200" dirty="0">
                <a:latin typeface="Arial"/>
                <a:cs typeface="Arial"/>
              </a:rPr>
              <a:t> </a:t>
            </a:r>
            <a:r>
              <a:rPr lang="en-US" sz="2200" dirty="0">
                <a:solidFill>
                  <a:srgbClr val="072C62"/>
                </a:solidFill>
                <a:latin typeface="Arial"/>
                <a:cs typeface="Arial"/>
              </a:rPr>
              <a:t>CAS President </a:t>
            </a:r>
            <a:r>
              <a:rPr lang="en-US" sz="2200" dirty="0" err="1">
                <a:solidFill>
                  <a:srgbClr val="072C62"/>
                </a:solidFill>
                <a:latin typeface="Arial"/>
                <a:cs typeface="Arial"/>
              </a:rPr>
              <a:t>Bai</a:t>
            </a:r>
            <a:r>
              <a:rPr lang="en-US" sz="2200" dirty="0">
                <a:solidFill>
                  <a:srgbClr val="072C62"/>
                </a:solidFill>
                <a:latin typeface="Arial"/>
                <a:cs typeface="Arial"/>
              </a:rPr>
              <a:t> </a:t>
            </a:r>
            <a:r>
              <a:rPr lang="en-US" sz="2200" dirty="0" err="1">
                <a:solidFill>
                  <a:srgbClr val="072C62"/>
                </a:solidFill>
                <a:latin typeface="Arial"/>
                <a:cs typeface="Arial"/>
              </a:rPr>
              <a:t>Chunli</a:t>
            </a:r>
            <a:r>
              <a:rPr lang="en-US" sz="2200" dirty="0">
                <a:solidFill>
                  <a:srgbClr val="072C62"/>
                </a:solidFill>
                <a:latin typeface="Arial"/>
                <a:cs typeface="Arial"/>
              </a:rPr>
              <a:t>, the ceremony opened the new molecular </a:t>
            </a:r>
            <a:r>
              <a:rPr lang="en-US" sz="2200" dirty="0">
                <a:solidFill>
                  <a:srgbClr val="FF0000"/>
                </a:solidFill>
                <a:latin typeface="Arial"/>
                <a:cs typeface="Arial"/>
              </a:rPr>
              <a:t>biological</a:t>
            </a:r>
            <a:r>
              <a:rPr lang="en-US" sz="2200" dirty="0">
                <a:solidFill>
                  <a:srgbClr val="072C62"/>
                </a:solidFill>
                <a:latin typeface="Arial"/>
                <a:cs typeface="Arial"/>
              </a:rPr>
              <a:t> facility in Shanghai where much cutting-edge research </a:t>
            </a:r>
            <a:r>
              <a:rPr lang="en-US" sz="2200" dirty="0">
                <a:solidFill>
                  <a:srgbClr val="FF0000"/>
                </a:solidFill>
                <a:latin typeface="Arial"/>
                <a:cs typeface="Arial"/>
              </a:rPr>
              <a:t>will </a:t>
            </a:r>
            <a:r>
              <a:rPr lang="en-US" sz="2200" dirty="0">
                <a:solidFill>
                  <a:srgbClr val="072C62"/>
                </a:solidFill>
                <a:latin typeface="Arial"/>
                <a:cs typeface="Arial"/>
              </a:rPr>
              <a:t>be expected to occur </a:t>
            </a:r>
            <a:r>
              <a:rPr lang="en-US" sz="2200" dirty="0">
                <a:solidFill>
                  <a:srgbClr val="FF0000"/>
                </a:solidFill>
                <a:latin typeface="Arial"/>
                <a:cs typeface="Arial"/>
              </a:rPr>
              <a:t>in future years</a:t>
            </a:r>
            <a:r>
              <a:rPr lang="en-US" sz="2200" dirty="0" smtClean="0">
                <a:latin typeface="Arial"/>
                <a:cs typeface="Arial"/>
              </a:rPr>
              <a:t>.</a:t>
            </a:r>
          </a:p>
          <a:p>
            <a:pPr marL="0" indent="0">
              <a:lnSpc>
                <a:spcPct val="120000"/>
              </a:lnSpc>
              <a:buNone/>
            </a:pPr>
            <a:endParaRPr lang="en-US" sz="2200" dirty="0">
              <a:latin typeface="Arial"/>
              <a:cs typeface="Arial"/>
            </a:endParaRPr>
          </a:p>
          <a:p>
            <a:pPr marL="0" indent="0">
              <a:lnSpc>
                <a:spcPct val="120000"/>
              </a:lnSpc>
              <a:buNone/>
            </a:pPr>
            <a:r>
              <a:rPr lang="en-US" sz="2200" dirty="0" smtClean="0">
                <a:solidFill>
                  <a:srgbClr val="072C62"/>
                </a:solidFill>
                <a:latin typeface="Arial"/>
                <a:cs typeface="Arial"/>
              </a:rPr>
              <a:t>1) date; 2) passive voice; 3) use of “the”; 4) punctuation; 5) use of “biological”; 6) tense; 7) modification</a:t>
            </a:r>
          </a:p>
          <a:p>
            <a:pPr marL="457200" indent="-457200">
              <a:lnSpc>
                <a:spcPct val="120000"/>
              </a:lnSpc>
              <a:buAutoNum type="arabicParenR"/>
            </a:pPr>
            <a:endParaRPr lang="en-US" sz="2200" dirty="0">
              <a:solidFill>
                <a:srgbClr val="072C62"/>
              </a:solidFill>
              <a:latin typeface="Arial"/>
              <a:cs typeface="Arial"/>
            </a:endParaRPr>
          </a:p>
          <a:p>
            <a:pPr marL="0" indent="0">
              <a:lnSpc>
                <a:spcPct val="120000"/>
              </a:lnSpc>
              <a:buNone/>
            </a:pPr>
            <a:r>
              <a:rPr lang="en-US" sz="2200" b="1" dirty="0" smtClean="0">
                <a:solidFill>
                  <a:srgbClr val="072C62"/>
                </a:solidFill>
                <a:latin typeface="Arial"/>
                <a:cs typeface="Arial"/>
              </a:rPr>
              <a:t>REVISION:</a:t>
            </a:r>
          </a:p>
          <a:p>
            <a:pPr marL="0" indent="0">
              <a:lnSpc>
                <a:spcPct val="120000"/>
              </a:lnSpc>
              <a:buNone/>
            </a:pPr>
            <a:r>
              <a:rPr lang="en-US" sz="2200" dirty="0">
                <a:solidFill>
                  <a:srgbClr val="072C62"/>
                </a:solidFill>
                <a:latin typeface="Arial"/>
                <a:cs typeface="Arial"/>
              </a:rPr>
              <a:t>CAS President </a:t>
            </a:r>
            <a:r>
              <a:rPr lang="en-US" sz="2200" dirty="0" err="1">
                <a:solidFill>
                  <a:srgbClr val="072C62"/>
                </a:solidFill>
                <a:latin typeface="Arial"/>
                <a:cs typeface="Arial"/>
              </a:rPr>
              <a:t>Bai</a:t>
            </a:r>
            <a:r>
              <a:rPr lang="en-US" sz="2200" dirty="0">
                <a:solidFill>
                  <a:srgbClr val="072C62"/>
                </a:solidFill>
                <a:latin typeface="Arial"/>
                <a:cs typeface="Arial"/>
              </a:rPr>
              <a:t> </a:t>
            </a:r>
            <a:r>
              <a:rPr lang="en-US" sz="2200" dirty="0" err="1">
                <a:solidFill>
                  <a:srgbClr val="072C62"/>
                </a:solidFill>
                <a:latin typeface="Arial"/>
                <a:cs typeface="Arial"/>
              </a:rPr>
              <a:t>Chunli</a:t>
            </a:r>
            <a:r>
              <a:rPr lang="en-US" sz="2200" dirty="0">
                <a:solidFill>
                  <a:srgbClr val="072C62"/>
                </a:solidFill>
                <a:latin typeface="Arial"/>
                <a:cs typeface="Arial"/>
              </a:rPr>
              <a:t> opened the new molecular </a:t>
            </a:r>
            <a:r>
              <a:rPr lang="en-US" sz="2200" dirty="0" smtClean="0">
                <a:solidFill>
                  <a:srgbClr val="072C62"/>
                </a:solidFill>
                <a:latin typeface="Arial"/>
                <a:cs typeface="Arial"/>
              </a:rPr>
              <a:t>biology </a:t>
            </a:r>
            <a:r>
              <a:rPr lang="en-US" sz="2200" dirty="0">
                <a:solidFill>
                  <a:srgbClr val="072C62"/>
                </a:solidFill>
                <a:latin typeface="Arial"/>
                <a:cs typeface="Arial"/>
              </a:rPr>
              <a:t>facility in Shanghai with a ribbon cutting ceremony on Feb. 19. The new facility is expected to be the site of much cutting-edge research.</a:t>
            </a:r>
          </a:p>
          <a:p>
            <a:pPr marL="0" indent="0">
              <a:buNone/>
            </a:pPr>
            <a:endParaRPr lang="en-US" sz="2400" b="1" dirty="0" smtClean="0"/>
          </a:p>
          <a:p>
            <a:pPr marL="0" indent="0">
              <a:buNone/>
            </a:pPr>
            <a:endParaRPr lang="en-US" sz="2400" b="1" dirty="0"/>
          </a:p>
        </p:txBody>
      </p:sp>
      <p:sp>
        <p:nvSpPr>
          <p:cNvPr id="2" name="Slide Number Placeholder 1"/>
          <p:cNvSpPr>
            <a:spLocks noGrp="1"/>
          </p:cNvSpPr>
          <p:nvPr>
            <p:ph type="sldNum" sz="quarter" idx="12"/>
          </p:nvPr>
        </p:nvSpPr>
        <p:spPr/>
        <p:txBody>
          <a:bodyPr/>
          <a:lstStyle/>
          <a:p>
            <a:fld id="{3EBE616F-279E-3646-8D0A-0FCACB4D929D}" type="slidenum">
              <a:rPr lang="en-US" smtClean="0"/>
              <a:t>88</a:t>
            </a:fld>
            <a:endParaRPr lang="en-US" dirty="0"/>
          </a:p>
        </p:txBody>
      </p:sp>
    </p:spTree>
    <p:extLst>
      <p:ext uri="{BB962C8B-B14F-4D97-AF65-F5344CB8AC3E}">
        <p14:creationId xmlns:p14="http://schemas.microsoft.com/office/powerpoint/2010/main" val="8076325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(4)</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lstStyle/>
          <a:p>
            <a:pPr marL="0" indent="0">
              <a:lnSpc>
                <a:spcPct val="130000"/>
              </a:lnSpc>
              <a:buNone/>
            </a:pPr>
            <a:r>
              <a:rPr lang="en-US" sz="2400" b="1" dirty="0">
                <a:solidFill>
                  <a:srgbClr val="072C62"/>
                </a:solidFill>
                <a:latin typeface="Arial"/>
                <a:cs typeface="Arial"/>
              </a:rPr>
              <a:t>HOW CAN YOU IMPROVE </a:t>
            </a:r>
            <a:r>
              <a:rPr lang="en-US" sz="2400" b="1" dirty="0" smtClean="0">
                <a:solidFill>
                  <a:srgbClr val="072C62"/>
                </a:solidFill>
                <a:latin typeface="Arial"/>
                <a:cs typeface="Arial"/>
              </a:rPr>
              <a:t>THIS SENTENCE?</a:t>
            </a:r>
          </a:p>
          <a:p>
            <a:pPr marL="0" indent="0">
              <a:lnSpc>
                <a:spcPct val="130000"/>
              </a:lnSpc>
              <a:buNone/>
            </a:pPr>
            <a:endParaRPr lang="en-US" sz="2400" b="1" dirty="0">
              <a:solidFill>
                <a:srgbClr val="072C62"/>
              </a:solidFill>
              <a:latin typeface="Arial"/>
              <a:cs typeface="Arial"/>
            </a:endParaRPr>
          </a:p>
          <a:p>
            <a:pPr marL="0" indent="0">
              <a:lnSpc>
                <a:spcPct val="130000"/>
              </a:lnSpc>
              <a:buNone/>
            </a:pPr>
            <a:r>
              <a:rPr lang="en-US" sz="2400" dirty="0">
                <a:solidFill>
                  <a:srgbClr val="072C62"/>
                </a:solidFill>
                <a:latin typeface="Arial"/>
                <a:cs typeface="Arial"/>
              </a:rPr>
              <a:t>Innovation is one of the institute’s biggest problems that it believes it can solve through better management, better funding and staff that have better training will also be key.</a:t>
            </a:r>
          </a:p>
          <a:p>
            <a:pPr marL="0" indent="0">
              <a:buNone/>
            </a:pPr>
            <a:endParaRPr lang="en-US" sz="2400" b="1" dirty="0"/>
          </a:p>
          <a:p>
            <a:endParaRPr lang="en-US" dirty="0"/>
          </a:p>
        </p:txBody>
      </p:sp>
      <p:sp>
        <p:nvSpPr>
          <p:cNvPr id="4" name="Slide Number Placeholder 3"/>
          <p:cNvSpPr>
            <a:spLocks noGrp="1"/>
          </p:cNvSpPr>
          <p:nvPr>
            <p:ph type="sldNum" sz="quarter" idx="12"/>
          </p:nvPr>
        </p:nvSpPr>
        <p:spPr/>
        <p:txBody>
          <a:bodyPr/>
          <a:lstStyle/>
          <a:p>
            <a:fld id="{3EBE616F-279E-3646-8D0A-0FCACB4D929D}" type="slidenum">
              <a:rPr lang="en-US" smtClean="0"/>
              <a:t>89</a:t>
            </a:fld>
            <a:endParaRPr lang="en-US" dirty="0"/>
          </a:p>
        </p:txBody>
      </p:sp>
    </p:spTree>
    <p:extLst>
      <p:ext uri="{BB962C8B-B14F-4D97-AF65-F5344CB8AC3E}">
        <p14:creationId xmlns:p14="http://schemas.microsoft.com/office/powerpoint/2010/main" val="1792471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9132"/>
            <a:ext cx="8229600" cy="2060110"/>
          </a:xfrm>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Why Should We Care About </a:t>
            </a:r>
            <a:r>
              <a:rPr lang="en-US" dirty="0" smtClean="0">
                <a:solidFill>
                  <a:srgbClr val="072C62"/>
                </a:solidFill>
                <a:latin typeface="American Typewriter"/>
                <a:cs typeface="American Typewriter"/>
              </a:rPr>
              <a:t>Their Opinion?</a:t>
            </a:r>
            <a:endParaRPr lang="en-US" dirty="0">
              <a:solidFill>
                <a:srgbClr val="072C62"/>
              </a:solidFill>
              <a:latin typeface="American Typewriter"/>
              <a:cs typeface="American Typewriter"/>
            </a:endParaRPr>
          </a:p>
        </p:txBody>
      </p:sp>
      <p:sp>
        <p:nvSpPr>
          <p:cNvPr id="3" name="Slide Number Placeholder 2"/>
          <p:cNvSpPr>
            <a:spLocks noGrp="1"/>
          </p:cNvSpPr>
          <p:nvPr>
            <p:ph type="sldNum" sz="quarter" idx="12"/>
          </p:nvPr>
        </p:nvSpPr>
        <p:spPr/>
        <p:txBody>
          <a:bodyPr/>
          <a:lstStyle/>
          <a:p>
            <a:fld id="{3EBE616F-279E-3646-8D0A-0FCACB4D929D}" type="slidenum">
              <a:rPr lang="en-US" smtClean="0"/>
              <a:t>9</a:t>
            </a:fld>
            <a:endParaRPr lang="en-US" dirty="0"/>
          </a:p>
        </p:txBody>
      </p:sp>
    </p:spTree>
    <p:extLst>
      <p:ext uri="{BB962C8B-B14F-4D97-AF65-F5344CB8AC3E}">
        <p14:creationId xmlns:p14="http://schemas.microsoft.com/office/powerpoint/2010/main" val="4044678640"/>
      </p:ext>
    </p:extLst>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7240"/>
            <a:ext cx="8229600" cy="5738924"/>
          </a:xfrm>
          <a:ln w="12700" cmpd="sng">
            <a:solidFill>
              <a:schemeClr val="bg2">
                <a:lumMod val="50000"/>
              </a:schemeClr>
            </a:solidFill>
          </a:ln>
        </p:spPr>
        <p:txBody>
          <a:bodyPr>
            <a:normAutofit lnSpcReduction="10000"/>
          </a:bodyPr>
          <a:lstStyle/>
          <a:p>
            <a:pPr marL="0" indent="0">
              <a:lnSpc>
                <a:spcPct val="120000"/>
              </a:lnSpc>
              <a:buNone/>
            </a:pPr>
            <a:r>
              <a:rPr lang="en-US" sz="2400" b="1" dirty="0">
                <a:solidFill>
                  <a:srgbClr val="072C62"/>
                </a:solidFill>
                <a:latin typeface="Arial"/>
                <a:cs typeface="Arial"/>
              </a:rPr>
              <a:t>PROBLEMS</a:t>
            </a:r>
            <a:r>
              <a:rPr lang="en-US" sz="2400" b="1" dirty="0" smtClean="0">
                <a:solidFill>
                  <a:srgbClr val="072C62"/>
                </a:solidFill>
                <a:latin typeface="Arial"/>
                <a:cs typeface="Arial"/>
              </a:rPr>
              <a:t>:</a:t>
            </a:r>
            <a:endParaRPr lang="en-US" sz="2400" dirty="0" smtClean="0">
              <a:solidFill>
                <a:schemeClr val="bg2">
                  <a:lumMod val="25000"/>
                </a:schemeClr>
              </a:solidFill>
              <a:latin typeface="Arial"/>
              <a:cs typeface="Arial"/>
            </a:endParaRPr>
          </a:p>
          <a:p>
            <a:pPr marL="0" indent="0">
              <a:lnSpc>
                <a:spcPct val="120000"/>
              </a:lnSpc>
              <a:buNone/>
            </a:pPr>
            <a:r>
              <a:rPr lang="en-US" sz="2400" dirty="0" smtClean="0">
                <a:solidFill>
                  <a:schemeClr val="bg2">
                    <a:lumMod val="25000"/>
                  </a:schemeClr>
                </a:solidFill>
                <a:latin typeface="Arial"/>
                <a:cs typeface="Arial"/>
              </a:rPr>
              <a:t>Innovation </a:t>
            </a:r>
            <a:r>
              <a:rPr lang="en-US" sz="2400" dirty="0">
                <a:solidFill>
                  <a:schemeClr val="bg2">
                    <a:lumMod val="25000"/>
                  </a:schemeClr>
                </a:solidFill>
                <a:latin typeface="Arial"/>
                <a:cs typeface="Arial"/>
              </a:rPr>
              <a:t>is one of the institute’s biggest </a:t>
            </a:r>
            <a:r>
              <a:rPr lang="en-US" sz="2400" dirty="0">
                <a:solidFill>
                  <a:srgbClr val="FF0000"/>
                </a:solidFill>
                <a:latin typeface="Arial"/>
                <a:cs typeface="Arial"/>
              </a:rPr>
              <a:t>problems that it believes</a:t>
            </a:r>
            <a:r>
              <a:rPr lang="en-US" sz="2400" dirty="0">
                <a:latin typeface="Arial"/>
                <a:cs typeface="Arial"/>
              </a:rPr>
              <a:t> </a:t>
            </a:r>
            <a:r>
              <a:rPr lang="en-US" sz="2400" dirty="0">
                <a:solidFill>
                  <a:srgbClr val="FF0000"/>
                </a:solidFill>
                <a:latin typeface="Arial"/>
                <a:cs typeface="Arial"/>
              </a:rPr>
              <a:t>it</a:t>
            </a:r>
            <a:r>
              <a:rPr lang="en-US" sz="2400" dirty="0">
                <a:latin typeface="Arial"/>
                <a:cs typeface="Arial"/>
              </a:rPr>
              <a:t> </a:t>
            </a:r>
            <a:r>
              <a:rPr lang="en-US" sz="2400" dirty="0">
                <a:solidFill>
                  <a:srgbClr val="072C62"/>
                </a:solidFill>
                <a:latin typeface="Arial"/>
                <a:cs typeface="Arial"/>
              </a:rPr>
              <a:t>can solve through better management, better funding and </a:t>
            </a:r>
            <a:r>
              <a:rPr lang="en-US" sz="2400" dirty="0">
                <a:solidFill>
                  <a:srgbClr val="FF0000"/>
                </a:solidFill>
                <a:latin typeface="Arial"/>
                <a:cs typeface="Arial"/>
              </a:rPr>
              <a:t>staff that have better training will also be key</a:t>
            </a:r>
            <a:r>
              <a:rPr lang="en-US" sz="2400" dirty="0">
                <a:latin typeface="Arial"/>
                <a:cs typeface="Arial"/>
              </a:rPr>
              <a:t>.</a:t>
            </a:r>
          </a:p>
          <a:p>
            <a:pPr marL="0" indent="0">
              <a:lnSpc>
                <a:spcPct val="120000"/>
              </a:lnSpc>
              <a:buNone/>
            </a:pPr>
            <a:endParaRPr lang="en-US" sz="2400" dirty="0" smtClean="0">
              <a:latin typeface="Arial"/>
              <a:cs typeface="Arial"/>
            </a:endParaRPr>
          </a:p>
          <a:p>
            <a:pPr marL="457200" indent="-457200">
              <a:lnSpc>
                <a:spcPct val="120000"/>
              </a:lnSpc>
              <a:buAutoNum type="arabicParenR"/>
            </a:pPr>
            <a:r>
              <a:rPr lang="en-US" sz="2400" dirty="0" smtClean="0">
                <a:solidFill>
                  <a:srgbClr val="072C62"/>
                </a:solidFill>
                <a:latin typeface="Arial"/>
                <a:cs typeface="Arial"/>
              </a:rPr>
              <a:t>word usage; 2) misuse of relative pronoun (should create new sentence); 3) lack of parallel structure</a:t>
            </a:r>
          </a:p>
          <a:p>
            <a:pPr marL="0" indent="0">
              <a:lnSpc>
                <a:spcPct val="120000"/>
              </a:lnSpc>
              <a:buNone/>
            </a:pPr>
            <a:endParaRPr lang="en-US" sz="2400" dirty="0">
              <a:solidFill>
                <a:srgbClr val="072C62"/>
              </a:solidFill>
              <a:latin typeface="Arial"/>
              <a:cs typeface="Arial"/>
            </a:endParaRPr>
          </a:p>
          <a:p>
            <a:pPr marL="0" indent="0">
              <a:lnSpc>
                <a:spcPct val="120000"/>
              </a:lnSpc>
              <a:buNone/>
            </a:pPr>
            <a:r>
              <a:rPr lang="en-US" sz="2400" b="1" dirty="0" smtClean="0">
                <a:solidFill>
                  <a:srgbClr val="072C62"/>
                </a:solidFill>
                <a:latin typeface="Arial"/>
                <a:cs typeface="Arial"/>
              </a:rPr>
              <a:t>REVISION:</a:t>
            </a:r>
          </a:p>
          <a:p>
            <a:pPr marL="0" indent="0">
              <a:lnSpc>
                <a:spcPct val="120000"/>
              </a:lnSpc>
              <a:buNone/>
            </a:pPr>
            <a:r>
              <a:rPr lang="en-US" sz="2400" dirty="0" smtClean="0">
                <a:solidFill>
                  <a:srgbClr val="072C62"/>
                </a:solidFill>
                <a:latin typeface="Arial"/>
                <a:cs typeface="Arial"/>
              </a:rPr>
              <a:t>Lack of innovation is one of the biggest challenges the institute faces. Better management, better funding and better staff training will be key to solving this problem.</a:t>
            </a:r>
          </a:p>
          <a:p>
            <a:pPr marL="0" indent="0">
              <a:buNone/>
            </a:pPr>
            <a:endParaRPr lang="en-US" sz="2400" b="1" dirty="0"/>
          </a:p>
        </p:txBody>
      </p:sp>
      <p:sp>
        <p:nvSpPr>
          <p:cNvPr id="2" name="Slide Number Placeholder 1"/>
          <p:cNvSpPr>
            <a:spLocks noGrp="1"/>
          </p:cNvSpPr>
          <p:nvPr>
            <p:ph type="sldNum" sz="quarter" idx="12"/>
          </p:nvPr>
        </p:nvSpPr>
        <p:spPr/>
        <p:txBody>
          <a:bodyPr/>
          <a:lstStyle/>
          <a:p>
            <a:fld id="{3EBE616F-279E-3646-8D0A-0FCACB4D929D}" type="slidenum">
              <a:rPr lang="en-US" smtClean="0"/>
              <a:t>90</a:t>
            </a:fld>
            <a:endParaRPr lang="en-US" dirty="0"/>
          </a:p>
        </p:txBody>
      </p:sp>
    </p:spTree>
    <p:extLst>
      <p:ext uri="{BB962C8B-B14F-4D97-AF65-F5344CB8AC3E}">
        <p14:creationId xmlns:p14="http://schemas.microsoft.com/office/powerpoint/2010/main" val="34250227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(5)</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30000"/>
              </a:lnSpc>
              <a:buNone/>
            </a:pPr>
            <a:r>
              <a:rPr lang="en-US" sz="2400" b="1" dirty="0" smtClean="0">
                <a:solidFill>
                  <a:srgbClr val="072C62"/>
                </a:solidFill>
                <a:latin typeface="Arial"/>
                <a:cs typeface="Arial"/>
              </a:rPr>
              <a:t>HOW CAN YOU IMPROVE THIS SENTENCE?</a:t>
            </a:r>
          </a:p>
          <a:p>
            <a:pPr marL="0" indent="0">
              <a:lnSpc>
                <a:spcPct val="130000"/>
              </a:lnSpc>
              <a:buNone/>
            </a:pPr>
            <a:endParaRPr lang="en-US" sz="2400" b="1" dirty="0">
              <a:solidFill>
                <a:srgbClr val="072C62"/>
              </a:solidFill>
              <a:latin typeface="Arial"/>
              <a:cs typeface="Arial"/>
            </a:endParaRPr>
          </a:p>
          <a:p>
            <a:pPr marL="0" indent="0">
              <a:lnSpc>
                <a:spcPct val="130000"/>
              </a:lnSpc>
              <a:buNone/>
            </a:pPr>
            <a:r>
              <a:rPr lang="en-US" sz="2400" dirty="0" smtClean="0">
                <a:solidFill>
                  <a:srgbClr val="072C62"/>
                </a:solidFill>
                <a:latin typeface="Arial"/>
                <a:cs typeface="Arial"/>
              </a:rPr>
              <a:t>The </a:t>
            </a:r>
            <a:r>
              <a:rPr lang="en-US" sz="2400" dirty="0">
                <a:solidFill>
                  <a:srgbClr val="072C62"/>
                </a:solidFill>
                <a:latin typeface="Arial"/>
                <a:cs typeface="Arial"/>
              </a:rPr>
              <a:t>institute director </a:t>
            </a:r>
            <a:r>
              <a:rPr lang="en-US" sz="2400" dirty="0" smtClean="0">
                <a:solidFill>
                  <a:srgbClr val="072C62"/>
                </a:solidFill>
                <a:latin typeface="Arial"/>
                <a:cs typeface="Arial"/>
              </a:rPr>
              <a:t>whom I had the honor of meeting has </a:t>
            </a:r>
            <a:r>
              <a:rPr lang="en-US" sz="2400" dirty="0">
                <a:solidFill>
                  <a:srgbClr val="072C62"/>
                </a:solidFill>
                <a:latin typeface="Arial"/>
                <a:cs typeface="Arial"/>
              </a:rPr>
              <a:t>visited more than 20 countries </a:t>
            </a:r>
            <a:r>
              <a:rPr lang="en-US" sz="2400" dirty="0" smtClean="0">
                <a:solidFill>
                  <a:srgbClr val="072C62"/>
                </a:solidFill>
                <a:latin typeface="Arial"/>
                <a:cs typeface="Arial"/>
              </a:rPr>
              <a:t>since </a:t>
            </a:r>
            <a:r>
              <a:rPr lang="en-US" sz="2400" dirty="0">
                <a:solidFill>
                  <a:srgbClr val="072C62"/>
                </a:solidFill>
                <a:latin typeface="Arial"/>
                <a:cs typeface="Arial"/>
              </a:rPr>
              <a:t>she had been in South America </a:t>
            </a:r>
            <a:r>
              <a:rPr lang="en-US" sz="2400" dirty="0" smtClean="0">
                <a:solidFill>
                  <a:srgbClr val="072C62"/>
                </a:solidFill>
                <a:latin typeface="Arial"/>
                <a:cs typeface="Arial"/>
              </a:rPr>
              <a:t>when she was being the head </a:t>
            </a:r>
            <a:r>
              <a:rPr lang="en-US" sz="2400" dirty="0">
                <a:solidFill>
                  <a:srgbClr val="072C62"/>
                </a:solidFill>
                <a:latin typeface="Arial"/>
                <a:cs typeface="Arial"/>
              </a:rPr>
              <a:t>of the international organization.</a:t>
            </a:r>
          </a:p>
          <a:p>
            <a:pPr marL="0" indent="0">
              <a:buNone/>
            </a:pPr>
            <a:endParaRPr lang="en-US" sz="2400" b="1" dirty="0" smtClean="0"/>
          </a:p>
          <a:p>
            <a:pPr marL="0" indent="0">
              <a:buNone/>
            </a:pPr>
            <a:endParaRPr lang="en-US" sz="2400" b="1" dirty="0"/>
          </a:p>
          <a:p>
            <a:pPr marL="0" indent="0">
              <a:buNone/>
            </a:pPr>
            <a:endParaRPr lang="en-US" sz="2400" b="1" dirty="0"/>
          </a:p>
        </p:txBody>
      </p:sp>
      <p:sp>
        <p:nvSpPr>
          <p:cNvPr id="4" name="Slide Number Placeholder 3"/>
          <p:cNvSpPr>
            <a:spLocks noGrp="1"/>
          </p:cNvSpPr>
          <p:nvPr>
            <p:ph type="sldNum" sz="quarter" idx="12"/>
          </p:nvPr>
        </p:nvSpPr>
        <p:spPr/>
        <p:txBody>
          <a:bodyPr/>
          <a:lstStyle/>
          <a:p>
            <a:fld id="{3EBE616F-279E-3646-8D0A-0FCACB4D929D}" type="slidenum">
              <a:rPr lang="en-US" smtClean="0"/>
              <a:t>91</a:t>
            </a:fld>
            <a:endParaRPr lang="en-US" dirty="0"/>
          </a:p>
        </p:txBody>
      </p:sp>
    </p:spTree>
    <p:extLst>
      <p:ext uri="{BB962C8B-B14F-4D97-AF65-F5344CB8AC3E}">
        <p14:creationId xmlns:p14="http://schemas.microsoft.com/office/powerpoint/2010/main" val="10457634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0957"/>
            <a:ext cx="8229600" cy="5785393"/>
          </a:xfrm>
          <a:ln w="12700" cmpd="sng">
            <a:solidFill>
              <a:schemeClr val="bg2">
                <a:lumMod val="50000"/>
              </a:schemeClr>
            </a:solidFill>
          </a:ln>
        </p:spPr>
        <p:txBody>
          <a:bodyPr>
            <a:normAutofit lnSpcReduction="10000"/>
          </a:bodyPr>
          <a:lstStyle/>
          <a:p>
            <a:pPr marL="0" indent="0">
              <a:lnSpc>
                <a:spcPct val="120000"/>
              </a:lnSpc>
              <a:buNone/>
            </a:pPr>
            <a:r>
              <a:rPr lang="en-US" sz="2400" b="1" dirty="0">
                <a:solidFill>
                  <a:srgbClr val="072C62"/>
                </a:solidFill>
                <a:latin typeface="Arial"/>
                <a:cs typeface="Arial"/>
              </a:rPr>
              <a:t>PROBLEMS</a:t>
            </a:r>
            <a:r>
              <a:rPr lang="en-US" sz="2400" b="1" dirty="0" smtClean="0">
                <a:solidFill>
                  <a:srgbClr val="072C62"/>
                </a:solidFill>
                <a:latin typeface="Arial"/>
                <a:cs typeface="Arial"/>
              </a:rPr>
              <a:t>:</a:t>
            </a:r>
            <a:endParaRPr lang="en-US" sz="2400" dirty="0" smtClean="0">
              <a:solidFill>
                <a:schemeClr val="bg2">
                  <a:lumMod val="25000"/>
                </a:schemeClr>
              </a:solidFill>
              <a:latin typeface="Arial"/>
              <a:cs typeface="Arial"/>
            </a:endParaRPr>
          </a:p>
          <a:p>
            <a:pPr marL="0" indent="0">
              <a:lnSpc>
                <a:spcPct val="120000"/>
              </a:lnSpc>
              <a:buNone/>
            </a:pPr>
            <a:r>
              <a:rPr lang="en-US" sz="2400" dirty="0">
                <a:solidFill>
                  <a:srgbClr val="072C62"/>
                </a:solidFill>
                <a:latin typeface="Arial"/>
                <a:cs typeface="Arial"/>
              </a:rPr>
              <a:t>The institute director </a:t>
            </a:r>
            <a:r>
              <a:rPr lang="en-US" sz="2400" dirty="0">
                <a:solidFill>
                  <a:srgbClr val="FF0000"/>
                </a:solidFill>
                <a:latin typeface="Arial"/>
                <a:cs typeface="Arial"/>
              </a:rPr>
              <a:t>whom I had the honor of meeting </a:t>
            </a:r>
            <a:r>
              <a:rPr lang="en-US" sz="2400" dirty="0">
                <a:solidFill>
                  <a:srgbClr val="072C62"/>
                </a:solidFill>
                <a:latin typeface="Arial"/>
                <a:cs typeface="Arial"/>
              </a:rPr>
              <a:t>has visited more than 20 countries since she </a:t>
            </a:r>
            <a:r>
              <a:rPr lang="en-US" sz="2400" dirty="0">
                <a:solidFill>
                  <a:srgbClr val="FF0000"/>
                </a:solidFill>
                <a:latin typeface="Arial"/>
                <a:cs typeface="Arial"/>
              </a:rPr>
              <a:t>had been </a:t>
            </a:r>
            <a:r>
              <a:rPr lang="en-US" sz="2400" dirty="0">
                <a:solidFill>
                  <a:srgbClr val="072C62"/>
                </a:solidFill>
                <a:latin typeface="Arial"/>
                <a:cs typeface="Arial"/>
              </a:rPr>
              <a:t>in South America </a:t>
            </a:r>
            <a:r>
              <a:rPr lang="en-US" sz="2400" dirty="0">
                <a:solidFill>
                  <a:srgbClr val="FF0000"/>
                </a:solidFill>
                <a:latin typeface="Arial"/>
                <a:cs typeface="Arial"/>
              </a:rPr>
              <a:t>when</a:t>
            </a:r>
            <a:r>
              <a:rPr lang="en-US" sz="2400" dirty="0">
                <a:solidFill>
                  <a:srgbClr val="072C62"/>
                </a:solidFill>
                <a:latin typeface="Arial"/>
                <a:cs typeface="Arial"/>
              </a:rPr>
              <a:t> she </a:t>
            </a:r>
            <a:r>
              <a:rPr lang="en-US" sz="2400" dirty="0">
                <a:solidFill>
                  <a:srgbClr val="FF0000"/>
                </a:solidFill>
                <a:latin typeface="Arial"/>
                <a:cs typeface="Arial"/>
              </a:rPr>
              <a:t>was being </a:t>
            </a:r>
            <a:r>
              <a:rPr lang="en-US" sz="2400" dirty="0">
                <a:solidFill>
                  <a:srgbClr val="072C62"/>
                </a:solidFill>
                <a:latin typeface="Arial"/>
                <a:cs typeface="Arial"/>
              </a:rPr>
              <a:t>the </a:t>
            </a:r>
            <a:r>
              <a:rPr lang="en-US" sz="2400" dirty="0" smtClean="0">
                <a:solidFill>
                  <a:srgbClr val="072C62"/>
                </a:solidFill>
                <a:latin typeface="Arial"/>
                <a:cs typeface="Arial"/>
              </a:rPr>
              <a:t>head </a:t>
            </a:r>
            <a:r>
              <a:rPr lang="en-US" sz="2400" dirty="0">
                <a:solidFill>
                  <a:srgbClr val="072C62"/>
                </a:solidFill>
                <a:latin typeface="Arial"/>
                <a:cs typeface="Arial"/>
              </a:rPr>
              <a:t>of the international organization.</a:t>
            </a:r>
          </a:p>
          <a:p>
            <a:pPr marL="0" indent="0">
              <a:lnSpc>
                <a:spcPct val="120000"/>
              </a:lnSpc>
              <a:buNone/>
            </a:pPr>
            <a:endParaRPr lang="en-US" sz="2400" dirty="0" smtClean="0">
              <a:latin typeface="Arial"/>
              <a:cs typeface="Arial"/>
            </a:endParaRPr>
          </a:p>
          <a:p>
            <a:pPr marL="0" indent="0">
              <a:lnSpc>
                <a:spcPct val="120000"/>
              </a:lnSpc>
              <a:buNone/>
            </a:pPr>
            <a:r>
              <a:rPr lang="en-US" sz="2400" dirty="0" smtClean="0">
                <a:solidFill>
                  <a:srgbClr val="072C62"/>
                </a:solidFill>
                <a:latin typeface="Arial"/>
                <a:cs typeface="Arial"/>
              </a:rPr>
              <a:t>1) punctuation; 2) </a:t>
            </a:r>
            <a:r>
              <a:rPr lang="en-US" sz="2400" dirty="0" smtClean="0">
                <a:solidFill>
                  <a:srgbClr val="072C62"/>
                </a:solidFill>
                <a:latin typeface="Arial"/>
                <a:cs typeface="Arial"/>
              </a:rPr>
              <a:t>tense; 3) relative pronoun</a:t>
            </a:r>
            <a:endParaRPr lang="en-US" sz="2400" dirty="0" smtClean="0">
              <a:solidFill>
                <a:srgbClr val="072C62"/>
              </a:solidFill>
              <a:latin typeface="Arial"/>
              <a:cs typeface="Arial"/>
            </a:endParaRPr>
          </a:p>
          <a:p>
            <a:pPr marL="0" indent="0">
              <a:lnSpc>
                <a:spcPct val="120000"/>
              </a:lnSpc>
              <a:buNone/>
            </a:pPr>
            <a:endParaRPr lang="en-US" sz="2400" dirty="0">
              <a:solidFill>
                <a:srgbClr val="072C62"/>
              </a:solidFill>
              <a:latin typeface="Arial"/>
              <a:cs typeface="Arial"/>
            </a:endParaRPr>
          </a:p>
          <a:p>
            <a:pPr marL="0" indent="0">
              <a:lnSpc>
                <a:spcPct val="120000"/>
              </a:lnSpc>
              <a:buNone/>
            </a:pPr>
            <a:r>
              <a:rPr lang="en-US" sz="2400" b="1" dirty="0" smtClean="0">
                <a:solidFill>
                  <a:srgbClr val="072C62"/>
                </a:solidFill>
                <a:latin typeface="Arial"/>
                <a:cs typeface="Arial"/>
              </a:rPr>
              <a:t>REVISION:</a:t>
            </a:r>
          </a:p>
          <a:p>
            <a:pPr marL="0" indent="0">
              <a:lnSpc>
                <a:spcPct val="120000"/>
              </a:lnSpc>
              <a:buNone/>
            </a:pPr>
            <a:r>
              <a:rPr lang="en-US" sz="2400" dirty="0">
                <a:solidFill>
                  <a:srgbClr val="072C62"/>
                </a:solidFill>
                <a:latin typeface="Arial"/>
                <a:cs typeface="Arial"/>
              </a:rPr>
              <a:t>The institute director, </a:t>
            </a:r>
            <a:r>
              <a:rPr lang="en-US" sz="2400" dirty="0" smtClean="0">
                <a:solidFill>
                  <a:srgbClr val="072C62"/>
                </a:solidFill>
                <a:latin typeface="Arial"/>
                <a:cs typeface="Arial"/>
              </a:rPr>
              <a:t>whom I had the honor of meeting, has visited more than 20 countries since she was in South America where she was head of </a:t>
            </a:r>
            <a:r>
              <a:rPr lang="en-US" sz="2400" dirty="0">
                <a:solidFill>
                  <a:srgbClr val="072C62"/>
                </a:solidFill>
                <a:latin typeface="Arial"/>
                <a:cs typeface="Arial"/>
              </a:rPr>
              <a:t>the international organization.</a:t>
            </a:r>
          </a:p>
          <a:p>
            <a:pPr marL="0" indent="0">
              <a:buNone/>
            </a:pPr>
            <a:endParaRPr lang="en-US" sz="2400" dirty="0"/>
          </a:p>
        </p:txBody>
      </p:sp>
      <p:sp>
        <p:nvSpPr>
          <p:cNvPr id="2" name="Slide Number Placeholder 1"/>
          <p:cNvSpPr>
            <a:spLocks noGrp="1"/>
          </p:cNvSpPr>
          <p:nvPr>
            <p:ph type="sldNum" sz="quarter" idx="12"/>
          </p:nvPr>
        </p:nvSpPr>
        <p:spPr/>
        <p:txBody>
          <a:bodyPr/>
          <a:lstStyle/>
          <a:p>
            <a:fld id="{3EBE616F-279E-3646-8D0A-0FCACB4D929D}" type="slidenum">
              <a:rPr lang="en-US" smtClean="0"/>
              <a:t>92</a:t>
            </a:fld>
            <a:endParaRPr lang="en-US" dirty="0"/>
          </a:p>
        </p:txBody>
      </p:sp>
    </p:spTree>
    <p:extLst>
      <p:ext uri="{BB962C8B-B14F-4D97-AF65-F5344CB8AC3E}">
        <p14:creationId xmlns:p14="http://schemas.microsoft.com/office/powerpoint/2010/main" val="30766683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(6)</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30000"/>
              </a:lnSpc>
              <a:buNone/>
            </a:pPr>
            <a:r>
              <a:rPr lang="en-US" sz="2400" b="1" dirty="0">
                <a:solidFill>
                  <a:schemeClr val="bg2">
                    <a:lumMod val="25000"/>
                  </a:schemeClr>
                </a:solidFill>
                <a:latin typeface="Arial"/>
                <a:cs typeface="Arial"/>
              </a:rPr>
              <a:t>HOW CAN YOU IMPROVE THIS SENTENCE?</a:t>
            </a:r>
          </a:p>
          <a:p>
            <a:pPr marL="0" indent="0">
              <a:lnSpc>
                <a:spcPct val="130000"/>
              </a:lnSpc>
              <a:buNone/>
            </a:pPr>
            <a:endParaRPr lang="en-US" sz="2400" dirty="0" smtClean="0">
              <a:solidFill>
                <a:schemeClr val="bg2">
                  <a:lumMod val="25000"/>
                </a:schemeClr>
              </a:solidFill>
              <a:latin typeface="Arial"/>
              <a:cs typeface="Arial"/>
            </a:endParaRPr>
          </a:p>
          <a:p>
            <a:pPr marL="0" indent="0">
              <a:lnSpc>
                <a:spcPct val="130000"/>
              </a:lnSpc>
              <a:buNone/>
            </a:pPr>
            <a:r>
              <a:rPr lang="en-US" sz="2400" dirty="0" smtClean="0">
                <a:solidFill>
                  <a:schemeClr val="bg2">
                    <a:lumMod val="25000"/>
                  </a:schemeClr>
                </a:solidFill>
                <a:latin typeface="Arial"/>
                <a:cs typeface="Arial"/>
              </a:rPr>
              <a:t>The </a:t>
            </a:r>
            <a:r>
              <a:rPr lang="en-US" sz="2400" dirty="0">
                <a:solidFill>
                  <a:schemeClr val="bg2">
                    <a:lumMod val="25000"/>
                  </a:schemeClr>
                </a:solidFill>
                <a:latin typeface="Arial"/>
                <a:cs typeface="Arial"/>
              </a:rPr>
              <a:t>Institute of Botany will build a new lab next year. A new lab will cost about RMB 10 million </a:t>
            </a:r>
            <a:r>
              <a:rPr lang="en-US" sz="2400" dirty="0" err="1">
                <a:solidFill>
                  <a:schemeClr val="bg2">
                    <a:lumMod val="25000"/>
                  </a:schemeClr>
                </a:solidFill>
                <a:latin typeface="Arial"/>
                <a:cs typeface="Arial"/>
              </a:rPr>
              <a:t>yuan</a:t>
            </a:r>
            <a:r>
              <a:rPr lang="en-US" sz="2400" dirty="0">
                <a:solidFill>
                  <a:schemeClr val="bg2">
                    <a:lumMod val="25000"/>
                  </a:schemeClr>
                </a:solidFill>
                <a:latin typeface="Arial"/>
                <a:cs typeface="Arial"/>
              </a:rPr>
              <a:t> an amount requires special funding from the CAS headquarters.</a:t>
            </a:r>
          </a:p>
          <a:p>
            <a:pPr marL="0" indent="0">
              <a:buNone/>
            </a:pPr>
            <a:endParaRPr lang="en-US" sz="2400" dirty="0"/>
          </a:p>
        </p:txBody>
      </p:sp>
      <p:sp>
        <p:nvSpPr>
          <p:cNvPr id="4" name="Slide Number Placeholder 3"/>
          <p:cNvSpPr>
            <a:spLocks noGrp="1"/>
          </p:cNvSpPr>
          <p:nvPr>
            <p:ph type="sldNum" sz="quarter" idx="12"/>
          </p:nvPr>
        </p:nvSpPr>
        <p:spPr/>
        <p:txBody>
          <a:bodyPr/>
          <a:lstStyle/>
          <a:p>
            <a:fld id="{3EBE616F-279E-3646-8D0A-0FCACB4D929D}" type="slidenum">
              <a:rPr lang="en-US" smtClean="0"/>
              <a:t>93</a:t>
            </a:fld>
            <a:endParaRPr lang="en-US" dirty="0"/>
          </a:p>
        </p:txBody>
      </p:sp>
    </p:spTree>
    <p:extLst>
      <p:ext uri="{BB962C8B-B14F-4D97-AF65-F5344CB8AC3E}">
        <p14:creationId xmlns:p14="http://schemas.microsoft.com/office/powerpoint/2010/main" val="21462501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2728"/>
            <a:ext cx="8229600" cy="5723435"/>
          </a:xfrm>
          <a:ln w="12700" cmpd="sng">
            <a:solidFill>
              <a:schemeClr val="bg2">
                <a:lumMod val="50000"/>
              </a:schemeClr>
            </a:solidFill>
          </a:ln>
        </p:spPr>
        <p:txBody>
          <a:bodyPr>
            <a:normAutofit fontScale="92500"/>
          </a:bodyPr>
          <a:lstStyle/>
          <a:p>
            <a:pPr marL="0" indent="0">
              <a:lnSpc>
                <a:spcPct val="130000"/>
              </a:lnSpc>
              <a:buNone/>
            </a:pPr>
            <a:r>
              <a:rPr lang="en-US" sz="2400" b="1" dirty="0">
                <a:solidFill>
                  <a:srgbClr val="072C62"/>
                </a:solidFill>
                <a:latin typeface="Arial"/>
                <a:cs typeface="Arial"/>
              </a:rPr>
              <a:t>PROBLEMS</a:t>
            </a:r>
            <a:r>
              <a:rPr lang="en-US" sz="2400" b="1" dirty="0" smtClean="0">
                <a:solidFill>
                  <a:srgbClr val="072C62"/>
                </a:solidFill>
                <a:latin typeface="Arial"/>
                <a:cs typeface="Arial"/>
              </a:rPr>
              <a:t>:</a:t>
            </a:r>
            <a:endParaRPr lang="en-US" sz="2400" dirty="0" smtClean="0">
              <a:solidFill>
                <a:srgbClr val="072C62"/>
              </a:solidFill>
              <a:latin typeface="Arial"/>
              <a:cs typeface="Arial"/>
            </a:endParaRPr>
          </a:p>
          <a:p>
            <a:pPr marL="0" indent="0">
              <a:lnSpc>
                <a:spcPct val="130000"/>
              </a:lnSpc>
              <a:buNone/>
            </a:pPr>
            <a:r>
              <a:rPr lang="en-US" sz="2400" dirty="0" smtClean="0">
                <a:solidFill>
                  <a:srgbClr val="072C62"/>
                </a:solidFill>
                <a:latin typeface="Arial"/>
                <a:cs typeface="Arial"/>
              </a:rPr>
              <a:t>The </a:t>
            </a:r>
            <a:r>
              <a:rPr lang="en-US" sz="2400" dirty="0">
                <a:solidFill>
                  <a:srgbClr val="072C62"/>
                </a:solidFill>
                <a:latin typeface="Arial"/>
                <a:cs typeface="Arial"/>
              </a:rPr>
              <a:t>Institute of Botany will build a new lab next year. A new lab will cost about </a:t>
            </a:r>
            <a:r>
              <a:rPr lang="en-US" sz="2400" dirty="0">
                <a:solidFill>
                  <a:srgbClr val="FF0000"/>
                </a:solidFill>
                <a:latin typeface="Arial"/>
                <a:cs typeface="Arial"/>
              </a:rPr>
              <a:t>RMB 10 million </a:t>
            </a:r>
            <a:r>
              <a:rPr lang="en-US" sz="2400" dirty="0" err="1">
                <a:solidFill>
                  <a:srgbClr val="FF0000"/>
                </a:solidFill>
                <a:latin typeface="Arial"/>
                <a:cs typeface="Arial"/>
              </a:rPr>
              <a:t>yuan</a:t>
            </a:r>
            <a:r>
              <a:rPr lang="en-US" sz="2400" dirty="0">
                <a:solidFill>
                  <a:srgbClr val="FF0000"/>
                </a:solidFill>
                <a:latin typeface="Arial"/>
                <a:cs typeface="Arial"/>
              </a:rPr>
              <a:t> an amount </a:t>
            </a:r>
            <a:r>
              <a:rPr lang="en-US" sz="2400" dirty="0">
                <a:solidFill>
                  <a:srgbClr val="072C62"/>
                </a:solidFill>
                <a:latin typeface="Arial"/>
                <a:cs typeface="Arial"/>
              </a:rPr>
              <a:t>requires special funding from</a:t>
            </a:r>
            <a:r>
              <a:rPr lang="en-US" sz="2400" dirty="0">
                <a:latin typeface="Arial"/>
                <a:cs typeface="Arial"/>
              </a:rPr>
              <a:t> </a:t>
            </a:r>
            <a:r>
              <a:rPr lang="en-US" sz="2400" dirty="0">
                <a:solidFill>
                  <a:srgbClr val="FF0000"/>
                </a:solidFill>
                <a:latin typeface="Arial"/>
                <a:cs typeface="Arial"/>
              </a:rPr>
              <a:t>the</a:t>
            </a:r>
            <a:r>
              <a:rPr lang="en-US" sz="2400" dirty="0">
                <a:latin typeface="Arial"/>
                <a:cs typeface="Arial"/>
              </a:rPr>
              <a:t> CAS </a:t>
            </a:r>
            <a:r>
              <a:rPr lang="en-US" sz="2400" dirty="0">
                <a:solidFill>
                  <a:srgbClr val="072C62"/>
                </a:solidFill>
                <a:latin typeface="Arial"/>
                <a:cs typeface="Arial"/>
              </a:rPr>
              <a:t>headquarters</a:t>
            </a:r>
            <a:r>
              <a:rPr lang="en-US" sz="2400" dirty="0" smtClean="0">
                <a:solidFill>
                  <a:srgbClr val="072C62"/>
                </a:solidFill>
                <a:latin typeface="Arial"/>
                <a:cs typeface="Arial"/>
              </a:rPr>
              <a:t>.</a:t>
            </a:r>
          </a:p>
          <a:p>
            <a:pPr marL="0" indent="0">
              <a:lnSpc>
                <a:spcPct val="130000"/>
              </a:lnSpc>
              <a:buNone/>
            </a:pPr>
            <a:endParaRPr lang="en-US" sz="2400" dirty="0">
              <a:latin typeface="Arial"/>
              <a:cs typeface="Arial"/>
            </a:endParaRPr>
          </a:p>
          <a:p>
            <a:pPr marL="0" indent="0">
              <a:lnSpc>
                <a:spcPct val="130000"/>
              </a:lnSpc>
              <a:buNone/>
            </a:pPr>
            <a:r>
              <a:rPr lang="en-US" sz="2400" dirty="0" smtClean="0">
                <a:solidFill>
                  <a:srgbClr val="072C62"/>
                </a:solidFill>
                <a:latin typeface="Arial"/>
                <a:cs typeface="Arial"/>
              </a:rPr>
              <a:t>1) too wordy – can be combined into one sentence; 2) misuse of currency terms; 3) misuse of article</a:t>
            </a:r>
          </a:p>
          <a:p>
            <a:pPr marL="0" indent="0">
              <a:lnSpc>
                <a:spcPct val="130000"/>
              </a:lnSpc>
              <a:buNone/>
            </a:pPr>
            <a:endParaRPr lang="en-US" sz="2400" dirty="0">
              <a:solidFill>
                <a:srgbClr val="072C62"/>
              </a:solidFill>
              <a:latin typeface="Arial"/>
              <a:cs typeface="Arial"/>
            </a:endParaRPr>
          </a:p>
          <a:p>
            <a:pPr marL="0" indent="0">
              <a:lnSpc>
                <a:spcPct val="130000"/>
              </a:lnSpc>
              <a:buNone/>
            </a:pPr>
            <a:r>
              <a:rPr lang="en-US" sz="2400" b="1" dirty="0" smtClean="0">
                <a:solidFill>
                  <a:srgbClr val="072C62"/>
                </a:solidFill>
                <a:latin typeface="Arial"/>
                <a:cs typeface="Arial"/>
              </a:rPr>
              <a:t>REVISION:</a:t>
            </a:r>
          </a:p>
          <a:p>
            <a:pPr marL="0" indent="0">
              <a:lnSpc>
                <a:spcPct val="130000"/>
              </a:lnSpc>
              <a:buNone/>
            </a:pPr>
            <a:r>
              <a:rPr lang="en-US" sz="2400" dirty="0" smtClean="0">
                <a:solidFill>
                  <a:srgbClr val="072C62"/>
                </a:solidFill>
                <a:latin typeface="Arial"/>
                <a:cs typeface="Arial"/>
              </a:rPr>
              <a:t>The </a:t>
            </a:r>
            <a:r>
              <a:rPr lang="en-US" sz="2400" dirty="0">
                <a:solidFill>
                  <a:srgbClr val="072C62"/>
                </a:solidFill>
                <a:latin typeface="Arial"/>
                <a:cs typeface="Arial"/>
              </a:rPr>
              <a:t>Institute of Botany will build a new 10-million-yuan lab next year that will require special funding from CAS headquarters.</a:t>
            </a:r>
          </a:p>
          <a:p>
            <a:pPr marL="0" indent="0">
              <a:buNone/>
            </a:pPr>
            <a:endParaRPr lang="en-US" sz="2400" dirty="0" smtClean="0">
              <a:solidFill>
                <a:srgbClr val="072C62"/>
              </a:solidFill>
            </a:endParaRPr>
          </a:p>
          <a:p>
            <a:pPr marL="0" indent="0">
              <a:buNone/>
            </a:pPr>
            <a:endParaRPr lang="en-US" sz="2400" dirty="0"/>
          </a:p>
          <a:p>
            <a:pPr marL="0" indent="0">
              <a:buNone/>
            </a:pPr>
            <a:endParaRPr lang="en-US" sz="2400" dirty="0"/>
          </a:p>
        </p:txBody>
      </p:sp>
      <p:sp>
        <p:nvSpPr>
          <p:cNvPr id="2" name="Slide Number Placeholder 1"/>
          <p:cNvSpPr>
            <a:spLocks noGrp="1"/>
          </p:cNvSpPr>
          <p:nvPr>
            <p:ph type="sldNum" sz="quarter" idx="12"/>
          </p:nvPr>
        </p:nvSpPr>
        <p:spPr/>
        <p:txBody>
          <a:bodyPr/>
          <a:lstStyle/>
          <a:p>
            <a:fld id="{3EBE616F-279E-3646-8D0A-0FCACB4D929D}" type="slidenum">
              <a:rPr lang="en-US" smtClean="0"/>
              <a:t>94</a:t>
            </a:fld>
            <a:endParaRPr lang="en-US" dirty="0"/>
          </a:p>
        </p:txBody>
      </p:sp>
    </p:spTree>
    <p:extLst>
      <p:ext uri="{BB962C8B-B14F-4D97-AF65-F5344CB8AC3E}">
        <p14:creationId xmlns:p14="http://schemas.microsoft.com/office/powerpoint/2010/main" val="205452783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25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(7)</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xfrm>
            <a:off x="457200" y="1796788"/>
            <a:ext cx="8229600" cy="4329375"/>
          </a:xfrm>
        </p:spPr>
        <p:txBody>
          <a:bodyPr>
            <a:normAutofit/>
          </a:bodyPr>
          <a:lstStyle/>
          <a:p>
            <a:pPr marL="0" indent="0">
              <a:buNone/>
            </a:pPr>
            <a:r>
              <a:rPr lang="en-US" sz="2400" b="1" dirty="0" smtClean="0">
                <a:solidFill>
                  <a:schemeClr val="bg2">
                    <a:lumMod val="25000"/>
                  </a:schemeClr>
                </a:solidFill>
                <a:latin typeface="Arial"/>
                <a:cs typeface="Arial"/>
              </a:rPr>
              <a:t>HOW CAN YOU IMPROVE THIS HEADLINE?</a:t>
            </a:r>
          </a:p>
          <a:p>
            <a:pPr marL="0" indent="0">
              <a:buNone/>
            </a:pPr>
            <a:endParaRPr lang="en-US" sz="2400" dirty="0">
              <a:solidFill>
                <a:schemeClr val="bg2">
                  <a:lumMod val="25000"/>
                </a:schemeClr>
              </a:solidFill>
              <a:latin typeface="Arial"/>
              <a:cs typeface="Arial"/>
            </a:endParaRPr>
          </a:p>
          <a:p>
            <a:pPr marL="0" indent="0">
              <a:buNone/>
            </a:pPr>
            <a:r>
              <a:rPr lang="en-US" sz="2400" dirty="0">
                <a:solidFill>
                  <a:schemeClr val="bg2">
                    <a:lumMod val="25000"/>
                  </a:schemeClr>
                </a:solidFill>
                <a:latin typeface="Arial"/>
                <a:cs typeface="Arial"/>
              </a:rPr>
              <a:t>Famous CAS </a:t>
            </a:r>
            <a:r>
              <a:rPr lang="en-US" sz="2400" dirty="0" smtClean="0">
                <a:solidFill>
                  <a:schemeClr val="bg2">
                    <a:lumMod val="25000"/>
                  </a:schemeClr>
                </a:solidFill>
                <a:latin typeface="Arial"/>
                <a:cs typeface="Arial"/>
              </a:rPr>
              <a:t>Researcher</a:t>
            </a:r>
            <a:r>
              <a:rPr lang="en-US" sz="2400" dirty="0">
                <a:solidFill>
                  <a:schemeClr val="bg2">
                    <a:lumMod val="25000"/>
                  </a:schemeClr>
                </a:solidFill>
                <a:latin typeface="Arial"/>
                <a:cs typeface="Arial"/>
              </a:rPr>
              <a:t>, Wang XX, </a:t>
            </a:r>
            <a:r>
              <a:rPr lang="en-US" sz="2400" dirty="0" smtClean="0">
                <a:solidFill>
                  <a:schemeClr val="bg2">
                    <a:lumMod val="25000"/>
                  </a:schemeClr>
                </a:solidFill>
                <a:latin typeface="Arial"/>
                <a:cs typeface="Arial"/>
              </a:rPr>
              <a:t>Died </a:t>
            </a:r>
            <a:r>
              <a:rPr lang="en-US" sz="2400" dirty="0">
                <a:solidFill>
                  <a:schemeClr val="bg2">
                    <a:lumMod val="25000"/>
                  </a:schemeClr>
                </a:solidFill>
                <a:latin typeface="Arial"/>
                <a:cs typeface="Arial"/>
              </a:rPr>
              <a:t>Thursday in Beijing of Cancer</a:t>
            </a:r>
          </a:p>
          <a:p>
            <a:pPr marL="0" indent="0">
              <a:buNone/>
            </a:pPr>
            <a:endParaRPr lang="en-US" sz="2400" dirty="0"/>
          </a:p>
        </p:txBody>
      </p:sp>
      <p:sp>
        <p:nvSpPr>
          <p:cNvPr id="4" name="Slide Number Placeholder 3"/>
          <p:cNvSpPr>
            <a:spLocks noGrp="1"/>
          </p:cNvSpPr>
          <p:nvPr>
            <p:ph type="sldNum" sz="quarter" idx="12"/>
          </p:nvPr>
        </p:nvSpPr>
        <p:spPr/>
        <p:txBody>
          <a:bodyPr/>
          <a:lstStyle/>
          <a:p>
            <a:fld id="{3EBE616F-279E-3646-8D0A-0FCACB4D929D}" type="slidenum">
              <a:rPr lang="en-US" smtClean="0"/>
              <a:t>95</a:t>
            </a:fld>
            <a:endParaRPr lang="en-US" dirty="0"/>
          </a:p>
        </p:txBody>
      </p:sp>
    </p:spTree>
    <p:extLst>
      <p:ext uri="{BB962C8B-B14F-4D97-AF65-F5344CB8AC3E}">
        <p14:creationId xmlns:p14="http://schemas.microsoft.com/office/powerpoint/2010/main" val="11275980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5666"/>
            <a:ext cx="8229600" cy="5630497"/>
          </a:xfrm>
          <a:ln w="12700" cmpd="sng">
            <a:solidFill>
              <a:schemeClr val="bg2">
                <a:lumMod val="50000"/>
              </a:schemeClr>
            </a:solidFill>
          </a:ln>
        </p:spPr>
        <p:txBody>
          <a:bodyPr>
            <a:normAutofit lnSpcReduction="10000"/>
          </a:bodyPr>
          <a:lstStyle/>
          <a:p>
            <a:pPr marL="0" indent="0">
              <a:lnSpc>
                <a:spcPct val="130000"/>
              </a:lnSpc>
              <a:buNone/>
            </a:pPr>
            <a:r>
              <a:rPr lang="en-US" sz="2400" b="1" dirty="0">
                <a:solidFill>
                  <a:srgbClr val="072C62"/>
                </a:solidFill>
                <a:latin typeface="Arial"/>
                <a:cs typeface="Arial"/>
              </a:rPr>
              <a:t>PROBLEMS</a:t>
            </a:r>
            <a:r>
              <a:rPr lang="en-US" sz="2400" b="1" dirty="0" smtClean="0">
                <a:solidFill>
                  <a:srgbClr val="072C62"/>
                </a:solidFill>
                <a:latin typeface="Arial"/>
                <a:cs typeface="Arial"/>
              </a:rPr>
              <a:t>:</a:t>
            </a:r>
            <a:endParaRPr lang="en-US" sz="2400" dirty="0" smtClean="0">
              <a:solidFill>
                <a:srgbClr val="072C62"/>
              </a:solidFill>
              <a:latin typeface="Arial"/>
              <a:cs typeface="Arial"/>
            </a:endParaRPr>
          </a:p>
          <a:p>
            <a:pPr marL="0" indent="0">
              <a:lnSpc>
                <a:spcPct val="130000"/>
              </a:lnSpc>
              <a:buNone/>
            </a:pPr>
            <a:r>
              <a:rPr lang="en-US" sz="2400" dirty="0" smtClean="0">
                <a:solidFill>
                  <a:srgbClr val="072C62"/>
                </a:solidFill>
                <a:latin typeface="Arial"/>
                <a:cs typeface="Arial"/>
              </a:rPr>
              <a:t>Famous </a:t>
            </a:r>
            <a:r>
              <a:rPr lang="en-US" sz="2400" dirty="0">
                <a:solidFill>
                  <a:srgbClr val="072C62"/>
                </a:solidFill>
                <a:latin typeface="Arial"/>
                <a:cs typeface="Arial"/>
              </a:rPr>
              <a:t>CAS researcher, Wang XX, </a:t>
            </a:r>
            <a:r>
              <a:rPr lang="en-US" sz="2400" dirty="0">
                <a:solidFill>
                  <a:srgbClr val="FF0000"/>
                </a:solidFill>
                <a:latin typeface="Arial"/>
                <a:cs typeface="Arial"/>
              </a:rPr>
              <a:t>died</a:t>
            </a:r>
            <a:r>
              <a:rPr lang="en-US" sz="2400" dirty="0">
                <a:latin typeface="Arial"/>
                <a:cs typeface="Arial"/>
              </a:rPr>
              <a:t> </a:t>
            </a:r>
            <a:r>
              <a:rPr lang="en-US" sz="2400" dirty="0">
                <a:solidFill>
                  <a:srgbClr val="FF0000"/>
                </a:solidFill>
                <a:latin typeface="Arial"/>
                <a:cs typeface="Arial"/>
              </a:rPr>
              <a:t>Thursday</a:t>
            </a:r>
            <a:r>
              <a:rPr lang="en-US" sz="2400" dirty="0">
                <a:latin typeface="Arial"/>
                <a:cs typeface="Arial"/>
              </a:rPr>
              <a:t> </a:t>
            </a:r>
            <a:r>
              <a:rPr lang="en-US" sz="2400" dirty="0">
                <a:solidFill>
                  <a:srgbClr val="072C62"/>
                </a:solidFill>
                <a:latin typeface="Arial"/>
                <a:cs typeface="Arial"/>
              </a:rPr>
              <a:t>in Beijing </a:t>
            </a:r>
            <a:r>
              <a:rPr lang="en-US" sz="2400" dirty="0">
                <a:solidFill>
                  <a:srgbClr val="FF0000"/>
                </a:solidFill>
                <a:latin typeface="Arial"/>
                <a:cs typeface="Arial"/>
              </a:rPr>
              <a:t>of Cancer</a:t>
            </a:r>
          </a:p>
          <a:p>
            <a:pPr marL="0" indent="0">
              <a:lnSpc>
                <a:spcPct val="130000"/>
              </a:lnSpc>
              <a:buNone/>
            </a:pPr>
            <a:endParaRPr lang="en-US" sz="2400" dirty="0" smtClean="0">
              <a:latin typeface="Arial"/>
              <a:cs typeface="Arial"/>
            </a:endParaRPr>
          </a:p>
          <a:p>
            <a:pPr marL="0" indent="0">
              <a:lnSpc>
                <a:spcPct val="130000"/>
              </a:lnSpc>
              <a:buNone/>
            </a:pPr>
            <a:r>
              <a:rPr lang="en-US" sz="2400" dirty="0" smtClean="0">
                <a:solidFill>
                  <a:srgbClr val="072C62"/>
                </a:solidFill>
                <a:latin typeface="Arial"/>
                <a:cs typeface="Arial"/>
              </a:rPr>
              <a:t>1) tense; 2) too detailed</a:t>
            </a:r>
          </a:p>
          <a:p>
            <a:pPr marL="0" indent="0">
              <a:lnSpc>
                <a:spcPct val="130000"/>
              </a:lnSpc>
              <a:buNone/>
            </a:pPr>
            <a:endParaRPr lang="en-US" sz="2400" dirty="0" smtClean="0">
              <a:solidFill>
                <a:srgbClr val="072C62"/>
              </a:solidFill>
              <a:latin typeface="Arial"/>
              <a:cs typeface="Arial"/>
            </a:endParaRPr>
          </a:p>
          <a:p>
            <a:pPr marL="0" indent="0">
              <a:lnSpc>
                <a:spcPct val="130000"/>
              </a:lnSpc>
              <a:buNone/>
            </a:pPr>
            <a:r>
              <a:rPr lang="en-US" sz="2400" b="1" dirty="0" smtClean="0">
                <a:solidFill>
                  <a:srgbClr val="072C62"/>
                </a:solidFill>
                <a:latin typeface="Arial"/>
                <a:cs typeface="Arial"/>
              </a:rPr>
              <a:t>REVISIONS:</a:t>
            </a:r>
          </a:p>
          <a:p>
            <a:pPr marL="0" indent="0">
              <a:lnSpc>
                <a:spcPct val="130000"/>
              </a:lnSpc>
              <a:buNone/>
            </a:pPr>
            <a:endParaRPr lang="en-US" sz="2400" b="1" dirty="0" smtClean="0">
              <a:solidFill>
                <a:srgbClr val="072C62"/>
              </a:solidFill>
              <a:latin typeface="Arial"/>
              <a:cs typeface="Arial"/>
            </a:endParaRPr>
          </a:p>
          <a:p>
            <a:pPr marL="0" indent="0">
              <a:lnSpc>
                <a:spcPct val="130000"/>
              </a:lnSpc>
              <a:buNone/>
            </a:pPr>
            <a:r>
              <a:rPr lang="en-US" sz="2400" dirty="0" smtClean="0">
                <a:solidFill>
                  <a:srgbClr val="072C62"/>
                </a:solidFill>
                <a:latin typeface="Arial"/>
                <a:cs typeface="Arial"/>
              </a:rPr>
              <a:t>Wang XX, Famous CAS Researcher, Dies in </a:t>
            </a:r>
            <a:r>
              <a:rPr lang="en-US" sz="2400" dirty="0" smtClean="0">
                <a:solidFill>
                  <a:srgbClr val="072C62"/>
                </a:solidFill>
                <a:latin typeface="Arial"/>
                <a:cs typeface="Arial"/>
              </a:rPr>
              <a:t>Beijing</a:t>
            </a:r>
          </a:p>
          <a:p>
            <a:pPr marL="0" indent="0">
              <a:lnSpc>
                <a:spcPct val="130000"/>
              </a:lnSpc>
              <a:buNone/>
            </a:pPr>
            <a:r>
              <a:rPr lang="en-US" sz="2400" dirty="0" smtClean="0">
                <a:solidFill>
                  <a:srgbClr val="072C62"/>
                </a:solidFill>
                <a:latin typeface="Arial"/>
                <a:cs typeface="Arial"/>
              </a:rPr>
              <a:t>Wang XX Dies in Beijing</a:t>
            </a:r>
            <a:endParaRPr lang="en-US" sz="2400" dirty="0" smtClean="0">
              <a:solidFill>
                <a:srgbClr val="072C62"/>
              </a:solidFill>
              <a:latin typeface="Arial"/>
              <a:cs typeface="Arial"/>
            </a:endParaRPr>
          </a:p>
          <a:p>
            <a:pPr marL="0" indent="0">
              <a:lnSpc>
                <a:spcPct val="130000"/>
              </a:lnSpc>
              <a:buNone/>
            </a:pPr>
            <a:r>
              <a:rPr lang="en-US" sz="2400" dirty="0" smtClean="0">
                <a:solidFill>
                  <a:srgbClr val="072C62"/>
                </a:solidFill>
                <a:latin typeface="Arial"/>
                <a:cs typeface="Arial"/>
              </a:rPr>
              <a:t>Famous </a:t>
            </a:r>
            <a:r>
              <a:rPr lang="en-US" sz="2400" dirty="0" smtClean="0">
                <a:solidFill>
                  <a:srgbClr val="072C62"/>
                </a:solidFill>
                <a:latin typeface="Arial"/>
                <a:cs typeface="Arial"/>
              </a:rPr>
              <a:t>CAS Researcher </a:t>
            </a:r>
            <a:r>
              <a:rPr lang="en-US" sz="2400" dirty="0">
                <a:solidFill>
                  <a:srgbClr val="072C62"/>
                </a:solidFill>
                <a:latin typeface="Arial"/>
                <a:cs typeface="Arial"/>
              </a:rPr>
              <a:t>D</a:t>
            </a:r>
            <a:r>
              <a:rPr lang="en-US" sz="2400" dirty="0" smtClean="0">
                <a:solidFill>
                  <a:srgbClr val="072C62"/>
                </a:solidFill>
                <a:latin typeface="Arial"/>
                <a:cs typeface="Arial"/>
              </a:rPr>
              <a:t>ies in Beijing</a:t>
            </a:r>
            <a:endParaRPr lang="en-US" sz="2400" dirty="0">
              <a:solidFill>
                <a:srgbClr val="072C62"/>
              </a:solidFill>
              <a:latin typeface="Arial"/>
              <a:cs typeface="Arial"/>
            </a:endParaRPr>
          </a:p>
          <a:p>
            <a:pPr marL="0" indent="0">
              <a:lnSpc>
                <a:spcPct val="130000"/>
              </a:lnSpc>
              <a:buNone/>
            </a:pPr>
            <a:endParaRPr lang="en-US" sz="2400" b="1" dirty="0">
              <a:latin typeface="Arial"/>
              <a:cs typeface="Arial"/>
            </a:endParaRPr>
          </a:p>
        </p:txBody>
      </p:sp>
      <p:sp>
        <p:nvSpPr>
          <p:cNvPr id="2" name="Slide Number Placeholder 1"/>
          <p:cNvSpPr>
            <a:spLocks noGrp="1"/>
          </p:cNvSpPr>
          <p:nvPr>
            <p:ph type="sldNum" sz="quarter" idx="12"/>
          </p:nvPr>
        </p:nvSpPr>
        <p:spPr/>
        <p:txBody>
          <a:bodyPr/>
          <a:lstStyle/>
          <a:p>
            <a:fld id="{3EBE616F-279E-3646-8D0A-0FCACB4D929D}" type="slidenum">
              <a:rPr lang="en-US" smtClean="0"/>
              <a:t>96</a:t>
            </a:fld>
            <a:endParaRPr lang="en-US" dirty="0"/>
          </a:p>
        </p:txBody>
      </p:sp>
    </p:spTree>
    <p:extLst>
      <p:ext uri="{BB962C8B-B14F-4D97-AF65-F5344CB8AC3E}">
        <p14:creationId xmlns:p14="http://schemas.microsoft.com/office/powerpoint/2010/main" val="40650810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(8)</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30000"/>
              </a:lnSpc>
              <a:buNone/>
            </a:pPr>
            <a:r>
              <a:rPr lang="en-US" sz="2400" b="1" dirty="0" smtClean="0">
                <a:solidFill>
                  <a:schemeClr val="bg2">
                    <a:lumMod val="25000"/>
                  </a:schemeClr>
                </a:solidFill>
                <a:latin typeface="Arial"/>
                <a:cs typeface="Arial"/>
              </a:rPr>
              <a:t>HOW CAN YOU IMPROVE THIS LEAD?</a:t>
            </a:r>
            <a:endParaRPr lang="en-US" sz="2400" b="1" dirty="0">
              <a:solidFill>
                <a:schemeClr val="bg2">
                  <a:lumMod val="25000"/>
                </a:schemeClr>
              </a:solidFill>
              <a:latin typeface="Arial"/>
              <a:cs typeface="Arial"/>
            </a:endParaRPr>
          </a:p>
          <a:p>
            <a:pPr marL="0" indent="0">
              <a:lnSpc>
                <a:spcPct val="130000"/>
              </a:lnSpc>
              <a:buNone/>
            </a:pPr>
            <a:endParaRPr lang="en-US" sz="2400" dirty="0" smtClean="0">
              <a:solidFill>
                <a:schemeClr val="bg2">
                  <a:lumMod val="25000"/>
                </a:schemeClr>
              </a:solidFill>
              <a:latin typeface="Arial"/>
              <a:cs typeface="Arial"/>
            </a:endParaRPr>
          </a:p>
          <a:p>
            <a:pPr marL="0" indent="0">
              <a:lnSpc>
                <a:spcPct val="130000"/>
              </a:lnSpc>
              <a:buNone/>
            </a:pPr>
            <a:r>
              <a:rPr lang="en-US" sz="2400" dirty="0" smtClean="0">
                <a:solidFill>
                  <a:schemeClr val="bg2">
                    <a:lumMod val="25000"/>
                  </a:schemeClr>
                </a:solidFill>
                <a:latin typeface="Arial"/>
                <a:cs typeface="Arial"/>
              </a:rPr>
              <a:t>On </a:t>
            </a:r>
            <a:r>
              <a:rPr lang="en-US" sz="2400" dirty="0">
                <a:solidFill>
                  <a:schemeClr val="bg2">
                    <a:lumMod val="25000"/>
                  </a:schemeClr>
                </a:solidFill>
                <a:latin typeface="Arial"/>
                <a:cs typeface="Arial"/>
              </a:rPr>
              <a:t>Tuesday under a cloud of heavy air pollution, two CAS scientists were proudly awarded China’s top environmental prize – for their work on PM2.5, which is the primary constituent of Chinese air pollution – by  a top Chinese government official in front of an audience of 300 at the Great Hall of the People, which is located in Beijing. </a:t>
            </a:r>
          </a:p>
          <a:p>
            <a:pPr marL="0" indent="0">
              <a:lnSpc>
                <a:spcPct val="130000"/>
              </a:lnSpc>
              <a:buNone/>
            </a:pPr>
            <a:endParaRPr lang="en-US" sz="2400" dirty="0">
              <a:solidFill>
                <a:schemeClr val="bg2">
                  <a:lumMod val="25000"/>
                </a:schemeClr>
              </a:solidFill>
              <a:latin typeface="Arial"/>
              <a:cs typeface="Arial"/>
            </a:endParaRPr>
          </a:p>
        </p:txBody>
      </p:sp>
      <p:sp>
        <p:nvSpPr>
          <p:cNvPr id="4" name="Slide Number Placeholder 3"/>
          <p:cNvSpPr>
            <a:spLocks noGrp="1"/>
          </p:cNvSpPr>
          <p:nvPr>
            <p:ph type="sldNum" sz="quarter" idx="12"/>
          </p:nvPr>
        </p:nvSpPr>
        <p:spPr/>
        <p:txBody>
          <a:bodyPr/>
          <a:lstStyle/>
          <a:p>
            <a:fld id="{3EBE616F-279E-3646-8D0A-0FCACB4D929D}" type="slidenum">
              <a:rPr lang="en-US" smtClean="0"/>
              <a:t>97</a:t>
            </a:fld>
            <a:endParaRPr lang="en-US" dirty="0"/>
          </a:p>
        </p:txBody>
      </p:sp>
    </p:spTree>
    <p:extLst>
      <p:ext uri="{BB962C8B-B14F-4D97-AF65-F5344CB8AC3E}">
        <p14:creationId xmlns:p14="http://schemas.microsoft.com/office/powerpoint/2010/main" val="28878703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6260"/>
            <a:ext cx="8229600" cy="6000090"/>
          </a:xfrm>
          <a:ln w="12700" cmpd="sng">
            <a:solidFill>
              <a:schemeClr val="bg2">
                <a:lumMod val="50000"/>
              </a:schemeClr>
            </a:solidFill>
          </a:ln>
        </p:spPr>
        <p:txBody>
          <a:bodyPr>
            <a:normAutofit lnSpcReduction="10000"/>
          </a:bodyPr>
          <a:lstStyle/>
          <a:p>
            <a:pPr marL="0" indent="0">
              <a:lnSpc>
                <a:spcPct val="120000"/>
              </a:lnSpc>
              <a:buNone/>
            </a:pPr>
            <a:r>
              <a:rPr lang="en-US" sz="1800" b="1" dirty="0">
                <a:solidFill>
                  <a:srgbClr val="072C62"/>
                </a:solidFill>
                <a:latin typeface="Arial"/>
                <a:cs typeface="Arial"/>
              </a:rPr>
              <a:t>PROBLEMS</a:t>
            </a:r>
            <a:r>
              <a:rPr lang="en-US" sz="1800" b="1" dirty="0" smtClean="0">
                <a:solidFill>
                  <a:srgbClr val="072C62"/>
                </a:solidFill>
                <a:latin typeface="Arial"/>
                <a:cs typeface="Arial"/>
              </a:rPr>
              <a:t>:</a:t>
            </a:r>
            <a:endParaRPr lang="en-US" sz="1800" dirty="0" smtClean="0">
              <a:solidFill>
                <a:srgbClr val="FF0000"/>
              </a:solidFill>
              <a:latin typeface="Arial"/>
              <a:cs typeface="Arial"/>
            </a:endParaRPr>
          </a:p>
          <a:p>
            <a:pPr marL="0" indent="0">
              <a:lnSpc>
                <a:spcPct val="120000"/>
              </a:lnSpc>
              <a:buNone/>
            </a:pPr>
            <a:r>
              <a:rPr lang="en-US" sz="1800" dirty="0" smtClean="0">
                <a:solidFill>
                  <a:srgbClr val="FF0000"/>
                </a:solidFill>
                <a:latin typeface="Arial"/>
                <a:cs typeface="Arial"/>
              </a:rPr>
              <a:t>On </a:t>
            </a:r>
            <a:r>
              <a:rPr lang="en-US" sz="1800" dirty="0">
                <a:solidFill>
                  <a:srgbClr val="FF0000"/>
                </a:solidFill>
                <a:latin typeface="Arial"/>
                <a:cs typeface="Arial"/>
              </a:rPr>
              <a:t>Tuesday </a:t>
            </a:r>
            <a:r>
              <a:rPr lang="en-US" sz="1800" dirty="0">
                <a:solidFill>
                  <a:srgbClr val="072C62"/>
                </a:solidFill>
                <a:latin typeface="Arial"/>
                <a:cs typeface="Arial"/>
              </a:rPr>
              <a:t>under a cloud of heavy air pollution, two CAS scientists were </a:t>
            </a:r>
            <a:r>
              <a:rPr lang="en-US" sz="1800" dirty="0">
                <a:solidFill>
                  <a:srgbClr val="FF0000"/>
                </a:solidFill>
                <a:latin typeface="Arial"/>
                <a:cs typeface="Arial"/>
              </a:rPr>
              <a:t>proudly</a:t>
            </a:r>
            <a:r>
              <a:rPr lang="en-US" sz="1800" dirty="0">
                <a:latin typeface="Arial"/>
                <a:cs typeface="Arial"/>
              </a:rPr>
              <a:t> </a:t>
            </a:r>
            <a:r>
              <a:rPr lang="en-US" sz="1800" dirty="0">
                <a:solidFill>
                  <a:srgbClr val="072C62"/>
                </a:solidFill>
                <a:latin typeface="Arial"/>
                <a:cs typeface="Arial"/>
              </a:rPr>
              <a:t>awarded China’s top environmental prize – for their work on PM2.5</a:t>
            </a:r>
            <a:r>
              <a:rPr lang="en-US" sz="1800" dirty="0">
                <a:latin typeface="Arial"/>
                <a:cs typeface="Arial"/>
              </a:rPr>
              <a:t>, </a:t>
            </a:r>
            <a:r>
              <a:rPr lang="en-US" sz="1800" dirty="0">
                <a:solidFill>
                  <a:srgbClr val="FF0000"/>
                </a:solidFill>
                <a:latin typeface="Arial"/>
                <a:cs typeface="Arial"/>
              </a:rPr>
              <a:t>which is the primary constituent of Chinese air pollution </a:t>
            </a:r>
            <a:r>
              <a:rPr lang="en-US" sz="1800" dirty="0">
                <a:latin typeface="Arial"/>
                <a:cs typeface="Arial"/>
              </a:rPr>
              <a:t>– </a:t>
            </a:r>
            <a:r>
              <a:rPr lang="en-US" sz="1800" dirty="0">
                <a:solidFill>
                  <a:srgbClr val="FF0000"/>
                </a:solidFill>
                <a:latin typeface="Arial"/>
                <a:cs typeface="Arial"/>
              </a:rPr>
              <a:t>by  a top Chinese government official in front of an audience of 300 </a:t>
            </a:r>
            <a:r>
              <a:rPr lang="en-US" sz="1800" dirty="0">
                <a:solidFill>
                  <a:srgbClr val="072C62"/>
                </a:solidFill>
                <a:latin typeface="Arial"/>
                <a:cs typeface="Arial"/>
              </a:rPr>
              <a:t>at the Great Hall of the People, which is located in Beijing. </a:t>
            </a:r>
            <a:endParaRPr lang="en-US" sz="1800" dirty="0" smtClean="0">
              <a:solidFill>
                <a:srgbClr val="072C62"/>
              </a:solidFill>
              <a:latin typeface="Arial"/>
              <a:cs typeface="Arial"/>
            </a:endParaRPr>
          </a:p>
          <a:p>
            <a:pPr marL="0" indent="0">
              <a:lnSpc>
                <a:spcPct val="120000"/>
              </a:lnSpc>
              <a:buNone/>
            </a:pPr>
            <a:endParaRPr lang="en-US" sz="1800" dirty="0">
              <a:solidFill>
                <a:srgbClr val="072C62"/>
              </a:solidFill>
              <a:latin typeface="Arial"/>
              <a:cs typeface="Arial"/>
            </a:endParaRPr>
          </a:p>
          <a:p>
            <a:pPr marL="0" indent="0">
              <a:lnSpc>
                <a:spcPct val="120000"/>
              </a:lnSpc>
              <a:buNone/>
            </a:pPr>
            <a:r>
              <a:rPr lang="en-US" sz="1800" dirty="0" smtClean="0">
                <a:solidFill>
                  <a:srgbClr val="072C62"/>
                </a:solidFill>
                <a:latin typeface="Arial"/>
                <a:cs typeface="Arial"/>
              </a:rPr>
              <a:t>1) Placement of day; 2) modification; 3) level of detail</a:t>
            </a:r>
          </a:p>
          <a:p>
            <a:pPr marL="457200" indent="-457200">
              <a:lnSpc>
                <a:spcPct val="120000"/>
              </a:lnSpc>
              <a:buAutoNum type="arabicParenR"/>
            </a:pPr>
            <a:endParaRPr lang="en-US" sz="1800" dirty="0">
              <a:solidFill>
                <a:srgbClr val="072C62"/>
              </a:solidFill>
              <a:latin typeface="Arial"/>
              <a:cs typeface="Arial"/>
            </a:endParaRPr>
          </a:p>
          <a:p>
            <a:pPr marL="0" indent="0">
              <a:lnSpc>
                <a:spcPct val="120000"/>
              </a:lnSpc>
              <a:buNone/>
            </a:pPr>
            <a:r>
              <a:rPr lang="en-US" sz="1800" b="1" dirty="0" smtClean="0">
                <a:solidFill>
                  <a:srgbClr val="072C62"/>
                </a:solidFill>
                <a:latin typeface="Arial"/>
                <a:cs typeface="Arial"/>
              </a:rPr>
              <a:t>REVISIONS:</a:t>
            </a:r>
          </a:p>
          <a:p>
            <a:pPr marL="0" indent="0">
              <a:lnSpc>
                <a:spcPct val="120000"/>
              </a:lnSpc>
              <a:buNone/>
            </a:pPr>
            <a:r>
              <a:rPr lang="en-US" sz="1800" dirty="0" smtClean="0">
                <a:solidFill>
                  <a:srgbClr val="072C62"/>
                </a:solidFill>
                <a:latin typeface="Arial"/>
                <a:cs typeface="Arial"/>
              </a:rPr>
              <a:t>1) Two CAS scientists received China’s top environmental prize Tuesday at Beijing’s Great Hall of the People for their work on air pollution. </a:t>
            </a:r>
            <a:r>
              <a:rPr lang="en-US" sz="1800" dirty="0" smtClean="0">
                <a:solidFill>
                  <a:srgbClr val="FF0000"/>
                </a:solidFill>
                <a:latin typeface="Arial"/>
                <a:cs typeface="Arial"/>
              </a:rPr>
              <a:t>(22 words)</a:t>
            </a:r>
          </a:p>
          <a:p>
            <a:pPr marL="0" indent="0">
              <a:lnSpc>
                <a:spcPct val="120000"/>
              </a:lnSpc>
              <a:buNone/>
            </a:pPr>
            <a:r>
              <a:rPr lang="en-US" sz="1800" dirty="0" smtClean="0">
                <a:solidFill>
                  <a:srgbClr val="072C62"/>
                </a:solidFill>
                <a:latin typeface="Arial"/>
                <a:cs typeface="Arial"/>
              </a:rPr>
              <a:t>2) Under a cloud of heavy smog, two CAS scientists received China’s top environmental prize Tuesday for their work on air pollution, during a ceremony at Beijing’s Great Hall of the People. </a:t>
            </a:r>
            <a:r>
              <a:rPr lang="en-US" sz="1800" dirty="0" smtClean="0">
                <a:solidFill>
                  <a:srgbClr val="FF0000"/>
                </a:solidFill>
                <a:latin typeface="Arial"/>
                <a:cs typeface="Arial"/>
              </a:rPr>
              <a:t>(31 words)</a:t>
            </a:r>
          </a:p>
          <a:p>
            <a:pPr marL="0" indent="0">
              <a:lnSpc>
                <a:spcPct val="120000"/>
              </a:lnSpc>
              <a:buNone/>
            </a:pPr>
            <a:r>
              <a:rPr lang="en-US" sz="1800" dirty="0" smtClean="0">
                <a:solidFill>
                  <a:srgbClr val="072C62"/>
                </a:solidFill>
                <a:latin typeface="Arial"/>
                <a:cs typeface="Arial"/>
              </a:rPr>
              <a:t>3) Under a cloud of heavy smog, two CAS scientists received China’s top environmental prize Tuesday at the Great Hall of the People for their work on one of the key components of air pollution. </a:t>
            </a:r>
            <a:r>
              <a:rPr lang="en-US" sz="1800" dirty="0" smtClean="0">
                <a:solidFill>
                  <a:srgbClr val="FF0000"/>
                </a:solidFill>
                <a:latin typeface="Arial"/>
                <a:cs typeface="Arial"/>
              </a:rPr>
              <a:t>(37 words</a:t>
            </a:r>
            <a:r>
              <a:rPr lang="en-US" sz="1800" dirty="0" smtClean="0">
                <a:latin typeface="Arial"/>
                <a:cs typeface="Arial"/>
              </a:rPr>
              <a:t>)</a:t>
            </a:r>
          </a:p>
          <a:p>
            <a:pPr marL="0" indent="0">
              <a:buNone/>
            </a:pPr>
            <a:endParaRPr lang="en-US" sz="2400" dirty="0" smtClean="0"/>
          </a:p>
          <a:p>
            <a:pPr marL="0" indent="0">
              <a:buNone/>
            </a:pPr>
            <a:endParaRPr lang="en-US" sz="2400" dirty="0"/>
          </a:p>
          <a:p>
            <a:pPr marL="0" indent="0">
              <a:buNone/>
            </a:pPr>
            <a:endParaRPr lang="en-US" dirty="0"/>
          </a:p>
        </p:txBody>
      </p:sp>
      <p:sp>
        <p:nvSpPr>
          <p:cNvPr id="2" name="Slide Number Placeholder 1"/>
          <p:cNvSpPr>
            <a:spLocks noGrp="1"/>
          </p:cNvSpPr>
          <p:nvPr>
            <p:ph type="sldNum" sz="quarter" idx="12"/>
          </p:nvPr>
        </p:nvSpPr>
        <p:spPr/>
        <p:txBody>
          <a:bodyPr/>
          <a:lstStyle/>
          <a:p>
            <a:fld id="{3EBE616F-279E-3646-8D0A-0FCACB4D929D}" type="slidenum">
              <a:rPr lang="en-US" smtClean="0"/>
              <a:t>98</a:t>
            </a:fld>
            <a:endParaRPr lang="en-US" dirty="0"/>
          </a:p>
        </p:txBody>
      </p:sp>
    </p:spTree>
    <p:extLst>
      <p:ext uri="{BB962C8B-B14F-4D97-AF65-F5344CB8AC3E}">
        <p14:creationId xmlns:p14="http://schemas.microsoft.com/office/powerpoint/2010/main" val="67634274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a:solidFill>
              <a:schemeClr val="bg2">
                <a:lumMod val="50000"/>
              </a:schemeClr>
            </a:solidFill>
          </a:ln>
        </p:spPr>
        <p:txBody>
          <a:bodyPr vert="horz" lIns="91440" tIns="45720" rIns="91440" bIns="45720" rtlCol="0" anchor="ctr">
            <a:normAutofit/>
          </a:bodyPr>
          <a:lstStyle/>
          <a:p>
            <a:r>
              <a:rPr lang="en-US" dirty="0" smtClean="0">
                <a:solidFill>
                  <a:srgbClr val="072C62"/>
                </a:solidFill>
                <a:latin typeface="American Typewriter"/>
                <a:cs typeface="American Typewriter"/>
              </a:rPr>
              <a:t>Exercise </a:t>
            </a:r>
            <a:r>
              <a:rPr lang="en-US" dirty="0" smtClean="0">
                <a:solidFill>
                  <a:srgbClr val="072C62"/>
                </a:solidFill>
                <a:latin typeface="American Typewriter"/>
                <a:cs typeface="American Typewriter"/>
              </a:rPr>
              <a:t>(</a:t>
            </a:r>
            <a:r>
              <a:rPr lang="en-US" dirty="0">
                <a:solidFill>
                  <a:srgbClr val="072C62"/>
                </a:solidFill>
                <a:latin typeface="American Typewriter"/>
                <a:cs typeface="American Typewriter"/>
              </a:rPr>
              <a:t>9</a:t>
            </a:r>
            <a:r>
              <a:rPr lang="en-US" dirty="0" smtClean="0">
                <a:solidFill>
                  <a:srgbClr val="072C62"/>
                </a:solidFill>
                <a:latin typeface="American Typewriter"/>
                <a:cs typeface="American Typewriter"/>
              </a:rPr>
              <a:t>)</a:t>
            </a:r>
            <a:endParaRPr lang="en-US" dirty="0">
              <a:solidFill>
                <a:srgbClr val="072C62"/>
              </a:solidFill>
              <a:latin typeface="American Typewriter"/>
              <a:cs typeface="American Typewriter"/>
            </a:endParaRPr>
          </a:p>
        </p:txBody>
      </p:sp>
      <p:sp>
        <p:nvSpPr>
          <p:cNvPr id="3" name="Content Placeholder 2"/>
          <p:cNvSpPr>
            <a:spLocks noGrp="1"/>
          </p:cNvSpPr>
          <p:nvPr>
            <p:ph idx="1"/>
          </p:nvPr>
        </p:nvSpPr>
        <p:spPr>
          <a:ln w="12700" cmpd="sng">
            <a:solidFill>
              <a:schemeClr val="bg2">
                <a:lumMod val="50000"/>
              </a:schemeClr>
            </a:solidFill>
          </a:ln>
        </p:spPr>
        <p:txBody>
          <a:bodyPr>
            <a:normAutofit/>
          </a:bodyPr>
          <a:lstStyle/>
          <a:p>
            <a:pPr marL="0" indent="0">
              <a:lnSpc>
                <a:spcPct val="130000"/>
              </a:lnSpc>
              <a:buNone/>
            </a:pPr>
            <a:r>
              <a:rPr lang="en-US" sz="2400" b="1" dirty="0">
                <a:solidFill>
                  <a:schemeClr val="bg2">
                    <a:lumMod val="25000"/>
                  </a:schemeClr>
                </a:solidFill>
                <a:latin typeface="Arial"/>
                <a:cs typeface="Arial"/>
              </a:rPr>
              <a:t>HOW CAN YOU IMPROVE </a:t>
            </a:r>
            <a:r>
              <a:rPr lang="en-US" sz="2400" b="1" dirty="0" smtClean="0">
                <a:solidFill>
                  <a:schemeClr val="bg2">
                    <a:lumMod val="25000"/>
                  </a:schemeClr>
                </a:solidFill>
                <a:latin typeface="Arial"/>
                <a:cs typeface="Arial"/>
              </a:rPr>
              <a:t>THESE QUOTES?</a:t>
            </a:r>
            <a:endParaRPr lang="en-US" sz="2400" b="1" dirty="0">
              <a:solidFill>
                <a:schemeClr val="bg2">
                  <a:lumMod val="25000"/>
                </a:schemeClr>
              </a:solidFill>
              <a:latin typeface="Arial"/>
              <a:cs typeface="Arial"/>
            </a:endParaRPr>
          </a:p>
          <a:p>
            <a:pPr marL="0" indent="0">
              <a:lnSpc>
                <a:spcPct val="130000"/>
              </a:lnSpc>
              <a:buNone/>
            </a:pPr>
            <a:endParaRPr lang="en-US" sz="2400" dirty="0" smtClean="0">
              <a:solidFill>
                <a:schemeClr val="bg2">
                  <a:lumMod val="25000"/>
                </a:schemeClr>
              </a:solidFill>
              <a:latin typeface="Arial"/>
              <a:cs typeface="Arial"/>
            </a:endParaRPr>
          </a:p>
          <a:p>
            <a:pPr marL="0" indent="0">
              <a:lnSpc>
                <a:spcPct val="130000"/>
              </a:lnSpc>
              <a:buNone/>
            </a:pPr>
            <a:r>
              <a:rPr lang="en-US" sz="2400" dirty="0" smtClean="0">
                <a:solidFill>
                  <a:schemeClr val="bg2">
                    <a:lumMod val="25000"/>
                  </a:schemeClr>
                </a:solidFill>
                <a:latin typeface="Arial"/>
                <a:cs typeface="Arial"/>
              </a:rPr>
              <a:t>“Our job as educators is to inherit what we have learned to the next generation,” the professor emphasized. “If we can’t get young people to learn what we know, what can we do?</a:t>
            </a:r>
            <a:r>
              <a:rPr lang="en-US" sz="2400" dirty="0">
                <a:solidFill>
                  <a:schemeClr val="bg2">
                    <a:lumMod val="25000"/>
                  </a:schemeClr>
                </a:solidFill>
                <a:latin typeface="Arial"/>
                <a:cs typeface="Arial"/>
              </a:rPr>
              <a:t>” He also said, “We must give people training and give them inspiration and we must also make sure they can earn money from this work.”</a:t>
            </a: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p:txBody>
      </p:sp>
      <p:sp>
        <p:nvSpPr>
          <p:cNvPr id="4" name="Slide Number Placeholder 3"/>
          <p:cNvSpPr>
            <a:spLocks noGrp="1"/>
          </p:cNvSpPr>
          <p:nvPr>
            <p:ph type="sldNum" sz="quarter" idx="12"/>
          </p:nvPr>
        </p:nvSpPr>
        <p:spPr/>
        <p:txBody>
          <a:bodyPr/>
          <a:lstStyle/>
          <a:p>
            <a:fld id="{3EBE616F-279E-3646-8D0A-0FCACB4D929D}" type="slidenum">
              <a:rPr lang="en-US" smtClean="0"/>
              <a:t>99</a:t>
            </a:fld>
            <a:endParaRPr lang="en-US" dirty="0"/>
          </a:p>
        </p:txBody>
      </p:sp>
    </p:spTree>
    <p:extLst>
      <p:ext uri="{BB962C8B-B14F-4D97-AF65-F5344CB8AC3E}">
        <p14:creationId xmlns:p14="http://schemas.microsoft.com/office/powerpoint/2010/main" val="25463269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
  <TotalTime>4614</TotalTime>
  <Words>8708</Words>
  <Application>Microsoft Macintosh PowerPoint</Application>
  <PresentationFormat>On-screen Show (4:3)</PresentationFormat>
  <Paragraphs>1165</Paragraphs>
  <Slides>125</Slides>
  <Notes>0</Notes>
  <HiddenSlides>0</HiddenSlides>
  <MMClips>0</MMClips>
  <ScaleCrop>false</ScaleCrop>
  <HeadingPairs>
    <vt:vector size="4" baseType="variant">
      <vt:variant>
        <vt:lpstr>Theme</vt:lpstr>
      </vt:variant>
      <vt:variant>
        <vt:i4>1</vt:i4>
      </vt:variant>
      <vt:variant>
        <vt:lpstr>Slide Titles</vt:lpstr>
      </vt:variant>
      <vt:variant>
        <vt:i4>125</vt:i4>
      </vt:variant>
    </vt:vector>
  </HeadingPairs>
  <TitlesOfParts>
    <vt:vector size="126" baseType="lpstr">
      <vt:lpstr>Office Theme</vt:lpstr>
      <vt:lpstr>Writing Like an Educated English Speaker</vt:lpstr>
      <vt:lpstr>What I’ll Talk About</vt:lpstr>
      <vt:lpstr>Writing Style is Relative</vt:lpstr>
      <vt:lpstr>Writing Goals Vary</vt:lpstr>
      <vt:lpstr>Media and Publications Vary</vt:lpstr>
      <vt:lpstr>No Single “Right” Way  To Write</vt:lpstr>
      <vt:lpstr>Depends on  Audience and Goal  For Each Piece</vt:lpstr>
      <vt:lpstr>CAS’s English Audience</vt:lpstr>
      <vt:lpstr>Why Should We Care About Their Opinion?</vt:lpstr>
      <vt:lpstr>PowerPoint Presentation</vt:lpstr>
      <vt:lpstr>Conclusion: What English Readers Think of CAS MATTERS  Both Abroad and in China</vt:lpstr>
      <vt:lpstr>CAS’s English Writing Goals</vt:lpstr>
      <vt:lpstr>Main Writing Formats for CAS</vt:lpstr>
      <vt:lpstr>Different Formats – Common Requirements</vt:lpstr>
      <vt:lpstr>Good Writing Should Be:</vt:lpstr>
      <vt:lpstr>Correct</vt:lpstr>
      <vt:lpstr>Clear</vt:lpstr>
      <vt:lpstr>Concise</vt:lpstr>
      <vt:lpstr>Compelling</vt:lpstr>
      <vt:lpstr>Chinese “Soil” +  English “Plant” = Huge Challenge </vt:lpstr>
      <vt:lpstr>Chinese Writing</vt:lpstr>
      <vt:lpstr>What Can CAS Writers Do?</vt:lpstr>
      <vt:lpstr>Writing Tips: Grammar and Style</vt:lpstr>
      <vt:lpstr>Key CAS Grammar Problems</vt:lpstr>
      <vt:lpstr>Articles</vt:lpstr>
      <vt:lpstr>Prepositions</vt:lpstr>
      <vt:lpstr>Verb Tenses</vt:lpstr>
      <vt:lpstr>Most Commonly Used Tenses</vt:lpstr>
      <vt:lpstr>Modifiers</vt:lpstr>
      <vt:lpstr>Examples: Modifiers</vt:lpstr>
      <vt:lpstr>Examples: Modifiers</vt:lpstr>
      <vt:lpstr>Example: Modifiers</vt:lpstr>
      <vt:lpstr>Writing Style</vt:lpstr>
      <vt:lpstr>Sentence Construction</vt:lpstr>
      <vt:lpstr>Sentences: Background vs. Foreground</vt:lpstr>
      <vt:lpstr>Example: Background</vt:lpstr>
      <vt:lpstr>PowerPoint Presentation</vt:lpstr>
      <vt:lpstr>Goal vs. Means</vt:lpstr>
      <vt:lpstr>Example: Goal vs. Means</vt:lpstr>
      <vt:lpstr>Reduce Sentence Length</vt:lpstr>
      <vt:lpstr>PowerPoint Presentation</vt:lpstr>
      <vt:lpstr>Punctuation</vt:lpstr>
      <vt:lpstr>Punctuation (cont.)</vt:lpstr>
      <vt:lpstr>Active and Passive Voice</vt:lpstr>
      <vt:lpstr>Examples of Voice</vt:lpstr>
      <vt:lpstr>When to Use Passive Voice</vt:lpstr>
      <vt:lpstr>Word Usage</vt:lpstr>
      <vt:lpstr>PowerPoint Presentation</vt:lpstr>
      <vt:lpstr>PowerPoint Presentation</vt:lpstr>
      <vt:lpstr>Plurals</vt:lpstr>
      <vt:lpstr>PowerPoint Presentation</vt:lpstr>
      <vt:lpstr>PowerPoint Presentation</vt:lpstr>
      <vt:lpstr>Abbreviations</vt:lpstr>
      <vt:lpstr>Use of Data</vt:lpstr>
      <vt:lpstr>PowerPoint Presentation</vt:lpstr>
      <vt:lpstr>Paragraph Construction</vt:lpstr>
      <vt:lpstr>Revising a Bad Paragraph</vt:lpstr>
      <vt:lpstr>PowerPoint Presentation</vt:lpstr>
      <vt:lpstr>An Effective Paragraph</vt:lpstr>
      <vt:lpstr>Miscellaneous</vt:lpstr>
      <vt:lpstr>Specific Types of Writing</vt:lpstr>
      <vt:lpstr>(1) Journalistic Writing</vt:lpstr>
      <vt:lpstr>Lead (or “Lede”)</vt:lpstr>
      <vt:lpstr>Dates in Lead</vt:lpstr>
      <vt:lpstr>Lead Examples</vt:lpstr>
      <vt:lpstr>Lead Examples</vt:lpstr>
      <vt:lpstr>Direct Quotes</vt:lpstr>
      <vt:lpstr>Examples: Direct Quotes</vt:lpstr>
      <vt:lpstr>Indirect Quotes</vt:lpstr>
      <vt:lpstr>Example: Indirect Quotes</vt:lpstr>
      <vt:lpstr>Partial Quotes</vt:lpstr>
      <vt:lpstr>Example: Partial Quote</vt:lpstr>
      <vt:lpstr>Attribution Tags – “she said”</vt:lpstr>
      <vt:lpstr>(2) Presentation Writing</vt:lpstr>
      <vt:lpstr>(3) Personal Writing</vt:lpstr>
      <vt:lpstr>Letter or Formal E-mail</vt:lpstr>
      <vt:lpstr>PowerPoint Presentation</vt:lpstr>
      <vt:lpstr>PowerPoint Presentation</vt:lpstr>
      <vt:lpstr>Formal E-mail Model</vt:lpstr>
      <vt:lpstr>Casual E-mail</vt:lpstr>
      <vt:lpstr>Casual E-mail (cont.)</vt:lpstr>
      <vt:lpstr>Summary</vt:lpstr>
      <vt:lpstr>Exercise (1)</vt:lpstr>
      <vt:lpstr>PowerPoint Presentation</vt:lpstr>
      <vt:lpstr>Exercise (2)</vt:lpstr>
      <vt:lpstr>PowerPoint Presentation</vt:lpstr>
      <vt:lpstr>Exercise (3)</vt:lpstr>
      <vt:lpstr>PowerPoint Presentation</vt:lpstr>
      <vt:lpstr>Exercise (4)</vt:lpstr>
      <vt:lpstr>PowerPoint Presentation</vt:lpstr>
      <vt:lpstr>Exercise (5)</vt:lpstr>
      <vt:lpstr>PowerPoint Presentation</vt:lpstr>
      <vt:lpstr>Exercise (6)</vt:lpstr>
      <vt:lpstr>PowerPoint Presentation</vt:lpstr>
      <vt:lpstr>Exercise (7)</vt:lpstr>
      <vt:lpstr>PowerPoint Presentation</vt:lpstr>
      <vt:lpstr>Exercise (8)</vt:lpstr>
      <vt:lpstr>PowerPoint Presentation</vt:lpstr>
      <vt:lpstr>Exercise (9)</vt:lpstr>
      <vt:lpstr>PowerPoint Presentation</vt:lpstr>
      <vt:lpstr>Exercise (10)</vt:lpstr>
      <vt:lpstr>PowerPoint Presentation</vt:lpstr>
      <vt:lpstr>News Writing Exercise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vt:lpstr>
      <vt:lpstr>Articles: the</vt:lpstr>
      <vt:lpstr>Articles: a, an</vt:lpstr>
      <vt:lpstr>Prepositions</vt:lpstr>
      <vt:lpstr>Prepositions: Examples</vt:lpstr>
      <vt:lpstr>Verb Tense: Past</vt:lpstr>
      <vt:lpstr>Verb Tense: Past</vt:lpstr>
      <vt:lpstr>Verb Tense: Present Perfect</vt:lpstr>
      <vt:lpstr>Verb Tense: Past Perfect</vt:lpstr>
      <vt:lpstr>Examples: Past Perfect</vt:lpstr>
      <vt:lpstr>Example: Past Perfect</vt:lpstr>
      <vt:lpstr>Example: Presentation Writing</vt:lpstr>
      <vt:lpstr>Example (cont.)</vt:lpstr>
      <vt:lpstr>Example: Letter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Minnick</dc:creator>
  <cp:lastModifiedBy>Kathryn Minnick</cp:lastModifiedBy>
  <cp:revision>449</cp:revision>
  <dcterms:created xsi:type="dcterms:W3CDTF">2013-09-12T00:29:21Z</dcterms:created>
  <dcterms:modified xsi:type="dcterms:W3CDTF">2013-11-11T00:06:52Z</dcterms:modified>
</cp:coreProperties>
</file>